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17" r:id="rId2"/>
    <p:sldId id="357" r:id="rId3"/>
    <p:sldId id="361" r:id="rId4"/>
    <p:sldId id="366" r:id="rId5"/>
    <p:sldId id="410" r:id="rId6"/>
    <p:sldId id="412" r:id="rId7"/>
    <p:sldId id="369" r:id="rId8"/>
    <p:sldId id="370" r:id="rId9"/>
    <p:sldId id="372" r:id="rId10"/>
    <p:sldId id="373" r:id="rId11"/>
    <p:sldId id="428" r:id="rId12"/>
    <p:sldId id="402" r:id="rId13"/>
    <p:sldId id="403" r:id="rId14"/>
    <p:sldId id="395" r:id="rId15"/>
    <p:sldId id="396" r:id="rId16"/>
    <p:sldId id="397" r:id="rId17"/>
    <p:sldId id="378" r:id="rId18"/>
    <p:sldId id="415" r:id="rId19"/>
    <p:sldId id="380" r:id="rId20"/>
    <p:sldId id="381" r:id="rId21"/>
    <p:sldId id="42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9933FF"/>
    <a:srgbClr val="5209BD"/>
    <a:srgbClr val="0563C1"/>
    <a:srgbClr val="CCCCCC"/>
    <a:srgbClr val="9DC3E6"/>
    <a:srgbClr val="00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63041" autoAdjust="0"/>
  </p:normalViewPr>
  <p:slideViewPr>
    <p:cSldViewPr snapToGrid="0">
      <p:cViewPr varScale="1">
        <p:scale>
          <a:sx n="59" d="100"/>
          <a:sy n="59" d="100"/>
        </p:scale>
        <p:origin x="18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29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4D3D6-1CC6-4193-AA9A-C4F735E70412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6003C0-17B7-411D-B608-5EB7795E8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8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375B5-CD59-45DF-8E47-967A90E8DF42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3592A8-7F2E-4836-B6D8-33398FD04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0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61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5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02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5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3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06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90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592A8-7F2E-4836-B6D8-33398FD046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2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Contemporary</a:t>
            </a:r>
            <a:br>
              <a:rPr lang="en-US" dirty="0"/>
            </a:br>
            <a:r>
              <a:rPr lang="en-US" dirty="0"/>
              <a:t>Procedure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8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1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109946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 xx x xx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xx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xx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4592"/>
            <a:ext cx="7886700" cy="52616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0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75649"/>
            <a:ext cx="7886700" cy="1315581"/>
          </a:xfrm>
        </p:spPr>
        <p:txBody>
          <a:bodyPr anchor="b">
            <a:noAutofit/>
          </a:bodyPr>
          <a:lstStyle>
            <a:lvl1pPr>
              <a:defRPr sz="5400" b="1"/>
            </a:lvl1pPr>
          </a:lstStyle>
          <a:p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jnqe</a:t>
            </a:r>
            <a:r>
              <a:rPr lang="en-US" dirty="0"/>
              <a:t> </a:t>
            </a:r>
            <a:r>
              <a:rPr lang="en-US" dirty="0" err="1"/>
              <a:t>uhe</a:t>
            </a:r>
            <a:r>
              <a:rPr lang="en-US" dirty="0"/>
              <a:t> </a:t>
            </a:r>
            <a:r>
              <a:rPr lang="en-US" dirty="0" err="1"/>
              <a:t>iuqeuh</a:t>
            </a:r>
            <a:r>
              <a:rPr lang="en-US" dirty="0"/>
              <a:t> </a:t>
            </a:r>
            <a:r>
              <a:rPr lang="en-US" dirty="0" err="1"/>
              <a:t>iqeuh</a:t>
            </a:r>
            <a:r>
              <a:rPr lang="en-US" dirty="0"/>
              <a:t> </a:t>
            </a:r>
            <a:r>
              <a:rPr lang="en-US" dirty="0" err="1"/>
              <a:t>qiuh</a:t>
            </a:r>
            <a:r>
              <a:rPr lang="en-US" dirty="0"/>
              <a:t> </a:t>
            </a:r>
            <a:r>
              <a:rPr lang="en-US" dirty="0" err="1"/>
              <a:t>qidu</a:t>
            </a:r>
            <a:r>
              <a:rPr lang="en-US" dirty="0"/>
              <a:t> q id </a:t>
            </a:r>
            <a:r>
              <a:rPr lang="en-US" dirty="0" err="1"/>
              <a:t>uhq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82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48768" y="6362053"/>
            <a:ext cx="241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r>
              <a:rPr lang="en-US" dirty="0"/>
              <a:t> xxx x xx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87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648768" y="6362053"/>
            <a:ext cx="241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Xxxxxx</a:t>
            </a:r>
            <a:r>
              <a:rPr lang="en-US" dirty="0"/>
              <a:t> xxx x xx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3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36B5-D9D2-482A-B3AB-9DCCA61C6AD0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81CC0-24FE-4832-BBFF-65BFEA5C9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0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36B5-D9D2-482A-B3AB-9DCCA61C6AD0}" type="datetimeFigureOut">
              <a:rPr lang="en-US" smtClean="0"/>
              <a:t>6/21/2018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1CC0-24FE-4832-BBFF-65BFEA5C9D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490"/>
            <a:ext cx="7772400" cy="1763541"/>
          </a:xfrm>
        </p:spPr>
        <p:txBody>
          <a:bodyPr/>
          <a:lstStyle/>
          <a:p>
            <a:r>
              <a:rPr lang="en-US" b="1" dirty="0">
                <a:solidFill>
                  <a:srgbClr val="512373"/>
                </a:solidFill>
                <a:latin typeface="+mn-lt"/>
              </a:rPr>
              <a:t>Designing and Writing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452" y="2251332"/>
            <a:ext cx="6584178" cy="3194372"/>
          </a:xfrm>
        </p:spPr>
        <p:txBody>
          <a:bodyPr>
            <a:normAutofit/>
          </a:bodyPr>
          <a:lstStyle/>
          <a:p>
            <a:r>
              <a:rPr lang="en-US" b="1" dirty="0"/>
              <a:t>Slides to support teaching from the chapter “Designing and Writing Procedures“</a:t>
            </a:r>
          </a:p>
          <a:p>
            <a:r>
              <a:rPr lang="en-US" b="1" dirty="0"/>
              <a:t>in</a:t>
            </a:r>
          </a:p>
          <a:p>
            <a:r>
              <a:rPr lang="en-US" b="1" dirty="0"/>
              <a:t>Teaching Professional and Technical Communication: A Practicum in a Book</a:t>
            </a:r>
          </a:p>
          <a:p>
            <a:r>
              <a:rPr lang="en-US" b="1" dirty="0"/>
              <a:t>edited by Tracy </a:t>
            </a:r>
            <a:r>
              <a:rPr lang="en-US" b="1" dirty="0" err="1"/>
              <a:t>Bridgeford</a:t>
            </a:r>
            <a:r>
              <a:rPr lang="en-US" b="1" dirty="0"/>
              <a:t>, University of Utah Press, 2018.</a:t>
            </a:r>
          </a:p>
          <a:p>
            <a:pPr algn="l"/>
            <a:endParaRPr lang="en-US" sz="32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3600" dirty="0"/>
          </a:p>
          <a:p>
            <a:pPr algn="l"/>
            <a:endParaRPr lang="en-US" sz="3600" dirty="0"/>
          </a:p>
          <a:p>
            <a:pPr algn="l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8411" y="5574270"/>
            <a:ext cx="8705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These  slides are in the public domain and can be used or modified without restriction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87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 exercise: Part 2</a:t>
            </a:r>
            <a:br>
              <a:rPr lang="en-US" dirty="0"/>
            </a:br>
            <a:r>
              <a:rPr lang="en-US" sz="2800" dirty="0">
                <a:solidFill>
                  <a:srgbClr val="C00000"/>
                </a:solidFill>
              </a:rPr>
              <a:t>Space invaders are attacking Earth. We can stop them with Legos!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9" y="2028661"/>
            <a:ext cx="3334737" cy="4330527"/>
          </a:xfrm>
          <a:solidFill>
            <a:schemeClr val="accent1"/>
          </a:solidFill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413738" y="1404530"/>
            <a:ext cx="43873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space invaders are afraid of </a:t>
            </a:r>
            <a:r>
              <a:rPr lang="en-US" sz="2800" i="1" dirty="0"/>
              <a:t>another</a:t>
            </a:r>
            <a:r>
              <a:rPr lang="en-US" sz="2800" dirty="0"/>
              <a:t> race of aliens who fly around in a wide variety of Lego-like space craft. </a:t>
            </a:r>
          </a:p>
          <a:p>
            <a:endParaRPr lang="en-US" sz="2800" dirty="0"/>
          </a:p>
          <a:p>
            <a:r>
              <a:rPr lang="en-US" sz="2800" dirty="0"/>
              <a:t>Our only hope is to create billions of small objects resembling these space craft. Each Earth dwelling needs one to ward off the invaders.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10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 your procedure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3209" y="2258815"/>
            <a:ext cx="34630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clear that color doesn’t matter. Any color Legos will do.</a:t>
            </a:r>
          </a:p>
          <a:p>
            <a:r>
              <a:rPr lang="en-US" dirty="0"/>
              <a:t>Should the Legos be glued together?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whatever components you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Make it long enough to explain the purpose of the procedure.  A good guideline is 5 to 8 words.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9552" y="2979944"/>
            <a:ext cx="6347010" cy="2989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Automating your work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macros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Automate your work with macros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use our built-in macros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save time by automating your work with our built-in macros</a:t>
            </a:r>
          </a:p>
        </p:txBody>
      </p:sp>
    </p:spTree>
    <p:extLst>
      <p:ext uri="{BB962C8B-B14F-4D97-AF65-F5344CB8AC3E}">
        <p14:creationId xmlns:p14="http://schemas.microsoft.com/office/powerpoint/2010/main" val="68343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(if needed)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or two paragraphs that elaborate on the title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“Is this really what I want to do?”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State anything the user should know before starting to carry out the procedure (or deciding not to)</a:t>
            </a:r>
          </a:p>
        </p:txBody>
      </p:sp>
    </p:spTree>
    <p:extLst>
      <p:ext uri="{BB962C8B-B14F-4D97-AF65-F5344CB8AC3E}">
        <p14:creationId xmlns:p14="http://schemas.microsoft.com/office/powerpoint/2010/main" val="115307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further explanation of the purpose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0" y="2337358"/>
            <a:ext cx="8846303" cy="3268865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08478" y="1529850"/>
            <a:ext cx="434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graphic would be helpful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036024" y="1988289"/>
            <a:ext cx="938355" cy="156012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2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Pointing out consequences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580" y="1366674"/>
            <a:ext cx="7886700" cy="1948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3000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Saving as text (.txt)</a:t>
            </a:r>
          </a:p>
          <a:p>
            <a:pPr lvl="0">
              <a:lnSpc>
                <a:spcPct val="9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When you save a file in text format, the file size decreases greatly, and you will be able to open the file in a wide range of applications. </a:t>
            </a:r>
            <a:r>
              <a:rPr lang="en-US" altLang="en-US" sz="2600" b="1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Caution:</a:t>
            </a:r>
            <a:r>
              <a:rPr lang="en-US" altLang="en-US" sz="2600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 your formatting will be lost.</a:t>
            </a:r>
          </a:p>
        </p:txBody>
      </p:sp>
    </p:spTree>
    <p:extLst>
      <p:ext uri="{BB962C8B-B14F-4D97-AF65-F5344CB8AC3E}">
        <p14:creationId xmlns:p14="http://schemas.microsoft.com/office/powerpoint/2010/main" val="147386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Pointing out pre-requisites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6" y="1483172"/>
            <a:ext cx="7844118" cy="2279936"/>
            <a:chOff x="762006" y="1463716"/>
            <a:chExt cx="7844118" cy="2154436"/>
          </a:xfrm>
        </p:grpSpPr>
        <p:grpSp>
          <p:nvGrpSpPr>
            <p:cNvPr id="2" name="Group 1"/>
            <p:cNvGrpSpPr/>
            <p:nvPr/>
          </p:nvGrpSpPr>
          <p:grpSpPr>
            <a:xfrm>
              <a:off x="762006" y="1463716"/>
              <a:ext cx="7844118" cy="2154436"/>
              <a:chOff x="762006" y="1794468"/>
              <a:chExt cx="7844118" cy="215443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2006" y="1794468"/>
                <a:ext cx="7844118" cy="21544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000" b="1" dirty="0">
                    <a:solidFill>
                      <a:srgbClr val="002060"/>
                    </a:solidFill>
                    <a:latin typeface="Segoe UI Semibold" panose="020B07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Sealing a case</a:t>
                </a:r>
              </a:p>
              <a:p>
                <a:pPr lvl="0"/>
                <a:r>
                  <a:rPr lang="en-US" sz="26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When you seal a case, the contents of the file can no longer be changed in any way. A case can only be sealed if the Enable Sealing option was chosen when the case was created.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867062" y="3368689"/>
                <a:ext cx="7648288" cy="1474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345721" y="2992218"/>
                <a:ext cx="274769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flipH="1">
              <a:off x="875161" y="3428770"/>
              <a:ext cx="297587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384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Steps are the central component of procedures. They tell the user to do something—and how.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Press the </a:t>
            </a:r>
            <a:r>
              <a:rPr lang="en-US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button.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the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Home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tab, in the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Styles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group, click . . . 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8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Some steps show an option: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prefer a crispy-crust pizza, do not use a baking sheet and bake the pizza at 375 degrees.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steps explain a condition that must be dealt with: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 are in the Transactions view, switch to the Report view.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the System Load indicator shows high activity, launch a subsystem before proceeding further.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29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Feedback statements are sometimes added to steps. They describe explicitly the result of carrying out a step. They can give the user confidence and help prevent errors.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Tap any note in your document. Blue boxes appear around all the notes.</a:t>
            </a:r>
          </a:p>
        </p:txBody>
      </p:sp>
    </p:spTree>
    <p:extLst>
      <p:ext uri="{BB962C8B-B14F-4D97-AF65-F5344CB8AC3E}">
        <p14:creationId xmlns:p14="http://schemas.microsoft.com/office/powerpoint/2010/main" val="171312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99464"/>
          </a:xfrm>
        </p:spPr>
        <p:txBody>
          <a:bodyPr/>
          <a:lstStyle/>
          <a:p>
            <a:r>
              <a:rPr lang="en-US" dirty="0"/>
              <a:t>Procedures explain how to </a:t>
            </a:r>
            <a:r>
              <a:rPr lang="en-US" i="1" dirty="0"/>
              <a:t>do</a:t>
            </a:r>
            <a:r>
              <a:rPr lang="en-US" dirty="0"/>
              <a:t> something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Also called “instructions”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Process descriptions</a:t>
            </a:r>
          </a:p>
          <a:p>
            <a:r>
              <a:rPr lang="en-US" dirty="0"/>
              <a:t>Product demos</a:t>
            </a:r>
          </a:p>
          <a:p>
            <a:r>
              <a:rPr lang="en-US" dirty="0"/>
              <a:t>Functional descriptions (for instance “tool tips”)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8650" y="2482518"/>
            <a:ext cx="7886700" cy="109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Similar to procedures:</a:t>
            </a:r>
          </a:p>
        </p:txBody>
      </p:sp>
    </p:spTree>
    <p:extLst>
      <p:ext uri="{BB962C8B-B14F-4D97-AF65-F5344CB8AC3E}">
        <p14:creationId xmlns:p14="http://schemas.microsoft.com/office/powerpoint/2010/main" val="1817968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8750"/>
            <a:ext cx="7886700" cy="1099464"/>
          </a:xfrm>
        </p:spPr>
        <p:txBody>
          <a:bodyPr/>
          <a:lstStyle/>
          <a:p>
            <a:r>
              <a:rPr lang="en-US" dirty="0"/>
              <a:t>Notes and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42" y="1347856"/>
            <a:ext cx="7886700" cy="52616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Notes and tips include all kinds of useful information. They can appear anywhere in a procedure. Use sparingly.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</a:t>
            </a:r>
            <a:r>
              <a:rPr lang="en-US" dirty="0">
                <a:solidFill>
                  <a:srgbClr val="002060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Make sure you click on the tip of </a:t>
            </a:r>
            <a:r>
              <a:rPr lang="en-US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triangle.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2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video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celebrity athlete who demonstrates how to serve a tennis ball, hit a golf ball, etc.</a:t>
            </a:r>
          </a:p>
          <a:p>
            <a:r>
              <a:rPr lang="en-US" dirty="0"/>
              <a:t>On-screen host for the intro and conclusion</a:t>
            </a:r>
          </a:p>
          <a:p>
            <a:r>
              <a:rPr lang="en-US" dirty="0"/>
              <a:t>Off-screen narrator who explains action in detail</a:t>
            </a:r>
          </a:p>
          <a:p>
            <a:r>
              <a:rPr lang="en-US" dirty="0"/>
              <a:t>Videographer</a:t>
            </a:r>
          </a:p>
          <a:p>
            <a:pPr lvl="1"/>
            <a:r>
              <a:rPr lang="en-US" dirty="0"/>
              <a:t>Fingers simulate a camera lens. Moves toward action for close-ups. Stiffens fingers for “freeze.” Rolls fingers slowly for </a:t>
            </a:r>
            <a:r>
              <a:rPr lang="en-US"/>
              <a:t>slow motion.</a:t>
            </a:r>
            <a:endParaRPr lang="en-US" dirty="0"/>
          </a:p>
          <a:p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Everyone contributes to the script</a:t>
            </a:r>
          </a:p>
        </p:txBody>
      </p:sp>
    </p:spTree>
    <p:extLst>
      <p:ext uri="{BB962C8B-B14F-4D97-AF65-F5344CB8AC3E}">
        <p14:creationId xmlns:p14="http://schemas.microsoft.com/office/powerpoint/2010/main" val="280985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descriptions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300" y="1448116"/>
            <a:ext cx="8416497" cy="526167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Functional descriptions tell you what a UI element is for. But they don’t explicitly tell you what to do.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22670" y="2593508"/>
            <a:ext cx="7361924" cy="3844078"/>
            <a:chOff x="922670" y="2720508"/>
            <a:chExt cx="7361924" cy="3844078"/>
          </a:xfrm>
        </p:grpSpPr>
        <p:grpSp>
          <p:nvGrpSpPr>
            <p:cNvPr id="2" name="Group 1"/>
            <p:cNvGrpSpPr/>
            <p:nvPr/>
          </p:nvGrpSpPr>
          <p:grpSpPr>
            <a:xfrm>
              <a:off x="4897083" y="2720508"/>
              <a:ext cx="3387511" cy="3844078"/>
              <a:chOff x="9596083" y="2720508"/>
              <a:chExt cx="3387511" cy="384407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596083" y="2720508"/>
                <a:ext cx="338751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Valve labeled “Pressure release”</a:t>
                </a:r>
              </a:p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6658" y="3811073"/>
                <a:ext cx="2918919" cy="275351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922670" y="3126094"/>
              <a:ext cx="3868358" cy="3259244"/>
              <a:chOff x="-3141330" y="3126094"/>
              <a:chExt cx="3868358" cy="325924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141330" y="3811073"/>
                <a:ext cx="3868358" cy="257426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-3053843" y="3126094"/>
                <a:ext cx="25358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Tool tip</a:t>
                </a:r>
              </a:p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03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Preview: Components of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Standard procedures consist of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Introduction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Feedback statements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42543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1" y="299720"/>
            <a:ext cx="8492559" cy="6317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70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301752"/>
            <a:ext cx="8493905" cy="6318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graphics? What about video?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Graphics show users what you’re referring to—where something is and what it looks like.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identify knotweed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Resize corner  Status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Video is especially good at showing actions and movement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remove knotweed by herbicide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exercise: Part 1</a:t>
            </a:r>
            <a:br>
              <a:rPr lang="en-US" dirty="0"/>
            </a:br>
            <a:r>
              <a:rPr lang="en-US" sz="3200" dirty="0"/>
              <a:t>Writing a procedure for Lego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Keep your Lego brick object hidden from the other team in your group.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Spend 10 minutes writing a procedure that will enable your audience, the other team, to replicate your object. Visuals cannot be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Exchange procedures. Then, working for 10 minutes, try to replicate the other team’s object.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Reveal the objects. Discuss the differences in the procedures and how well each procedure worked.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writing your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the points of the compass, alignment, corners, and offsetting a Lego brick one position from the edge.</a:t>
            </a:r>
          </a:p>
          <a:p>
            <a:r>
              <a:rPr lang="en-US" dirty="0"/>
              <a:t> Use techniques such as a limited amount of redundancy to prevent errors.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1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863</Words>
  <Application>Microsoft Office PowerPoint</Application>
  <PresentationFormat>On-screen Show (4:3)</PresentationFormat>
  <Paragraphs>141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Segoe UI Semibold</vt:lpstr>
      <vt:lpstr>Segoe UI Symbol</vt:lpstr>
      <vt:lpstr>Office Theme</vt:lpstr>
      <vt:lpstr>Designing and Writing Procedures</vt:lpstr>
      <vt:lpstr>Procedures explain how to do something</vt:lpstr>
      <vt:lpstr>Functional descriptions</vt:lpstr>
      <vt:lpstr>Preview: Components of procedures</vt:lpstr>
      <vt:lpstr>PowerPoint Presentation</vt:lpstr>
      <vt:lpstr>PowerPoint Presentation</vt:lpstr>
      <vt:lpstr>What about graphics? What about video?</vt:lpstr>
      <vt:lpstr>Procedure exercise: Part 1 Writing a procedure for Lego construction</vt:lpstr>
      <vt:lpstr>Tips for writing your procedure</vt:lpstr>
      <vt:lpstr>Procedure exercise: Part 2 Space invaders are attacking Earth. We can stop them with Legos!</vt:lpstr>
      <vt:lpstr>Revise your procedure</vt:lpstr>
      <vt:lpstr>Title</vt:lpstr>
      <vt:lpstr>Introduction (if needed)</vt:lpstr>
      <vt:lpstr>A further explanation of the purpose</vt:lpstr>
      <vt:lpstr>Pointing out consequences</vt:lpstr>
      <vt:lpstr>Pointing out pre-requisites</vt:lpstr>
      <vt:lpstr>Steps</vt:lpstr>
      <vt:lpstr>Special steps</vt:lpstr>
      <vt:lpstr>Feedback statements</vt:lpstr>
      <vt:lpstr>Notes and tips</vt:lpstr>
      <vt:lpstr>Sports video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2015-04-12T17:44:12Z</dcterms:created>
  <dcterms:modified xsi:type="dcterms:W3CDTF">2018-06-22T04:05:56Z</dcterms:modified>
</cp:coreProperties>
</file>