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0"/>
  </p:notesMasterIdLst>
  <p:handoutMasterIdLst>
    <p:handoutMasterId r:id="rId41"/>
  </p:handoutMasterIdLst>
  <p:sldIdLst>
    <p:sldId id="449" r:id="rId2"/>
    <p:sldId id="357" r:id="rId3"/>
    <p:sldId id="361" r:id="rId4"/>
    <p:sldId id="429" r:id="rId5"/>
    <p:sldId id="430" r:id="rId6"/>
    <p:sldId id="366" r:id="rId7"/>
    <p:sldId id="410" r:id="rId8"/>
    <p:sldId id="412" r:id="rId9"/>
    <p:sldId id="432" r:id="rId10"/>
    <p:sldId id="433" r:id="rId11"/>
    <p:sldId id="434" r:id="rId12"/>
    <p:sldId id="435" r:id="rId13"/>
    <p:sldId id="436" r:id="rId14"/>
    <p:sldId id="437" r:id="rId15"/>
    <p:sldId id="438" r:id="rId16"/>
    <p:sldId id="439" r:id="rId17"/>
    <p:sldId id="440" r:id="rId18"/>
    <p:sldId id="369" r:id="rId19"/>
    <p:sldId id="370" r:id="rId20"/>
    <p:sldId id="372" r:id="rId21"/>
    <p:sldId id="373" r:id="rId22"/>
    <p:sldId id="428" r:id="rId23"/>
    <p:sldId id="402" r:id="rId24"/>
    <p:sldId id="403" r:id="rId25"/>
    <p:sldId id="395" r:id="rId26"/>
    <p:sldId id="396" r:id="rId27"/>
    <p:sldId id="397" r:id="rId28"/>
    <p:sldId id="378" r:id="rId29"/>
    <p:sldId id="441" r:id="rId30"/>
    <p:sldId id="442" r:id="rId31"/>
    <p:sldId id="443" r:id="rId32"/>
    <p:sldId id="444" r:id="rId33"/>
    <p:sldId id="445" r:id="rId34"/>
    <p:sldId id="446" r:id="rId35"/>
    <p:sldId id="380" r:id="rId36"/>
    <p:sldId id="381" r:id="rId37"/>
    <p:sldId id="447" r:id="rId38"/>
    <p:sldId id="448"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373"/>
    <a:srgbClr val="9933FF"/>
    <a:srgbClr val="5209BD"/>
    <a:srgbClr val="0563C1"/>
    <a:srgbClr val="CCCCCC"/>
    <a:srgbClr val="9DC3E6"/>
    <a:srgbClr val="000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63041" autoAdjust="0"/>
  </p:normalViewPr>
  <p:slideViewPr>
    <p:cSldViewPr snapToGrid="0">
      <p:cViewPr varScale="1">
        <p:scale>
          <a:sx n="59" d="100"/>
          <a:sy n="59" d="100"/>
        </p:scale>
        <p:origin x="1867" y="62"/>
      </p:cViewPr>
      <p:guideLst>
        <p:guide orient="horz" pos="2160"/>
        <p:guide pos="2880"/>
      </p:guideLst>
    </p:cSldViewPr>
  </p:slideViewPr>
  <p:outlineViewPr>
    <p:cViewPr>
      <p:scale>
        <a:sx n="33" d="100"/>
        <a:sy n="33" d="100"/>
      </p:scale>
      <p:origin x="0" y="-17429"/>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5" d="100"/>
          <a:sy n="75" d="100"/>
        </p:scale>
        <p:origin x="286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384D3D6-1CC6-4193-AA9A-C4F735E70412}" type="datetimeFigureOut">
              <a:rPr lang="en-US" smtClean="0"/>
              <a:t>6/21/2018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D6003C0-17B7-411D-B608-5EB7795E8420}" type="slidenum">
              <a:rPr lang="en-US" smtClean="0"/>
              <a:t>‹#›</a:t>
            </a:fld>
            <a:endParaRPr lang="en-US"/>
          </a:p>
        </p:txBody>
      </p:sp>
    </p:spTree>
    <p:extLst>
      <p:ext uri="{BB962C8B-B14F-4D97-AF65-F5344CB8AC3E}">
        <p14:creationId xmlns:p14="http://schemas.microsoft.com/office/powerpoint/2010/main" val="2871898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EB375B5-CD59-45DF-8E47-967A90E8DF42}" type="datetimeFigureOut">
              <a:rPr lang="en-US" smtClean="0"/>
              <a:t>6/21/2018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C3592A8-7F2E-4836-B6D8-33398FD0464A}" type="slidenum">
              <a:rPr lang="en-US" smtClean="0"/>
              <a:t>‹#›</a:t>
            </a:fld>
            <a:endParaRPr lang="en-US"/>
          </a:p>
        </p:txBody>
      </p:sp>
    </p:spTree>
    <p:extLst>
      <p:ext uri="{BB962C8B-B14F-4D97-AF65-F5344CB8AC3E}">
        <p14:creationId xmlns:p14="http://schemas.microsoft.com/office/powerpoint/2010/main" val="3828092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C3592A8-7F2E-4836-B6D8-33398FD0464A}" type="slidenum">
              <a:rPr lang="en-US" smtClean="0"/>
              <a:t>1</a:t>
            </a:fld>
            <a:endParaRPr lang="en-US" dirty="0"/>
          </a:p>
        </p:txBody>
      </p:sp>
    </p:spTree>
    <p:extLst>
      <p:ext uri="{BB962C8B-B14F-4D97-AF65-F5344CB8AC3E}">
        <p14:creationId xmlns:p14="http://schemas.microsoft.com/office/powerpoint/2010/main" val="1932080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592A8-7F2E-4836-B6D8-33398FD0464A}" type="slidenum">
              <a:rPr lang="en-US" smtClean="0"/>
              <a:t>10</a:t>
            </a:fld>
            <a:endParaRPr lang="en-US"/>
          </a:p>
        </p:txBody>
      </p:sp>
    </p:spTree>
    <p:extLst>
      <p:ext uri="{BB962C8B-B14F-4D97-AF65-F5344CB8AC3E}">
        <p14:creationId xmlns:p14="http://schemas.microsoft.com/office/powerpoint/2010/main" val="7450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graphic should show HOW hanging indents are typically used: bulleted and numbered lists.</a:t>
            </a:r>
          </a:p>
        </p:txBody>
      </p:sp>
      <p:sp>
        <p:nvSpPr>
          <p:cNvPr id="4" name="Slide Number Placeholder 3"/>
          <p:cNvSpPr>
            <a:spLocks noGrp="1"/>
          </p:cNvSpPr>
          <p:nvPr>
            <p:ph type="sldNum" sz="quarter" idx="10"/>
          </p:nvPr>
        </p:nvSpPr>
        <p:spPr/>
        <p:txBody>
          <a:bodyPr/>
          <a:lstStyle/>
          <a:p>
            <a:fld id="{9C3592A8-7F2E-4836-B6D8-33398FD0464A}" type="slidenum">
              <a:rPr lang="en-US" smtClean="0"/>
              <a:t>11</a:t>
            </a:fld>
            <a:endParaRPr lang="en-US"/>
          </a:p>
        </p:txBody>
      </p:sp>
    </p:spTree>
    <p:extLst>
      <p:ext uri="{BB962C8B-B14F-4D97-AF65-F5344CB8AC3E}">
        <p14:creationId xmlns:p14="http://schemas.microsoft.com/office/powerpoint/2010/main" val="1703686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many procedures are written</a:t>
            </a:r>
            <a:r>
              <a:rPr lang="en-US" baseline="0" dirty="0"/>
              <a:t> for software and digital systems that people something equate procedures with digital products. This is certainly not so.</a:t>
            </a:r>
          </a:p>
          <a:p>
            <a:endParaRPr lang="en-US" baseline="0" dirty="0"/>
          </a:p>
          <a:p>
            <a:r>
              <a:rPr lang="en-US" baseline="0" dirty="0"/>
              <a:t>There are various domains (the kind of system you’re writing about)—and the domain will affect how you design and write your procedures.</a:t>
            </a:r>
            <a:endParaRPr lang="en-US" dirty="0"/>
          </a:p>
          <a:p>
            <a:endParaRPr lang="en-US" dirty="0"/>
          </a:p>
          <a:p>
            <a:r>
              <a:rPr lang="en-US" strike="sngStrike" dirty="0"/>
              <a:t>Introduce some concepts as background.</a:t>
            </a:r>
            <a:r>
              <a:rPr lang="en-US" strike="sngStrike" baseline="0" dirty="0"/>
              <a:t> You always design procedures to fit the situation—esp. what you’re writing about. So you need to think about the domain.</a:t>
            </a:r>
            <a:endParaRPr lang="en-US" strike="sngStrike" dirty="0"/>
          </a:p>
        </p:txBody>
      </p:sp>
      <p:sp>
        <p:nvSpPr>
          <p:cNvPr id="4" name="Slide Number Placeholder 3"/>
          <p:cNvSpPr>
            <a:spLocks noGrp="1"/>
          </p:cNvSpPr>
          <p:nvPr>
            <p:ph type="sldNum" sz="quarter" idx="10"/>
          </p:nvPr>
        </p:nvSpPr>
        <p:spPr/>
        <p:txBody>
          <a:bodyPr/>
          <a:lstStyle/>
          <a:p>
            <a:fld id="{9C3592A8-7F2E-4836-B6D8-33398FD0464A}" type="slidenum">
              <a:rPr lang="en-US" smtClean="0"/>
              <a:t>12</a:t>
            </a:fld>
            <a:endParaRPr lang="en-US"/>
          </a:p>
        </p:txBody>
      </p:sp>
    </p:spTree>
    <p:extLst>
      <p:ext uri="{BB962C8B-B14F-4D97-AF65-F5344CB8AC3E}">
        <p14:creationId xmlns:p14="http://schemas.microsoft.com/office/powerpoint/2010/main" val="4035274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system state.  </a:t>
            </a:r>
          </a:p>
          <a:p>
            <a:endParaRPr lang="en-US" dirty="0"/>
          </a:p>
          <a:p>
            <a:r>
              <a:rPr lang="en-US" dirty="0"/>
              <a:t>Most domains have multiple possible </a:t>
            </a:r>
            <a:r>
              <a:rPr lang="en-US"/>
              <a:t>system states.</a:t>
            </a:r>
            <a:endParaRPr lang="en-US" dirty="0"/>
          </a:p>
          <a:p>
            <a:endParaRPr lang="en-US" dirty="0"/>
          </a:p>
          <a:p>
            <a:r>
              <a:rPr lang="en-US" dirty="0"/>
              <a:t>Many</a:t>
            </a:r>
            <a:r>
              <a:rPr lang="en-US" baseline="0" dirty="0"/>
              <a:t> procedure genres derive from system state.</a:t>
            </a:r>
            <a:endParaRPr lang="en-US" dirty="0"/>
          </a:p>
        </p:txBody>
      </p:sp>
      <p:sp>
        <p:nvSpPr>
          <p:cNvPr id="4" name="Slide Number Placeholder 3"/>
          <p:cNvSpPr>
            <a:spLocks noGrp="1"/>
          </p:cNvSpPr>
          <p:nvPr>
            <p:ph type="sldNum" sz="quarter" idx="10"/>
          </p:nvPr>
        </p:nvSpPr>
        <p:spPr/>
        <p:txBody>
          <a:bodyPr/>
          <a:lstStyle/>
          <a:p>
            <a:fld id="{9C3592A8-7F2E-4836-B6D8-33398FD0464A}" type="slidenum">
              <a:rPr lang="en-US" smtClean="0"/>
              <a:t>13</a:t>
            </a:fld>
            <a:endParaRPr lang="en-US"/>
          </a:p>
        </p:txBody>
      </p:sp>
    </p:spTree>
    <p:extLst>
      <p:ext uri="{BB962C8B-B14F-4D97-AF65-F5344CB8AC3E}">
        <p14:creationId xmlns:p14="http://schemas.microsoft.com/office/powerpoint/2010/main" val="3411677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592A8-7F2E-4836-B6D8-33398FD0464A}" type="slidenum">
              <a:rPr lang="en-US" smtClean="0"/>
              <a:t>17</a:t>
            </a:fld>
            <a:endParaRPr lang="en-US"/>
          </a:p>
        </p:txBody>
      </p:sp>
    </p:spTree>
    <p:extLst>
      <p:ext uri="{BB962C8B-B14F-4D97-AF65-F5344CB8AC3E}">
        <p14:creationId xmlns:p14="http://schemas.microsoft.com/office/powerpoint/2010/main" val="568941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C3592A8-7F2E-4836-B6D8-33398FD0464A}" type="slidenum">
              <a:rPr lang="en-US" smtClean="0"/>
              <a:t>18</a:t>
            </a:fld>
            <a:endParaRPr lang="en-US"/>
          </a:p>
        </p:txBody>
      </p:sp>
    </p:spTree>
    <p:extLst>
      <p:ext uri="{BB962C8B-B14F-4D97-AF65-F5344CB8AC3E}">
        <p14:creationId xmlns:p14="http://schemas.microsoft.com/office/powerpoint/2010/main" val="4029936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592A8-7F2E-4836-B6D8-33398FD0464A}" type="slidenum">
              <a:rPr lang="en-US" smtClean="0"/>
              <a:t>19</a:t>
            </a:fld>
            <a:endParaRPr lang="en-US"/>
          </a:p>
        </p:txBody>
      </p:sp>
    </p:spTree>
    <p:extLst>
      <p:ext uri="{BB962C8B-B14F-4D97-AF65-F5344CB8AC3E}">
        <p14:creationId xmlns:p14="http://schemas.microsoft.com/office/powerpoint/2010/main" val="1083909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592A8-7F2E-4836-B6D8-33398FD0464A}" type="slidenum">
              <a:rPr lang="en-US" smtClean="0"/>
              <a:t>21</a:t>
            </a:fld>
            <a:endParaRPr lang="en-US"/>
          </a:p>
        </p:txBody>
      </p:sp>
    </p:spTree>
    <p:extLst>
      <p:ext uri="{BB962C8B-B14F-4D97-AF65-F5344CB8AC3E}">
        <p14:creationId xmlns:p14="http://schemas.microsoft.com/office/powerpoint/2010/main" val="1535522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592A8-7F2E-4836-B6D8-33398FD0464A}" type="slidenum">
              <a:rPr lang="en-US" smtClean="0"/>
              <a:t>22</a:t>
            </a:fld>
            <a:endParaRPr lang="en-US"/>
          </a:p>
        </p:txBody>
      </p:sp>
    </p:spTree>
    <p:extLst>
      <p:ext uri="{BB962C8B-B14F-4D97-AF65-F5344CB8AC3E}">
        <p14:creationId xmlns:p14="http://schemas.microsoft.com/office/powerpoint/2010/main" val="3887907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592A8-7F2E-4836-B6D8-33398FD0464A}" type="slidenum">
              <a:rPr lang="en-US" smtClean="0"/>
              <a:t>24</a:t>
            </a:fld>
            <a:endParaRPr lang="en-US"/>
          </a:p>
        </p:txBody>
      </p:sp>
    </p:spTree>
    <p:extLst>
      <p:ext uri="{BB962C8B-B14F-4D97-AF65-F5344CB8AC3E}">
        <p14:creationId xmlns:p14="http://schemas.microsoft.com/office/powerpoint/2010/main" val="1945299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592A8-7F2E-4836-B6D8-33398FD0464A}" type="slidenum">
              <a:rPr lang="en-US" smtClean="0"/>
              <a:t>2</a:t>
            </a:fld>
            <a:endParaRPr lang="en-US"/>
          </a:p>
        </p:txBody>
      </p:sp>
    </p:spTree>
    <p:extLst>
      <p:ext uri="{BB962C8B-B14F-4D97-AF65-F5344CB8AC3E}">
        <p14:creationId xmlns:p14="http://schemas.microsoft.com/office/powerpoint/2010/main" val="3926156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592A8-7F2E-4836-B6D8-33398FD0464A}" type="slidenum">
              <a:rPr lang="en-US" smtClean="0"/>
              <a:t>25</a:t>
            </a:fld>
            <a:endParaRPr lang="en-US"/>
          </a:p>
        </p:txBody>
      </p:sp>
    </p:spTree>
    <p:extLst>
      <p:ext uri="{BB962C8B-B14F-4D97-AF65-F5344CB8AC3E}">
        <p14:creationId xmlns:p14="http://schemas.microsoft.com/office/powerpoint/2010/main" val="463924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C3592A8-7F2E-4836-B6D8-33398FD0464A}" type="slidenum">
              <a:rPr lang="en-US" smtClean="0"/>
              <a:t>26</a:t>
            </a:fld>
            <a:endParaRPr lang="en-US" dirty="0"/>
          </a:p>
        </p:txBody>
      </p:sp>
    </p:spTree>
    <p:extLst>
      <p:ext uri="{BB962C8B-B14F-4D97-AF65-F5344CB8AC3E}">
        <p14:creationId xmlns:p14="http://schemas.microsoft.com/office/powerpoint/2010/main" val="4161161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592A8-7F2E-4836-B6D8-33398FD0464A}" type="slidenum">
              <a:rPr lang="en-US" smtClean="0"/>
              <a:t>27</a:t>
            </a:fld>
            <a:endParaRPr lang="en-US" dirty="0"/>
          </a:p>
        </p:txBody>
      </p:sp>
    </p:spTree>
    <p:extLst>
      <p:ext uri="{BB962C8B-B14F-4D97-AF65-F5344CB8AC3E}">
        <p14:creationId xmlns:p14="http://schemas.microsoft.com/office/powerpoint/2010/main" val="2405152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592A8-7F2E-4836-B6D8-33398FD0464A}" type="slidenum">
              <a:rPr lang="en-US" smtClean="0"/>
              <a:t>29</a:t>
            </a:fld>
            <a:endParaRPr lang="en-US"/>
          </a:p>
        </p:txBody>
      </p:sp>
    </p:spTree>
    <p:extLst>
      <p:ext uri="{BB962C8B-B14F-4D97-AF65-F5344CB8AC3E}">
        <p14:creationId xmlns:p14="http://schemas.microsoft.com/office/powerpoint/2010/main" val="1529067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592A8-7F2E-4836-B6D8-33398FD0464A}" type="slidenum">
              <a:rPr lang="en-US" smtClean="0"/>
              <a:t>38</a:t>
            </a:fld>
            <a:endParaRPr lang="en-US" dirty="0"/>
          </a:p>
        </p:txBody>
      </p:sp>
    </p:spTree>
    <p:extLst>
      <p:ext uri="{BB962C8B-B14F-4D97-AF65-F5344CB8AC3E}">
        <p14:creationId xmlns:p14="http://schemas.microsoft.com/office/powerpoint/2010/main" val="526842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9C3592A8-7F2E-4836-B6D8-33398FD0464A}" type="slidenum">
              <a:rPr lang="en-US" smtClean="0"/>
              <a:t>3</a:t>
            </a:fld>
            <a:endParaRPr lang="en-US" dirty="0"/>
          </a:p>
        </p:txBody>
      </p:sp>
    </p:spTree>
    <p:extLst>
      <p:ext uri="{BB962C8B-B14F-4D97-AF65-F5344CB8AC3E}">
        <p14:creationId xmlns:p14="http://schemas.microsoft.com/office/powerpoint/2010/main" val="3758333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More complex than UI design.</a:t>
            </a:r>
            <a:r>
              <a:rPr lang="en-US" baseline="0" dirty="0"/>
              <a:t> Procedures supplement UI. Users see and try the UI first. Procedures need to be perfectly tuned to the limitations of the UI. You lose users if you explain too much of what’s obvious. But you don’t want any of your users to fail. </a:t>
            </a:r>
            <a:endParaRPr lang="en-US" dirty="0"/>
          </a:p>
        </p:txBody>
      </p:sp>
      <p:sp>
        <p:nvSpPr>
          <p:cNvPr id="4" name="Slide Number Placeholder 3"/>
          <p:cNvSpPr>
            <a:spLocks noGrp="1"/>
          </p:cNvSpPr>
          <p:nvPr>
            <p:ph type="sldNum" sz="quarter" idx="10"/>
          </p:nvPr>
        </p:nvSpPr>
        <p:spPr/>
        <p:txBody>
          <a:bodyPr/>
          <a:lstStyle/>
          <a:p>
            <a:fld id="{9C3592A8-7F2E-4836-B6D8-33398FD0464A}" type="slidenum">
              <a:rPr lang="en-US" smtClean="0"/>
              <a:t>4</a:t>
            </a:fld>
            <a:endParaRPr lang="en-US"/>
          </a:p>
        </p:txBody>
      </p:sp>
    </p:spTree>
    <p:extLst>
      <p:ext uri="{BB962C8B-B14F-4D97-AF65-F5344CB8AC3E}">
        <p14:creationId xmlns:p14="http://schemas.microsoft.com/office/powerpoint/2010/main" val="211815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a:t>
            </a:r>
            <a:r>
              <a:rPr lang="en-US" baseline="0" dirty="0"/>
              <a:t> adequate instruction sheet for a very simple product. Consists of safety warnings, call-outs to identify some controls and a few procedures that are reasonably clear.</a:t>
            </a:r>
          </a:p>
          <a:p>
            <a:endParaRPr lang="en-US" baseline="0" dirty="0"/>
          </a:p>
          <a:p>
            <a:r>
              <a:rPr lang="en-US" baseline="0" dirty="0"/>
              <a:t>However, they are using one instruction sheet for multiple products and multiple languages. Look at the colored dots. Often, the user has a problem figuring out the parts of the instructions that pertain to the model you’ve bought.</a:t>
            </a:r>
          </a:p>
          <a:p>
            <a:endParaRPr lang="en-US" baseline="0" dirty="0"/>
          </a:p>
          <a:p>
            <a:r>
              <a:rPr lang="en-US" baseline="0" dirty="0"/>
              <a:t>Also, to fit the instruction sheet in a small box, the graphics are often too small.  (Little Timex watch inserts?)</a:t>
            </a:r>
            <a:endParaRPr lang="en-US" dirty="0"/>
          </a:p>
        </p:txBody>
      </p:sp>
      <p:sp>
        <p:nvSpPr>
          <p:cNvPr id="4" name="Slide Number Placeholder 3"/>
          <p:cNvSpPr>
            <a:spLocks noGrp="1"/>
          </p:cNvSpPr>
          <p:nvPr>
            <p:ph type="sldNum" sz="quarter" idx="10"/>
          </p:nvPr>
        </p:nvSpPr>
        <p:spPr/>
        <p:txBody>
          <a:bodyPr/>
          <a:lstStyle/>
          <a:p>
            <a:fld id="{9C3592A8-7F2E-4836-B6D8-33398FD0464A}" type="slidenum">
              <a:rPr lang="en-US" smtClean="0"/>
              <a:t>5</a:t>
            </a:fld>
            <a:endParaRPr lang="en-US"/>
          </a:p>
        </p:txBody>
      </p:sp>
    </p:spTree>
    <p:extLst>
      <p:ext uri="{BB962C8B-B14F-4D97-AF65-F5344CB8AC3E}">
        <p14:creationId xmlns:p14="http://schemas.microsoft.com/office/powerpoint/2010/main" val="457097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592A8-7F2E-4836-B6D8-33398FD0464A}" type="slidenum">
              <a:rPr lang="en-US" smtClean="0"/>
              <a:t>6</a:t>
            </a:fld>
            <a:endParaRPr lang="en-US"/>
          </a:p>
        </p:txBody>
      </p:sp>
    </p:spTree>
    <p:extLst>
      <p:ext uri="{BB962C8B-B14F-4D97-AF65-F5344CB8AC3E}">
        <p14:creationId xmlns:p14="http://schemas.microsoft.com/office/powerpoint/2010/main" val="4059782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592A8-7F2E-4836-B6D8-33398FD0464A}" type="slidenum">
              <a:rPr lang="en-US" smtClean="0"/>
              <a:t>7</a:t>
            </a:fld>
            <a:endParaRPr lang="en-US"/>
          </a:p>
        </p:txBody>
      </p:sp>
    </p:spTree>
    <p:extLst>
      <p:ext uri="{BB962C8B-B14F-4D97-AF65-F5344CB8AC3E}">
        <p14:creationId xmlns:p14="http://schemas.microsoft.com/office/powerpoint/2010/main" val="1137906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592A8-7F2E-4836-B6D8-33398FD0464A}" type="slidenum">
              <a:rPr lang="en-US" smtClean="0"/>
              <a:t>8</a:t>
            </a:fld>
            <a:endParaRPr lang="en-US"/>
          </a:p>
        </p:txBody>
      </p:sp>
    </p:spTree>
    <p:extLst>
      <p:ext uri="{BB962C8B-B14F-4D97-AF65-F5344CB8AC3E}">
        <p14:creationId xmlns:p14="http://schemas.microsoft.com/office/powerpoint/2010/main" val="330399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want to start talking about how we write procedures. (And you</a:t>
            </a:r>
            <a:r>
              <a:rPr lang="en-US" baseline="0" dirty="0"/>
              <a:t> will be writing a procedure and submitting it to Joe). This is the simple overview—but it gets more complex than this.</a:t>
            </a:r>
            <a:endParaRPr lang="en-US" dirty="0"/>
          </a:p>
          <a:p>
            <a:endParaRPr lang="en-US" dirty="0"/>
          </a:p>
          <a:p>
            <a:r>
              <a:rPr lang="en-US" dirty="0"/>
              <a:t>TITLE</a:t>
            </a:r>
          </a:p>
          <a:p>
            <a:r>
              <a:rPr lang="en-US" dirty="0"/>
              <a:t>Everything</a:t>
            </a:r>
            <a:r>
              <a:rPr lang="en-US" baseline="0" dirty="0"/>
              <a:t> typically has a title, just so it’s identified.  “Instructions”</a:t>
            </a:r>
          </a:p>
          <a:p>
            <a:endParaRPr lang="en-US" baseline="0" dirty="0"/>
          </a:p>
          <a:p>
            <a:r>
              <a:rPr lang="en-US" baseline="0" dirty="0"/>
              <a:t>But very often a title gives the purpose of the procedure in brief. There is likely to be a set of procedures among which the user chooses. They are invitations.</a:t>
            </a:r>
          </a:p>
          <a:p>
            <a:endParaRPr lang="en-US" baseline="0" dirty="0"/>
          </a:p>
          <a:p>
            <a:r>
              <a:rPr lang="en-US" baseline="0" dirty="0"/>
              <a:t>INTRO</a:t>
            </a:r>
          </a:p>
          <a:p>
            <a:endParaRPr lang="en-US" baseline="0" dirty="0"/>
          </a:p>
          <a:p>
            <a:r>
              <a:rPr lang="en-US" baseline="0" dirty="0"/>
              <a:t>STEPS</a:t>
            </a:r>
          </a:p>
          <a:p>
            <a:endParaRPr lang="en-US" baseline="0" dirty="0"/>
          </a:p>
          <a:p>
            <a:r>
              <a:rPr lang="en-US" baseline="0" dirty="0"/>
              <a:t>NOTES</a:t>
            </a:r>
          </a:p>
          <a:p>
            <a:endParaRPr lang="en-US" dirty="0"/>
          </a:p>
        </p:txBody>
      </p:sp>
      <p:sp>
        <p:nvSpPr>
          <p:cNvPr id="4" name="Slide Number Placeholder 3"/>
          <p:cNvSpPr>
            <a:spLocks noGrp="1"/>
          </p:cNvSpPr>
          <p:nvPr>
            <p:ph type="sldNum" sz="quarter" idx="10"/>
          </p:nvPr>
        </p:nvSpPr>
        <p:spPr/>
        <p:txBody>
          <a:bodyPr/>
          <a:lstStyle/>
          <a:p>
            <a:fld id="{9C3592A8-7F2E-4836-B6D8-33398FD0464A}" type="slidenum">
              <a:rPr lang="en-US" smtClean="0"/>
              <a:t>9</a:t>
            </a:fld>
            <a:endParaRPr lang="en-US"/>
          </a:p>
        </p:txBody>
      </p:sp>
    </p:spTree>
    <p:extLst>
      <p:ext uri="{BB962C8B-B14F-4D97-AF65-F5344CB8AC3E}">
        <p14:creationId xmlns:p14="http://schemas.microsoft.com/office/powerpoint/2010/main" val="2142432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aseline="0"/>
            </a:lvl1pPr>
          </a:lstStyle>
          <a:p>
            <a:r>
              <a:rPr lang="en-US" dirty="0"/>
              <a:t>Contemporary</a:t>
            </a:r>
            <a:br>
              <a:rPr lang="en-US" dirty="0"/>
            </a:br>
            <a:r>
              <a:rPr lang="en-US" dirty="0"/>
              <a:t>Procedure Writing</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3B36B5-D9D2-482A-B3AB-9DCCA61C6AD0}" type="datetimeFigureOut">
              <a:rPr lang="en-US" smtClean="0"/>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081CC0-24FE-4832-BBFF-65BFEA5C9DED}" type="slidenum">
              <a:rPr lang="en-US" smtClean="0"/>
              <a:t>‹#›</a:t>
            </a:fld>
            <a:endParaRPr lang="en-US" dirty="0"/>
          </a:p>
        </p:txBody>
      </p:sp>
    </p:spTree>
    <p:extLst>
      <p:ext uri="{BB962C8B-B14F-4D97-AF65-F5344CB8AC3E}">
        <p14:creationId xmlns:p14="http://schemas.microsoft.com/office/powerpoint/2010/main" val="2044684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3B36B5-D9D2-482A-B3AB-9DCCA61C6AD0}"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81CC0-24FE-4832-BBFF-65BFEA5C9DED}" type="slidenum">
              <a:rPr lang="en-US" smtClean="0"/>
              <a:t>‹#›</a:t>
            </a:fld>
            <a:endParaRPr lang="en-US"/>
          </a:p>
        </p:txBody>
      </p:sp>
    </p:spTree>
    <p:extLst>
      <p:ext uri="{BB962C8B-B14F-4D97-AF65-F5344CB8AC3E}">
        <p14:creationId xmlns:p14="http://schemas.microsoft.com/office/powerpoint/2010/main" val="2882918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3B36B5-D9D2-482A-B3AB-9DCCA61C6AD0}"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81CC0-24FE-4832-BBFF-65BFEA5C9DED}" type="slidenum">
              <a:rPr lang="en-US" smtClean="0"/>
              <a:t>‹#›</a:t>
            </a:fld>
            <a:endParaRPr lang="en-US"/>
          </a:p>
        </p:txBody>
      </p:sp>
    </p:spTree>
    <p:extLst>
      <p:ext uri="{BB962C8B-B14F-4D97-AF65-F5344CB8AC3E}">
        <p14:creationId xmlns:p14="http://schemas.microsoft.com/office/powerpoint/2010/main" val="406109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1099464"/>
          </a:xfrm>
        </p:spPr>
        <p:txBody>
          <a:bodyPr>
            <a:normAutofit/>
          </a:bodyPr>
          <a:lstStyle>
            <a:lvl1pPr>
              <a:defRPr sz="3600" b="1"/>
            </a:lvl1pPr>
          </a:lstStyle>
          <a:p>
            <a:r>
              <a:rPr lang="en-US" dirty="0"/>
              <a:t>Click to edit Master title style xx x xx x </a:t>
            </a:r>
            <a:r>
              <a:rPr lang="en-US" dirty="0" err="1"/>
              <a:t>x</a:t>
            </a:r>
            <a:r>
              <a:rPr lang="en-US" dirty="0"/>
              <a:t> </a:t>
            </a:r>
            <a:r>
              <a:rPr lang="en-US" dirty="0" err="1"/>
              <a:t>x</a:t>
            </a:r>
            <a:r>
              <a:rPr lang="en-US" dirty="0"/>
              <a:t> </a:t>
            </a:r>
            <a:r>
              <a:rPr lang="en-US" dirty="0" err="1"/>
              <a:t>x</a:t>
            </a:r>
            <a:r>
              <a:rPr lang="en-US" dirty="0"/>
              <a:t> xx x </a:t>
            </a:r>
            <a:r>
              <a:rPr lang="en-US" dirty="0" err="1"/>
              <a:t>x</a:t>
            </a:r>
            <a:r>
              <a:rPr lang="en-US" dirty="0"/>
              <a:t> </a:t>
            </a:r>
            <a:r>
              <a:rPr lang="en-US" dirty="0" err="1"/>
              <a:t>x</a:t>
            </a:r>
            <a:r>
              <a:rPr lang="en-US" dirty="0"/>
              <a:t> xx x</a:t>
            </a:r>
          </a:p>
        </p:txBody>
      </p:sp>
      <p:sp>
        <p:nvSpPr>
          <p:cNvPr id="3" name="Content Placeholder 2"/>
          <p:cNvSpPr>
            <a:spLocks noGrp="1"/>
          </p:cNvSpPr>
          <p:nvPr>
            <p:ph idx="1"/>
          </p:nvPr>
        </p:nvSpPr>
        <p:spPr>
          <a:xfrm>
            <a:off x="628650" y="1464592"/>
            <a:ext cx="7886700" cy="52616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40279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75649"/>
            <a:ext cx="7886700" cy="1315581"/>
          </a:xfrm>
        </p:spPr>
        <p:txBody>
          <a:bodyPr anchor="b">
            <a:noAutofit/>
          </a:bodyPr>
          <a:lstStyle>
            <a:lvl1pPr>
              <a:defRPr sz="5400" b="1"/>
            </a:lvl1pPr>
          </a:lstStyle>
          <a:p>
            <a:r>
              <a:rPr lang="en-US" dirty="0" err="1"/>
              <a:t>Xxxx</a:t>
            </a:r>
            <a:r>
              <a:rPr lang="en-US" dirty="0"/>
              <a:t> </a:t>
            </a:r>
            <a:r>
              <a:rPr lang="en-US" dirty="0" err="1"/>
              <a:t>jnqe</a:t>
            </a:r>
            <a:r>
              <a:rPr lang="en-US" dirty="0"/>
              <a:t> </a:t>
            </a:r>
            <a:r>
              <a:rPr lang="en-US" dirty="0" err="1"/>
              <a:t>uhe</a:t>
            </a:r>
            <a:r>
              <a:rPr lang="en-US" dirty="0"/>
              <a:t> </a:t>
            </a:r>
            <a:r>
              <a:rPr lang="en-US" dirty="0" err="1"/>
              <a:t>iuqeuh</a:t>
            </a:r>
            <a:r>
              <a:rPr lang="en-US" dirty="0"/>
              <a:t> </a:t>
            </a:r>
            <a:r>
              <a:rPr lang="en-US" dirty="0" err="1"/>
              <a:t>iqeuh</a:t>
            </a:r>
            <a:r>
              <a:rPr lang="en-US" dirty="0"/>
              <a:t> </a:t>
            </a:r>
            <a:r>
              <a:rPr lang="en-US" dirty="0" err="1"/>
              <a:t>qiuh</a:t>
            </a:r>
            <a:r>
              <a:rPr lang="en-US" dirty="0"/>
              <a:t> </a:t>
            </a:r>
            <a:r>
              <a:rPr lang="en-US" dirty="0" err="1"/>
              <a:t>qidu</a:t>
            </a:r>
            <a:r>
              <a:rPr lang="en-US" dirty="0"/>
              <a:t> q id </a:t>
            </a:r>
            <a:r>
              <a:rPr lang="en-US" dirty="0" err="1"/>
              <a:t>uhq</a:t>
            </a:r>
            <a:r>
              <a:rPr lang="en-US" dirty="0"/>
              <a:t> </a:t>
            </a:r>
            <a:r>
              <a:rPr lang="en-US" dirty="0" err="1"/>
              <a:t>i</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56826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3B36B5-D9D2-482A-B3AB-9DCCA61C6AD0}" type="datetimeFigureOut">
              <a:rPr lang="en-US" smtClean="0"/>
              <a:t>6/21/2018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081CC0-24FE-4832-BBFF-65BFEA5C9DED}" type="slidenum">
              <a:rPr lang="en-US" smtClean="0"/>
              <a:t>‹#›</a:t>
            </a:fld>
            <a:endParaRPr lang="en-US" dirty="0"/>
          </a:p>
        </p:txBody>
      </p:sp>
      <p:sp>
        <p:nvSpPr>
          <p:cNvPr id="8" name="TextBox 7"/>
          <p:cNvSpPr txBox="1"/>
          <p:nvPr userDrawn="1"/>
        </p:nvSpPr>
        <p:spPr>
          <a:xfrm>
            <a:off x="6648768" y="6362053"/>
            <a:ext cx="2417736" cy="369332"/>
          </a:xfrm>
          <a:prstGeom prst="rect">
            <a:avLst/>
          </a:prstGeom>
          <a:noFill/>
        </p:spPr>
        <p:txBody>
          <a:bodyPr wrap="square" rtlCol="0">
            <a:spAutoFit/>
          </a:bodyPr>
          <a:lstStyle/>
          <a:p>
            <a:r>
              <a:rPr lang="en-US" dirty="0" err="1"/>
              <a:t>Xxxxxx</a:t>
            </a:r>
            <a:r>
              <a:rPr lang="en-US" dirty="0"/>
              <a:t> xxx x xx x </a:t>
            </a:r>
            <a:r>
              <a:rPr lang="en-US" dirty="0" err="1"/>
              <a:t>x</a:t>
            </a:r>
            <a:r>
              <a:rPr lang="en-US" dirty="0"/>
              <a:t> </a:t>
            </a:r>
            <a:r>
              <a:rPr lang="en-US" dirty="0" err="1"/>
              <a:t>x</a:t>
            </a:r>
            <a:r>
              <a:rPr lang="en-US" dirty="0"/>
              <a:t> </a:t>
            </a:r>
          </a:p>
        </p:txBody>
      </p:sp>
    </p:spTree>
    <p:extLst>
      <p:ext uri="{BB962C8B-B14F-4D97-AF65-F5344CB8AC3E}">
        <p14:creationId xmlns:p14="http://schemas.microsoft.com/office/powerpoint/2010/main" val="2308872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3B36B5-D9D2-482A-B3AB-9DCCA61C6AD0}" type="datetimeFigureOut">
              <a:rPr lang="en-US" smtClean="0"/>
              <a:t>6/21/2018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81CC0-24FE-4832-BBFF-65BFEA5C9DED}" type="slidenum">
              <a:rPr lang="en-US" smtClean="0"/>
              <a:t>‹#›</a:t>
            </a:fld>
            <a:endParaRPr lang="en-US"/>
          </a:p>
        </p:txBody>
      </p:sp>
    </p:spTree>
    <p:extLst>
      <p:ext uri="{BB962C8B-B14F-4D97-AF65-F5344CB8AC3E}">
        <p14:creationId xmlns:p14="http://schemas.microsoft.com/office/powerpoint/2010/main" val="8101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3B36B5-D9D2-482A-B3AB-9DCCA61C6AD0}" type="datetimeFigureOut">
              <a:rPr lang="en-US" smtClean="0"/>
              <a:t>6/21/2018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81CC0-24FE-4832-BBFF-65BFEA5C9DED}" type="slidenum">
              <a:rPr lang="en-US" smtClean="0"/>
              <a:t>‹#›</a:t>
            </a:fld>
            <a:endParaRPr lang="en-US"/>
          </a:p>
        </p:txBody>
      </p:sp>
      <p:sp>
        <p:nvSpPr>
          <p:cNvPr id="6" name="TextBox 5"/>
          <p:cNvSpPr txBox="1"/>
          <p:nvPr userDrawn="1"/>
        </p:nvSpPr>
        <p:spPr>
          <a:xfrm>
            <a:off x="6648768" y="6362053"/>
            <a:ext cx="2417736" cy="369332"/>
          </a:xfrm>
          <a:prstGeom prst="rect">
            <a:avLst/>
          </a:prstGeom>
          <a:noFill/>
        </p:spPr>
        <p:txBody>
          <a:bodyPr wrap="square" rtlCol="0">
            <a:spAutoFit/>
          </a:bodyPr>
          <a:lstStyle/>
          <a:p>
            <a:r>
              <a:rPr lang="en-US" dirty="0" err="1"/>
              <a:t>Xxxxxx</a:t>
            </a:r>
            <a:r>
              <a:rPr lang="en-US" dirty="0"/>
              <a:t> xxx x xx x </a:t>
            </a:r>
            <a:r>
              <a:rPr lang="en-US" dirty="0" err="1"/>
              <a:t>x</a:t>
            </a:r>
            <a:r>
              <a:rPr lang="en-US" dirty="0"/>
              <a:t> </a:t>
            </a:r>
            <a:r>
              <a:rPr lang="en-US" dirty="0" err="1"/>
              <a:t>x</a:t>
            </a:r>
            <a:r>
              <a:rPr lang="en-US" dirty="0"/>
              <a:t> </a:t>
            </a:r>
          </a:p>
        </p:txBody>
      </p:sp>
    </p:spTree>
    <p:extLst>
      <p:ext uri="{BB962C8B-B14F-4D97-AF65-F5344CB8AC3E}">
        <p14:creationId xmlns:p14="http://schemas.microsoft.com/office/powerpoint/2010/main" val="1031356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B36B5-D9D2-482A-B3AB-9DCCA61C6AD0}" type="datetimeFigureOut">
              <a:rPr lang="en-US" smtClean="0"/>
              <a:t>6/21/2018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81CC0-24FE-4832-BBFF-65BFEA5C9DED}" type="slidenum">
              <a:rPr lang="en-US" smtClean="0"/>
              <a:t>‹#›</a:t>
            </a:fld>
            <a:endParaRPr lang="en-US"/>
          </a:p>
        </p:txBody>
      </p:sp>
    </p:spTree>
    <p:extLst>
      <p:ext uri="{BB962C8B-B14F-4D97-AF65-F5344CB8AC3E}">
        <p14:creationId xmlns:p14="http://schemas.microsoft.com/office/powerpoint/2010/main" val="1992543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3B36B5-D9D2-482A-B3AB-9DCCA61C6AD0}"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81CC0-24FE-4832-BBFF-65BFEA5C9DED}" type="slidenum">
              <a:rPr lang="en-US" smtClean="0"/>
              <a:t>‹#›</a:t>
            </a:fld>
            <a:endParaRPr lang="en-US"/>
          </a:p>
        </p:txBody>
      </p:sp>
    </p:spTree>
    <p:extLst>
      <p:ext uri="{BB962C8B-B14F-4D97-AF65-F5344CB8AC3E}">
        <p14:creationId xmlns:p14="http://schemas.microsoft.com/office/powerpoint/2010/main" val="211280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3B36B5-D9D2-482A-B3AB-9DCCA61C6AD0}"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81CC0-24FE-4832-BBFF-65BFEA5C9DED}" type="slidenum">
              <a:rPr lang="en-US" smtClean="0"/>
              <a:t>‹#›</a:t>
            </a:fld>
            <a:endParaRPr lang="en-US"/>
          </a:p>
        </p:txBody>
      </p:sp>
    </p:spTree>
    <p:extLst>
      <p:ext uri="{BB962C8B-B14F-4D97-AF65-F5344CB8AC3E}">
        <p14:creationId xmlns:p14="http://schemas.microsoft.com/office/powerpoint/2010/main" val="396373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0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B36B5-D9D2-482A-B3AB-9DCCA61C6AD0}" type="datetimeFigureOut">
              <a:rPr lang="en-US" smtClean="0"/>
              <a:t>6/21/2018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81CC0-24FE-4832-BBFF-65BFEA5C9DED}" type="slidenum">
              <a:rPr lang="en-US" smtClean="0"/>
              <a:t>‹#›</a:t>
            </a:fld>
            <a:endParaRPr lang="en-US" dirty="0"/>
          </a:p>
        </p:txBody>
      </p:sp>
    </p:spTree>
    <p:extLst>
      <p:ext uri="{BB962C8B-B14F-4D97-AF65-F5344CB8AC3E}">
        <p14:creationId xmlns:p14="http://schemas.microsoft.com/office/powerpoint/2010/main" val="1229359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490"/>
            <a:ext cx="7772400" cy="1763541"/>
          </a:xfrm>
        </p:spPr>
        <p:txBody>
          <a:bodyPr/>
          <a:lstStyle/>
          <a:p>
            <a:r>
              <a:rPr lang="en-US" b="1" dirty="0">
                <a:solidFill>
                  <a:srgbClr val="512373"/>
                </a:solidFill>
                <a:latin typeface="+mn-lt"/>
              </a:rPr>
              <a:t>Designing and Writing Procedures</a:t>
            </a:r>
          </a:p>
        </p:txBody>
      </p:sp>
      <p:sp>
        <p:nvSpPr>
          <p:cNvPr id="3" name="Subtitle 2"/>
          <p:cNvSpPr>
            <a:spLocks noGrp="1"/>
          </p:cNvSpPr>
          <p:nvPr>
            <p:ph type="subTitle" idx="1"/>
          </p:nvPr>
        </p:nvSpPr>
        <p:spPr>
          <a:xfrm>
            <a:off x="939452" y="2251332"/>
            <a:ext cx="6584178" cy="3194372"/>
          </a:xfrm>
        </p:spPr>
        <p:txBody>
          <a:bodyPr>
            <a:normAutofit/>
          </a:bodyPr>
          <a:lstStyle/>
          <a:p>
            <a:r>
              <a:rPr lang="en-US" b="1" dirty="0"/>
              <a:t>Slides to support teaching from the chapter “Designing and Writing Procedures“</a:t>
            </a:r>
          </a:p>
          <a:p>
            <a:r>
              <a:rPr lang="en-US" b="1" dirty="0"/>
              <a:t>in</a:t>
            </a:r>
          </a:p>
          <a:p>
            <a:r>
              <a:rPr lang="en-US" b="1" dirty="0"/>
              <a:t>Teaching Professional and Technical Communication: A Practicum in a Book</a:t>
            </a:r>
          </a:p>
          <a:p>
            <a:r>
              <a:rPr lang="en-US" b="1" dirty="0"/>
              <a:t>edited by Tracy </a:t>
            </a:r>
            <a:r>
              <a:rPr lang="en-US" b="1" dirty="0" err="1"/>
              <a:t>Bridgeford</a:t>
            </a:r>
            <a:r>
              <a:rPr lang="en-US" b="1" dirty="0"/>
              <a:t>, University of Utah Press, 2018.</a:t>
            </a:r>
          </a:p>
          <a:p>
            <a:pPr algn="l"/>
            <a:endParaRPr lang="en-US" sz="3200" dirty="0"/>
          </a:p>
          <a:p>
            <a:pPr algn="l"/>
            <a:endParaRPr lang="en-US" sz="2800" dirty="0"/>
          </a:p>
          <a:p>
            <a:pPr algn="l"/>
            <a:endParaRPr lang="en-US" sz="2800" dirty="0"/>
          </a:p>
          <a:p>
            <a:pPr algn="l"/>
            <a:endParaRPr lang="en-US" sz="2800" dirty="0"/>
          </a:p>
          <a:p>
            <a:pPr algn="l"/>
            <a:endParaRPr lang="en-US" sz="2800" dirty="0"/>
          </a:p>
          <a:p>
            <a:pPr algn="l"/>
            <a:endParaRPr lang="en-US" sz="2800" dirty="0"/>
          </a:p>
          <a:p>
            <a:pPr algn="l"/>
            <a:endParaRPr lang="en-US" sz="3600" dirty="0"/>
          </a:p>
          <a:p>
            <a:pPr algn="l"/>
            <a:endParaRPr lang="en-US" sz="3600" dirty="0"/>
          </a:p>
          <a:p>
            <a:pPr algn="l"/>
            <a:endParaRPr lang="en-US" sz="3600" dirty="0"/>
          </a:p>
        </p:txBody>
      </p:sp>
      <p:sp>
        <p:nvSpPr>
          <p:cNvPr id="4" name="TextBox 3"/>
          <p:cNvSpPr txBox="1"/>
          <p:nvPr/>
        </p:nvSpPr>
        <p:spPr>
          <a:xfrm>
            <a:off x="438411" y="5574270"/>
            <a:ext cx="8705589" cy="1015663"/>
          </a:xfrm>
          <a:prstGeom prst="rect">
            <a:avLst/>
          </a:prstGeom>
          <a:noFill/>
        </p:spPr>
        <p:txBody>
          <a:bodyPr wrap="square" rtlCol="0">
            <a:spAutoFit/>
          </a:bodyPr>
          <a:lstStyle/>
          <a:p>
            <a:r>
              <a:rPr lang="en-US" sz="2000" dirty="0">
                <a:latin typeface="+mj-lt"/>
              </a:rPr>
              <a:t>These  slides are in the public domain and can be used or modified without restriction</a:t>
            </a:r>
            <a:r>
              <a:rPr lang="en-US" sz="2000" dirty="0"/>
              <a:t>.</a:t>
            </a:r>
          </a:p>
          <a:p>
            <a:r>
              <a:rPr lang="en-US" sz="2000" dirty="0"/>
              <a:t> </a:t>
            </a:r>
          </a:p>
        </p:txBody>
      </p:sp>
    </p:spTree>
    <p:extLst>
      <p:ext uri="{BB962C8B-B14F-4D97-AF65-F5344CB8AC3E}">
        <p14:creationId xmlns:p14="http://schemas.microsoft.com/office/powerpoint/2010/main" val="2997828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721" y="299720"/>
            <a:ext cx="8492559" cy="6317502"/>
          </a:xfrm>
          <a:prstGeom prst="rect">
            <a:avLst/>
          </a:prstGeom>
          <a:solidFill>
            <a:schemeClr val="tx1"/>
          </a:solidFill>
          <a:ln>
            <a:solidFill>
              <a:schemeClr val="tx1"/>
            </a:solidFill>
          </a:ln>
        </p:spPr>
      </p:pic>
    </p:spTree>
    <p:extLst>
      <p:ext uri="{BB962C8B-B14F-4D97-AF65-F5344CB8AC3E}">
        <p14:creationId xmlns:p14="http://schemas.microsoft.com/office/powerpoint/2010/main" val="2079583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84" y="301752"/>
            <a:ext cx="8493905" cy="6318504"/>
          </a:xfrm>
          <a:prstGeom prst="rect">
            <a:avLst/>
          </a:prstGeom>
          <a:ln>
            <a:solidFill>
              <a:schemeClr val="tx1"/>
            </a:solidFill>
          </a:ln>
        </p:spPr>
      </p:pic>
    </p:spTree>
    <p:extLst>
      <p:ext uri="{BB962C8B-B14F-4D97-AF65-F5344CB8AC3E}">
        <p14:creationId xmlns:p14="http://schemas.microsoft.com/office/powerpoint/2010/main" val="376373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(“subject matter”)</a:t>
            </a:r>
          </a:p>
        </p:txBody>
      </p:sp>
      <p:sp>
        <p:nvSpPr>
          <p:cNvPr id="3" name="Content Placeholder 2"/>
          <p:cNvSpPr>
            <a:spLocks noGrp="1"/>
          </p:cNvSpPr>
          <p:nvPr>
            <p:ph idx="1"/>
          </p:nvPr>
        </p:nvSpPr>
        <p:spPr/>
        <p:txBody>
          <a:bodyPr/>
          <a:lstStyle/>
          <a:p>
            <a:pPr marL="0" indent="0">
              <a:buNone/>
            </a:pPr>
            <a:r>
              <a:rPr lang="en-US" dirty="0"/>
              <a:t>The domain of a procedure matters a lot to writers </a:t>
            </a:r>
          </a:p>
          <a:p>
            <a:r>
              <a:rPr lang="en-US" dirty="0"/>
              <a:t>Digital systems</a:t>
            </a:r>
          </a:p>
          <a:p>
            <a:r>
              <a:rPr lang="en-US" dirty="0"/>
              <a:t>Mechanical/electrical systems</a:t>
            </a:r>
          </a:p>
          <a:p>
            <a:r>
              <a:rPr lang="en-US" dirty="0"/>
              <a:t>Objects in physical world</a:t>
            </a:r>
          </a:p>
          <a:p>
            <a:r>
              <a:rPr lang="en-US" dirty="0"/>
              <a:t>Intangible (e.g., leadership, running a meeting)</a:t>
            </a:r>
          </a:p>
          <a:p>
            <a:endParaRPr lang="en-US" dirty="0"/>
          </a:p>
          <a:p>
            <a:endParaRPr lang="en-US" dirty="0"/>
          </a:p>
          <a:p>
            <a:pPr marL="0" indent="0">
              <a:buNone/>
            </a:pPr>
            <a:endParaRPr lang="en-US" dirty="0"/>
          </a:p>
        </p:txBody>
      </p:sp>
      <p:sp>
        <p:nvSpPr>
          <p:cNvPr id="4" name="TextBox 3"/>
          <p:cNvSpPr txBox="1"/>
          <p:nvPr/>
        </p:nvSpPr>
        <p:spPr>
          <a:xfrm>
            <a:off x="2636729" y="4509371"/>
            <a:ext cx="3870543" cy="1754326"/>
          </a:xfrm>
          <a:prstGeom prst="rect">
            <a:avLst/>
          </a:prstGeom>
          <a:noFill/>
        </p:spPr>
        <p:txBody>
          <a:bodyPr wrap="square" rtlCol="0">
            <a:spAutoFit/>
          </a:bodyPr>
          <a:lstStyle/>
          <a:p>
            <a:r>
              <a:rPr lang="en-US" sz="3600" b="1" dirty="0">
                <a:solidFill>
                  <a:srgbClr val="512373"/>
                </a:solidFill>
              </a:rPr>
              <a:t>Which domain is likely to be the most difficult?</a:t>
            </a:r>
          </a:p>
        </p:txBody>
      </p:sp>
    </p:spTree>
    <p:extLst>
      <p:ext uri="{BB962C8B-B14F-4D97-AF65-F5344CB8AC3E}">
        <p14:creationId xmlns:p14="http://schemas.microsoft.com/office/powerpoint/2010/main" val="1140089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state</a:t>
            </a:r>
          </a:p>
        </p:txBody>
      </p:sp>
      <p:sp>
        <p:nvSpPr>
          <p:cNvPr id="3" name="Content Placeholder 2"/>
          <p:cNvSpPr>
            <a:spLocks noGrp="1"/>
          </p:cNvSpPr>
          <p:nvPr>
            <p:ph idx="1"/>
          </p:nvPr>
        </p:nvSpPr>
        <p:spPr/>
        <p:txBody>
          <a:bodyPr/>
          <a:lstStyle/>
          <a:p>
            <a:pPr marL="0" indent="0">
              <a:buNone/>
            </a:pPr>
            <a:r>
              <a:rPr lang="en-US" dirty="0"/>
              <a:t>Procedures vary a lot according to the initial state of the system and how the user wishes to change that state</a:t>
            </a:r>
          </a:p>
          <a:p>
            <a:r>
              <a:rPr lang="en-US" dirty="0"/>
              <a:t>Assembly, installation, configuration</a:t>
            </a:r>
          </a:p>
          <a:p>
            <a:r>
              <a:rPr lang="en-US" dirty="0"/>
              <a:t>Operation (routine and emergency)</a:t>
            </a:r>
          </a:p>
          <a:p>
            <a:r>
              <a:rPr lang="en-US" dirty="0"/>
              <a:t>Troubleshooting</a:t>
            </a:r>
          </a:p>
          <a:p>
            <a:r>
              <a:rPr lang="en-US" dirty="0"/>
              <a:t>Dismantling and recycling</a:t>
            </a:r>
          </a:p>
          <a:p>
            <a:endParaRPr lang="en-US" dirty="0"/>
          </a:p>
          <a:p>
            <a:pPr marL="0" indent="0">
              <a:buNone/>
            </a:pPr>
            <a:endParaRPr lang="en-US" dirty="0"/>
          </a:p>
        </p:txBody>
      </p:sp>
    </p:spTree>
    <p:extLst>
      <p:ext uri="{BB962C8B-B14F-4D97-AF65-F5344CB8AC3E}">
        <p14:creationId xmlns:p14="http://schemas.microsoft.com/office/powerpoint/2010/main" val="1573922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Audiences differ</a:t>
            </a:r>
          </a:p>
        </p:txBody>
      </p:sp>
      <p:sp>
        <p:nvSpPr>
          <p:cNvPr id="3" name="Content Placeholder 2"/>
          <p:cNvSpPr>
            <a:spLocks noGrp="1"/>
          </p:cNvSpPr>
          <p:nvPr>
            <p:ph idx="1"/>
          </p:nvPr>
        </p:nvSpPr>
        <p:spPr/>
        <p:txBody>
          <a:bodyPr/>
          <a:lstStyle/>
          <a:p>
            <a:r>
              <a:rPr lang="en-US" dirty="0"/>
              <a:t>Different backgrounds and abilities</a:t>
            </a:r>
          </a:p>
          <a:p>
            <a:r>
              <a:rPr lang="en-US" dirty="0"/>
              <a:t>Different goals and information needs</a:t>
            </a:r>
          </a:p>
          <a:p>
            <a:pPr lvl="1"/>
            <a:r>
              <a:rPr lang="en-US" dirty="0"/>
              <a:t>How much do they want to know?</a:t>
            </a:r>
          </a:p>
          <a:p>
            <a:pPr lvl="1"/>
            <a:r>
              <a:rPr lang="en-US" dirty="0"/>
              <a:t>Do they want to retain the content?</a:t>
            </a:r>
          </a:p>
          <a:p>
            <a:r>
              <a:rPr lang="en-US" dirty="0"/>
              <a:t>Different cultures</a:t>
            </a:r>
          </a:p>
        </p:txBody>
      </p:sp>
    </p:spTree>
    <p:extLst>
      <p:ext uri="{BB962C8B-B14F-4D97-AF65-F5344CB8AC3E}">
        <p14:creationId xmlns:p14="http://schemas.microsoft.com/office/powerpoint/2010/main" val="184886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 . But they also share important traits</a:t>
            </a:r>
          </a:p>
        </p:txBody>
      </p:sp>
      <p:sp>
        <p:nvSpPr>
          <p:cNvPr id="3" name="Content Placeholder 2"/>
          <p:cNvSpPr>
            <a:spLocks noGrp="1"/>
          </p:cNvSpPr>
          <p:nvPr>
            <p:ph idx="1"/>
          </p:nvPr>
        </p:nvSpPr>
        <p:spPr/>
        <p:txBody>
          <a:bodyPr/>
          <a:lstStyle/>
          <a:p>
            <a:r>
              <a:rPr lang="en-US" dirty="0"/>
              <a:t>Have limited short-term memory (minimize “cognitive load”)</a:t>
            </a:r>
          </a:p>
          <a:p>
            <a:r>
              <a:rPr lang="en-US" dirty="0"/>
              <a:t>Like examples</a:t>
            </a:r>
          </a:p>
          <a:p>
            <a:r>
              <a:rPr lang="en-US" dirty="0"/>
              <a:t>Are impatient (want to do work, not read instructions)</a:t>
            </a:r>
          </a:p>
        </p:txBody>
      </p:sp>
    </p:spTree>
    <p:extLst>
      <p:ext uri="{BB962C8B-B14F-4D97-AF65-F5344CB8AC3E}">
        <p14:creationId xmlns:p14="http://schemas.microsoft.com/office/powerpoint/2010/main" val="3037228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Procedures communicate via the following (usually in combination):</a:t>
            </a:r>
          </a:p>
        </p:txBody>
      </p:sp>
      <p:sp>
        <p:nvSpPr>
          <p:cNvPr id="3" name="Content Placeholder 2"/>
          <p:cNvSpPr>
            <a:spLocks noGrp="1"/>
          </p:cNvSpPr>
          <p:nvPr>
            <p:ph idx="1"/>
          </p:nvPr>
        </p:nvSpPr>
        <p:spPr>
          <a:xfrm>
            <a:off x="628650" y="1811835"/>
            <a:ext cx="7886700" cy="4716287"/>
          </a:xfrm>
        </p:spPr>
        <p:txBody>
          <a:bodyPr/>
          <a:lstStyle/>
          <a:p>
            <a:r>
              <a:rPr lang="en-US" dirty="0"/>
              <a:t>Text</a:t>
            </a:r>
          </a:p>
          <a:p>
            <a:r>
              <a:rPr lang="en-US" dirty="0"/>
              <a:t>Images (diagrams, drawings, screen captures, photographs)</a:t>
            </a:r>
          </a:p>
          <a:p>
            <a:r>
              <a:rPr lang="en-US" dirty="0"/>
              <a:t>Video</a:t>
            </a:r>
          </a:p>
          <a:p>
            <a:r>
              <a:rPr lang="en-US" dirty="0"/>
              <a:t>Voice</a:t>
            </a:r>
          </a:p>
          <a:p>
            <a:endParaRPr lang="en-US" dirty="0"/>
          </a:p>
        </p:txBody>
      </p:sp>
    </p:spTree>
    <p:extLst>
      <p:ext uri="{BB962C8B-B14F-4D97-AF65-F5344CB8AC3E}">
        <p14:creationId xmlns:p14="http://schemas.microsoft.com/office/powerpoint/2010/main" val="1844718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Video procedures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4477" y="1359574"/>
            <a:ext cx="4302588" cy="2930324"/>
          </a:xfrm>
          <a:solidFill>
            <a:schemeClr val="tx1"/>
          </a:solidFill>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615" y="3277010"/>
            <a:ext cx="4691377" cy="3522629"/>
          </a:xfrm>
          <a:prstGeom prst="rect">
            <a:avLst/>
          </a:prstGeom>
          <a:ln>
            <a:solidFill>
              <a:schemeClr val="tx1"/>
            </a:solidFill>
          </a:ln>
        </p:spPr>
      </p:pic>
    </p:spTree>
    <p:extLst>
      <p:ext uri="{BB962C8B-B14F-4D97-AF65-F5344CB8AC3E}">
        <p14:creationId xmlns:p14="http://schemas.microsoft.com/office/powerpoint/2010/main" val="3499322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graphics? What about video?</a:t>
            </a:r>
          </a:p>
        </p:txBody>
      </p:sp>
      <p:sp>
        <p:nvSpPr>
          <p:cNvPr id="3" name="Content Placeholder 2"/>
          <p:cNvSpPr>
            <a:spLocks noGrp="1"/>
          </p:cNvSpPr>
          <p:nvPr>
            <p:ph idx="1"/>
          </p:nvPr>
        </p:nvSpPr>
        <p:spPr/>
        <p:txBody>
          <a:bodyPr/>
          <a:lstStyle/>
          <a:p>
            <a:pPr marL="0" indent="0">
              <a:buNone/>
            </a:pPr>
            <a:r>
              <a:rPr lang="en-US" dirty="0"/>
              <a:t>Graphics show users what you’re referring to—where something is and what it looks like.</a:t>
            </a:r>
          </a:p>
          <a:p>
            <a:pPr marL="0" indent="0">
              <a:buNone/>
            </a:pPr>
            <a:r>
              <a:rPr lang="en-US" dirty="0">
                <a:solidFill>
                  <a:srgbClr val="002060"/>
                </a:solidFill>
                <a:latin typeface="Segoe UI" panose="020B0502040204020203" pitchFamily="34" charset="0"/>
                <a:ea typeface="Segoe UI" panose="020B0502040204020203" pitchFamily="34" charset="0"/>
                <a:cs typeface="Segoe UI" panose="020B0502040204020203" pitchFamily="34" charset="0"/>
              </a:rPr>
              <a:t>How to identify knotweed</a:t>
            </a:r>
          </a:p>
          <a:p>
            <a:pPr marL="0" indent="0">
              <a:buNone/>
            </a:pPr>
            <a:endParaRPr lang="en-US"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dirty="0">
                <a:solidFill>
                  <a:srgbClr val="002060"/>
                </a:solidFill>
                <a:latin typeface="Segoe UI" panose="020B0502040204020203" pitchFamily="34" charset="0"/>
                <a:ea typeface="Segoe UI" panose="020B0502040204020203" pitchFamily="34" charset="0"/>
                <a:cs typeface="Segoe UI" panose="020B0502040204020203" pitchFamily="34" charset="0"/>
              </a:rPr>
              <a:t>Resize corner  Status bar</a:t>
            </a:r>
          </a:p>
          <a:p>
            <a:pPr marL="0" indent="0">
              <a:buNone/>
            </a:pPr>
            <a:endParaRPr lang="en-US" dirty="0"/>
          </a:p>
          <a:p>
            <a:pPr marL="0" indent="0">
              <a:buNone/>
            </a:pPr>
            <a:r>
              <a:rPr lang="en-US" dirty="0"/>
              <a:t>Video is especially good at showing actions and movement</a:t>
            </a:r>
          </a:p>
          <a:p>
            <a:pPr marL="0" indent="0">
              <a:buNone/>
            </a:pPr>
            <a:endParaRPr lang="en-US" dirty="0"/>
          </a:p>
          <a:p>
            <a:pPr marL="0" indent="0">
              <a:buNone/>
            </a:pPr>
            <a:r>
              <a:rPr lang="en-US" dirty="0">
                <a:solidFill>
                  <a:srgbClr val="002060"/>
                </a:solidFill>
                <a:latin typeface="Segoe UI" panose="020B0502040204020203" pitchFamily="34" charset="0"/>
                <a:ea typeface="Segoe UI" panose="020B0502040204020203" pitchFamily="34" charset="0"/>
                <a:cs typeface="Segoe UI" panose="020B0502040204020203" pitchFamily="34" charset="0"/>
              </a:rPr>
              <a:t>How to remove knotweed by herbicide injection</a:t>
            </a:r>
            <a:endParaRPr lang="en-US" dirty="0"/>
          </a:p>
        </p:txBody>
      </p:sp>
    </p:spTree>
    <p:extLst>
      <p:ext uri="{BB962C8B-B14F-4D97-AF65-F5344CB8AC3E}">
        <p14:creationId xmlns:p14="http://schemas.microsoft.com/office/powerpoint/2010/main" val="2950231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exercise: Part 1</a:t>
            </a:r>
            <a:br>
              <a:rPr lang="en-US" dirty="0"/>
            </a:br>
            <a:r>
              <a:rPr lang="en-US" sz="3200" dirty="0"/>
              <a:t>Writing a procedure for Lego construction</a:t>
            </a:r>
          </a:p>
        </p:txBody>
      </p:sp>
      <p:sp>
        <p:nvSpPr>
          <p:cNvPr id="3" name="Content Placeholder 2"/>
          <p:cNvSpPr>
            <a:spLocks noGrp="1"/>
          </p:cNvSpPr>
          <p:nvPr>
            <p:ph idx="1"/>
          </p:nvPr>
        </p:nvSpPr>
        <p:spPr/>
        <p:txBody>
          <a:bodyPr/>
          <a:lstStyle/>
          <a:p>
            <a:pPr marL="514350" indent="-514350">
              <a:buFont typeface="+mj-lt"/>
              <a:buAutoNum type="arabicPeriod"/>
            </a:pPr>
            <a:r>
              <a:rPr lang="en-US" dirty="0"/>
              <a:t>Keep your Lego brick object hidden from the other team in your group.</a:t>
            </a:r>
          </a:p>
          <a:p>
            <a:pPr marL="514350" indent="-514350">
              <a:buFont typeface="+mj-lt"/>
              <a:buAutoNum type="arabicPeriod"/>
            </a:pPr>
            <a:r>
              <a:rPr lang="en-US" dirty="0"/>
              <a:t>Spend 10 minutes writing a procedure that will enable your audience, the other team, to replicate your object. Visuals cannot be used.</a:t>
            </a:r>
          </a:p>
          <a:p>
            <a:pPr marL="514350" indent="-514350">
              <a:buFont typeface="+mj-lt"/>
              <a:buAutoNum type="arabicPeriod"/>
            </a:pPr>
            <a:r>
              <a:rPr lang="en-US" dirty="0"/>
              <a:t>Exchange procedures. Then, working for 10 minutes, try to replicate the other team’s object.</a:t>
            </a:r>
          </a:p>
          <a:p>
            <a:pPr marL="514350" indent="-514350">
              <a:buFont typeface="+mj-lt"/>
              <a:buAutoNum type="arabicPeriod"/>
            </a:pPr>
            <a:r>
              <a:rPr lang="en-US" dirty="0"/>
              <a:t>Reveal the objects. Discuss the differences in the procedures and how well each procedure worked.</a:t>
            </a:r>
          </a:p>
          <a:p>
            <a:pPr marL="514350" indent="-514350">
              <a:buFont typeface="+mj-lt"/>
              <a:buAutoNum type="arabicPeriod"/>
            </a:pPr>
            <a:endParaRPr lang="en-US" dirty="0"/>
          </a:p>
        </p:txBody>
      </p:sp>
    </p:spTree>
    <p:extLst>
      <p:ext uri="{BB962C8B-B14F-4D97-AF65-F5344CB8AC3E}">
        <p14:creationId xmlns:p14="http://schemas.microsoft.com/office/powerpoint/2010/main" val="1546270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99464"/>
          </a:xfrm>
        </p:spPr>
        <p:txBody>
          <a:bodyPr/>
          <a:lstStyle/>
          <a:p>
            <a:r>
              <a:rPr lang="en-US" dirty="0"/>
              <a:t>Procedures explain how to </a:t>
            </a:r>
            <a:r>
              <a:rPr lang="en-US" i="1" dirty="0"/>
              <a:t>do</a:t>
            </a:r>
            <a:r>
              <a:rPr lang="en-US" dirty="0"/>
              <a:t> something</a:t>
            </a:r>
          </a:p>
        </p:txBody>
      </p:sp>
      <p:sp>
        <p:nvSpPr>
          <p:cNvPr id="3" name="Content Placeholder 2"/>
          <p:cNvSpPr>
            <a:spLocks noGrp="1"/>
          </p:cNvSpPr>
          <p:nvPr>
            <p:ph idx="1"/>
          </p:nvPr>
        </p:nvSpPr>
        <p:spPr/>
        <p:txBody>
          <a:bodyPr/>
          <a:lstStyle/>
          <a:p>
            <a:pPr marL="0" indent="0">
              <a:buNone/>
            </a:pPr>
            <a:r>
              <a:rPr lang="en-US" dirty="0"/>
              <a:t>Also called “instructions”</a:t>
            </a:r>
          </a:p>
          <a:p>
            <a:pPr marL="0" indent="0">
              <a:buNone/>
            </a:pPr>
            <a:endParaRPr lang="en-US" dirty="0"/>
          </a:p>
          <a:p>
            <a:endParaRPr lang="en-US" dirty="0"/>
          </a:p>
          <a:p>
            <a:endParaRPr lang="en-US" dirty="0"/>
          </a:p>
          <a:p>
            <a:r>
              <a:rPr lang="en-US" dirty="0"/>
              <a:t>Process descriptions</a:t>
            </a:r>
          </a:p>
          <a:p>
            <a:r>
              <a:rPr lang="en-US" dirty="0"/>
              <a:t>Product demos</a:t>
            </a:r>
          </a:p>
          <a:p>
            <a:r>
              <a:rPr lang="en-US" dirty="0"/>
              <a:t>Functional descriptions (for instance “tool tips”)</a:t>
            </a:r>
          </a:p>
        </p:txBody>
      </p:sp>
      <p:sp>
        <p:nvSpPr>
          <p:cNvPr id="4" name="Title 1"/>
          <p:cNvSpPr txBox="1">
            <a:spLocks/>
          </p:cNvSpPr>
          <p:nvPr/>
        </p:nvSpPr>
        <p:spPr>
          <a:xfrm>
            <a:off x="628650" y="2482518"/>
            <a:ext cx="7886700" cy="10994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Similar to procedures:</a:t>
            </a:r>
          </a:p>
        </p:txBody>
      </p:sp>
    </p:spTree>
    <p:extLst>
      <p:ext uri="{BB962C8B-B14F-4D97-AF65-F5344CB8AC3E}">
        <p14:creationId xmlns:p14="http://schemas.microsoft.com/office/powerpoint/2010/main" val="1817968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writing your procedure</a:t>
            </a:r>
          </a:p>
        </p:txBody>
      </p:sp>
      <p:sp>
        <p:nvSpPr>
          <p:cNvPr id="3" name="Content Placeholder 2"/>
          <p:cNvSpPr>
            <a:spLocks noGrp="1"/>
          </p:cNvSpPr>
          <p:nvPr>
            <p:ph idx="1"/>
          </p:nvPr>
        </p:nvSpPr>
        <p:spPr/>
        <p:txBody>
          <a:bodyPr/>
          <a:lstStyle/>
          <a:p>
            <a:r>
              <a:rPr lang="en-US" dirty="0"/>
              <a:t>Think about the points of the compass, alignment, corners, and offsetting a Lego brick one position from the edge.</a:t>
            </a:r>
          </a:p>
          <a:p>
            <a:r>
              <a:rPr lang="en-US" dirty="0"/>
              <a:t> Use techniques such as a limited amount of redundancy to prevent errors.</a:t>
            </a:r>
          </a:p>
          <a:p>
            <a:pPr marL="0" indent="0">
              <a:buNone/>
            </a:pPr>
            <a:endParaRPr lang="en-US" dirty="0"/>
          </a:p>
        </p:txBody>
      </p:sp>
    </p:spTree>
    <p:extLst>
      <p:ext uri="{BB962C8B-B14F-4D97-AF65-F5344CB8AC3E}">
        <p14:creationId xmlns:p14="http://schemas.microsoft.com/office/powerpoint/2010/main" val="3074717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Procedure exercise: Part 2</a:t>
            </a:r>
            <a:br>
              <a:rPr lang="en-US" dirty="0"/>
            </a:br>
            <a:r>
              <a:rPr lang="en-US" sz="2800" dirty="0">
                <a:solidFill>
                  <a:srgbClr val="C00000"/>
                </a:solidFill>
              </a:rPr>
              <a:t>Space invaders are attacking Earth. We can stop them with Legos!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8899" y="2028661"/>
            <a:ext cx="3334737" cy="4330527"/>
          </a:xfrm>
          <a:solidFill>
            <a:schemeClr val="accent1"/>
          </a:solidFill>
          <a:ln>
            <a:solidFill>
              <a:schemeClr val="tx1"/>
            </a:solidFill>
          </a:ln>
        </p:spPr>
      </p:pic>
      <p:sp>
        <p:nvSpPr>
          <p:cNvPr id="11" name="TextBox 10"/>
          <p:cNvSpPr txBox="1"/>
          <p:nvPr/>
        </p:nvSpPr>
        <p:spPr>
          <a:xfrm>
            <a:off x="4413738" y="1404530"/>
            <a:ext cx="4387361" cy="6555641"/>
          </a:xfrm>
          <a:prstGeom prst="rect">
            <a:avLst/>
          </a:prstGeom>
          <a:noFill/>
        </p:spPr>
        <p:txBody>
          <a:bodyPr wrap="square" rtlCol="0">
            <a:spAutoFit/>
          </a:bodyPr>
          <a:lstStyle/>
          <a:p>
            <a:r>
              <a:rPr lang="en-US" sz="2800" dirty="0"/>
              <a:t>The space invaders are afraid of </a:t>
            </a:r>
            <a:r>
              <a:rPr lang="en-US" sz="2800" i="1" dirty="0"/>
              <a:t>another</a:t>
            </a:r>
            <a:r>
              <a:rPr lang="en-US" sz="2800" dirty="0"/>
              <a:t> race of aliens who fly around in a wide variety of Lego-like space craft. </a:t>
            </a:r>
          </a:p>
          <a:p>
            <a:endParaRPr lang="en-US" sz="2800" dirty="0"/>
          </a:p>
          <a:p>
            <a:r>
              <a:rPr lang="en-US" sz="2800" dirty="0"/>
              <a:t>Our only hope is to create billions of small objects resembling these space craft. Each Earth dwelling needs one to ward off the invaders.</a:t>
            </a:r>
          </a:p>
          <a:p>
            <a:endParaRPr lang="en-US" sz="2800" dirty="0"/>
          </a:p>
          <a:p>
            <a:endParaRPr lang="en-US" sz="2800" dirty="0"/>
          </a:p>
          <a:p>
            <a:endParaRPr lang="en-US" sz="2800" dirty="0"/>
          </a:p>
        </p:txBody>
      </p:sp>
    </p:spTree>
    <p:extLst>
      <p:ext uri="{BB962C8B-B14F-4D97-AF65-F5344CB8AC3E}">
        <p14:creationId xmlns:p14="http://schemas.microsoft.com/office/powerpoint/2010/main" val="1812106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Revise your procedure</a:t>
            </a:r>
          </a:p>
        </p:txBody>
      </p:sp>
      <p:sp>
        <p:nvSpPr>
          <p:cNvPr id="9" name="TextBox 8"/>
          <p:cNvSpPr txBox="1"/>
          <p:nvPr/>
        </p:nvSpPr>
        <p:spPr>
          <a:xfrm>
            <a:off x="5243209" y="2258815"/>
            <a:ext cx="3463046" cy="1231106"/>
          </a:xfrm>
          <a:prstGeom prst="rect">
            <a:avLst/>
          </a:prstGeom>
          <a:noFill/>
        </p:spPr>
        <p:txBody>
          <a:bodyPr wrap="square" rtlCol="0">
            <a:spAutoFit/>
          </a:bodyPr>
          <a:lstStyle/>
          <a:p>
            <a:endParaRPr lang="en-US" sz="2800" dirty="0"/>
          </a:p>
          <a:p>
            <a:endParaRPr lang="en-US" sz="2800" dirty="0"/>
          </a:p>
          <a:p>
            <a:endParaRPr lang="en-US" dirty="0"/>
          </a:p>
        </p:txBody>
      </p:sp>
      <p:sp>
        <p:nvSpPr>
          <p:cNvPr id="3" name="Content Placeholder 2"/>
          <p:cNvSpPr>
            <a:spLocks noGrp="1"/>
          </p:cNvSpPr>
          <p:nvPr>
            <p:ph idx="1"/>
          </p:nvPr>
        </p:nvSpPr>
        <p:spPr/>
        <p:txBody>
          <a:bodyPr/>
          <a:lstStyle/>
          <a:p>
            <a:r>
              <a:rPr lang="en-US" dirty="0"/>
              <a:t>Make clear that color doesn’t matter. Any color Legos will do.</a:t>
            </a:r>
          </a:p>
          <a:p>
            <a:r>
              <a:rPr lang="en-US" dirty="0"/>
              <a:t>Should the Legos be glued together?</a:t>
            </a:r>
          </a:p>
          <a:p>
            <a:pPr marL="0" indent="0">
              <a:buNone/>
            </a:pPr>
            <a:endParaRPr lang="en-US" dirty="0"/>
          </a:p>
          <a:p>
            <a:pPr marL="0" indent="0">
              <a:buNone/>
            </a:pPr>
            <a:r>
              <a:rPr lang="en-US" dirty="0"/>
              <a:t>Use whatever components you need.</a:t>
            </a:r>
          </a:p>
          <a:p>
            <a:pPr marL="514350" indent="-514350">
              <a:buFont typeface="+mj-lt"/>
              <a:buAutoNum type="arabicPeriod"/>
            </a:pPr>
            <a:r>
              <a:rPr lang="en-US" dirty="0"/>
              <a:t>Title</a:t>
            </a:r>
          </a:p>
          <a:p>
            <a:pPr marL="514350" indent="-514350">
              <a:buFont typeface="+mj-lt"/>
              <a:buAutoNum type="arabicPeriod"/>
            </a:pPr>
            <a:r>
              <a:rPr lang="en-US" dirty="0"/>
              <a:t>Introduction</a:t>
            </a:r>
          </a:p>
          <a:p>
            <a:pPr marL="514350" indent="-514350">
              <a:buFont typeface="+mj-lt"/>
              <a:buAutoNum type="arabicPeriod"/>
            </a:pPr>
            <a:r>
              <a:rPr lang="en-US" dirty="0"/>
              <a:t>Steps</a:t>
            </a:r>
          </a:p>
          <a:p>
            <a:pPr marL="514350" indent="-514350">
              <a:buFont typeface="+mj-lt"/>
              <a:buAutoNum type="arabicPeriod"/>
            </a:pPr>
            <a:r>
              <a:rPr lang="en-US" dirty="0"/>
              <a:t>Feedback</a:t>
            </a:r>
          </a:p>
          <a:p>
            <a:pPr marL="514350" indent="-514350">
              <a:buFont typeface="+mj-lt"/>
              <a:buAutoNum type="arabicPeriod"/>
            </a:pPr>
            <a:r>
              <a:rPr lang="en-US" dirty="0"/>
              <a:t>Notes</a:t>
            </a:r>
          </a:p>
          <a:p>
            <a:pPr marL="0" indent="0">
              <a:buNone/>
            </a:pPr>
            <a:endParaRPr lang="en-US" dirty="0"/>
          </a:p>
        </p:txBody>
      </p:sp>
    </p:spTree>
    <p:extLst>
      <p:ext uri="{BB962C8B-B14F-4D97-AF65-F5344CB8AC3E}">
        <p14:creationId xmlns:p14="http://schemas.microsoft.com/office/powerpoint/2010/main" val="1945707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a:t>
            </a:r>
          </a:p>
        </p:txBody>
      </p:sp>
      <p:sp>
        <p:nvSpPr>
          <p:cNvPr id="3" name="Content Placeholder 2"/>
          <p:cNvSpPr>
            <a:spLocks noGrp="1"/>
          </p:cNvSpPr>
          <p:nvPr>
            <p:ph idx="1"/>
          </p:nvPr>
        </p:nvSpPr>
        <p:spPr/>
        <p:txBody>
          <a:bodyPr/>
          <a:lstStyle/>
          <a:p>
            <a:pPr marL="0" indent="0">
              <a:buNone/>
            </a:pPr>
            <a:r>
              <a:rPr lang="en-US" dirty="0"/>
              <a:t>Make it long enough to explain the purpose of the procedure.  A good guideline is 5 to 8 words.</a:t>
            </a:r>
          </a:p>
          <a:p>
            <a:pPr marL="0" indent="0">
              <a:buNone/>
            </a:pPr>
            <a:endParaRPr lang="en-US" dirty="0"/>
          </a:p>
        </p:txBody>
      </p:sp>
      <p:sp>
        <p:nvSpPr>
          <p:cNvPr id="4" name="TextBox 3"/>
          <p:cNvSpPr txBox="1"/>
          <p:nvPr/>
        </p:nvSpPr>
        <p:spPr>
          <a:xfrm>
            <a:off x="1129552" y="2979944"/>
            <a:ext cx="6347010" cy="2989536"/>
          </a:xfrm>
          <a:prstGeom prst="rect">
            <a:avLst/>
          </a:prstGeom>
          <a:solidFill>
            <a:schemeClr val="bg1"/>
          </a:solidFill>
          <a:ln>
            <a:solidFill>
              <a:schemeClr val="tx1"/>
            </a:solidFill>
          </a:ln>
        </p:spPr>
        <p:txBody>
          <a:bodyPr wrap="square" rtlCol="0">
            <a:spAutoFit/>
          </a:bodyPr>
          <a:lstStyle/>
          <a:p>
            <a:pPr>
              <a:lnSpc>
                <a:spcPct val="90000"/>
              </a:lnSpc>
              <a:spcBef>
                <a:spcPts val="500"/>
              </a:spcBef>
              <a:spcAft>
                <a:spcPct val="30000"/>
              </a:spcAft>
            </a:pPr>
            <a:r>
              <a:rPr lang="en-US" alt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rPr>
              <a:t>Automating your work</a:t>
            </a:r>
          </a:p>
          <a:p>
            <a:pPr>
              <a:lnSpc>
                <a:spcPct val="90000"/>
              </a:lnSpc>
              <a:spcBef>
                <a:spcPts val="500"/>
              </a:spcBef>
              <a:spcAft>
                <a:spcPct val="30000"/>
              </a:spcAft>
            </a:pPr>
            <a:r>
              <a:rPr lang="en-US" alt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rPr>
              <a:t>Using macros</a:t>
            </a:r>
          </a:p>
          <a:p>
            <a:pPr>
              <a:lnSpc>
                <a:spcPct val="90000"/>
              </a:lnSpc>
              <a:spcBef>
                <a:spcPts val="500"/>
              </a:spcBef>
              <a:spcAft>
                <a:spcPct val="30000"/>
              </a:spcAft>
            </a:pPr>
            <a:r>
              <a:rPr lang="en-US" alt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rPr>
              <a:t>Automate your work with macros</a:t>
            </a:r>
          </a:p>
          <a:p>
            <a:pPr>
              <a:lnSpc>
                <a:spcPct val="90000"/>
              </a:lnSpc>
              <a:spcBef>
                <a:spcPts val="500"/>
              </a:spcBef>
              <a:spcAft>
                <a:spcPct val="30000"/>
              </a:spcAft>
            </a:pPr>
            <a:r>
              <a:rPr lang="en-US" alt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rPr>
              <a:t>How to use our built-in macros</a:t>
            </a:r>
          </a:p>
          <a:p>
            <a:pPr>
              <a:lnSpc>
                <a:spcPct val="90000"/>
              </a:lnSpc>
              <a:spcBef>
                <a:spcPts val="500"/>
              </a:spcBef>
              <a:spcAft>
                <a:spcPct val="30000"/>
              </a:spcAft>
            </a:pPr>
            <a:r>
              <a:rPr lang="en-US" alt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rPr>
              <a:t>How to save time by automating your work with our built-in macros</a:t>
            </a:r>
          </a:p>
        </p:txBody>
      </p:sp>
    </p:spTree>
    <p:extLst>
      <p:ext uri="{BB962C8B-B14F-4D97-AF65-F5344CB8AC3E}">
        <p14:creationId xmlns:p14="http://schemas.microsoft.com/office/powerpoint/2010/main" val="683438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(if needed)</a:t>
            </a:r>
          </a:p>
        </p:txBody>
      </p:sp>
      <p:sp>
        <p:nvSpPr>
          <p:cNvPr id="3" name="Content Placeholder 2"/>
          <p:cNvSpPr>
            <a:spLocks noGrp="1"/>
          </p:cNvSpPr>
          <p:nvPr>
            <p:ph idx="1"/>
          </p:nvPr>
        </p:nvSpPr>
        <p:spPr/>
        <p:txBody>
          <a:bodyPr/>
          <a:lstStyle/>
          <a:p>
            <a:pPr marL="0" indent="0">
              <a:buNone/>
            </a:pPr>
            <a:r>
              <a:rPr lang="en-US" dirty="0"/>
              <a:t>One or two paragraphs that elaborate on the title</a:t>
            </a:r>
          </a:p>
          <a:p>
            <a:pPr marL="0" indent="0">
              <a:buNone/>
            </a:pPr>
            <a:endParaRPr lang="en-US" dirty="0"/>
          </a:p>
          <a:p>
            <a:pPr marL="0" indent="0">
              <a:buNone/>
            </a:pPr>
            <a:r>
              <a:rPr lang="en-US" dirty="0"/>
              <a:t>“Is this really what I want to do?”</a:t>
            </a:r>
          </a:p>
          <a:p>
            <a:pPr marL="0" indent="0">
              <a:buNone/>
            </a:pPr>
            <a:endParaRPr lang="en-US" dirty="0"/>
          </a:p>
          <a:p>
            <a:pPr marL="0" indent="0">
              <a:buNone/>
            </a:pPr>
            <a:r>
              <a:rPr lang="en-US" dirty="0"/>
              <a:t>State anything the user should know before starting to carry out the procedure (or deciding not to)</a:t>
            </a:r>
          </a:p>
        </p:txBody>
      </p:sp>
    </p:spTree>
    <p:extLst>
      <p:ext uri="{BB962C8B-B14F-4D97-AF65-F5344CB8AC3E}">
        <p14:creationId xmlns:p14="http://schemas.microsoft.com/office/powerpoint/2010/main" val="1153070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A further explanation of the purpose</a:t>
            </a:r>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770" y="2337358"/>
            <a:ext cx="8846303" cy="3268865"/>
          </a:xfrm>
          <a:ln>
            <a:solidFill>
              <a:schemeClr val="tx1"/>
            </a:solidFill>
          </a:ln>
        </p:spPr>
      </p:pic>
      <p:sp>
        <p:nvSpPr>
          <p:cNvPr id="5" name="TextBox 4"/>
          <p:cNvSpPr txBox="1"/>
          <p:nvPr/>
        </p:nvSpPr>
        <p:spPr>
          <a:xfrm>
            <a:off x="4708478" y="1529850"/>
            <a:ext cx="4344911" cy="523220"/>
          </a:xfrm>
          <a:prstGeom prst="rect">
            <a:avLst/>
          </a:prstGeom>
          <a:noFill/>
        </p:spPr>
        <p:txBody>
          <a:bodyPr wrap="square" rtlCol="0">
            <a:spAutoFit/>
          </a:bodyPr>
          <a:lstStyle/>
          <a:p>
            <a:r>
              <a:rPr lang="en-US" sz="2800" dirty="0"/>
              <a:t>A graphic would be helpful</a:t>
            </a:r>
          </a:p>
        </p:txBody>
      </p:sp>
      <p:cxnSp>
        <p:nvCxnSpPr>
          <p:cNvPr id="6" name="Straight Arrow Connector 5"/>
          <p:cNvCxnSpPr/>
          <p:nvPr/>
        </p:nvCxnSpPr>
        <p:spPr>
          <a:xfrm flipH="1">
            <a:off x="5036024" y="1988289"/>
            <a:ext cx="938355" cy="156012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023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endParaRPr lang="en-US" alt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itle 3"/>
          <p:cNvSpPr>
            <a:spLocks noGrp="1"/>
          </p:cNvSpPr>
          <p:nvPr>
            <p:ph type="title"/>
          </p:nvPr>
        </p:nvSpPr>
        <p:spPr/>
        <p:txBody>
          <a:bodyPr>
            <a:normAutofit/>
          </a:bodyPr>
          <a:lstStyle/>
          <a:p>
            <a:r>
              <a:rPr lang="en-US" sz="2800" dirty="0"/>
              <a:t>Pointing out consequences</a:t>
            </a:r>
          </a:p>
        </p:txBody>
      </p:sp>
      <p:sp>
        <p:nvSpPr>
          <p:cNvPr id="7" name="TextBox 6"/>
          <p:cNvSpPr txBox="1"/>
          <p:nvPr/>
        </p:nvSpPr>
        <p:spPr>
          <a:xfrm>
            <a:off x="646580" y="1366674"/>
            <a:ext cx="7886700" cy="1948226"/>
          </a:xfrm>
          <a:prstGeom prst="rect">
            <a:avLst/>
          </a:prstGeom>
          <a:solidFill>
            <a:schemeClr val="bg1"/>
          </a:solidFill>
          <a:ln>
            <a:solidFill>
              <a:schemeClr val="tx1"/>
            </a:solidFill>
          </a:ln>
        </p:spPr>
        <p:txBody>
          <a:bodyPr wrap="square" rtlCol="0">
            <a:spAutoFit/>
          </a:bodyPr>
          <a:lstStyle/>
          <a:p>
            <a:pPr lvl="0">
              <a:lnSpc>
                <a:spcPct val="90000"/>
              </a:lnSpc>
              <a:spcBef>
                <a:spcPts val="1000"/>
              </a:spcBef>
            </a:pPr>
            <a:r>
              <a:rPr lang="en-US" altLang="en-US" sz="3000" dirty="0">
                <a:solidFill>
                  <a:srgbClr val="002060"/>
                </a:solidFill>
                <a:latin typeface="Segoe UI Semibold" panose="020B0702040204020203" pitchFamily="34" charset="0"/>
                <a:ea typeface="Segoe UI" panose="020B0502040204020203" pitchFamily="34" charset="0"/>
                <a:cs typeface="Segoe UI" panose="020B0502040204020203" pitchFamily="34" charset="0"/>
              </a:rPr>
              <a:t>Saving as text (.txt)</a:t>
            </a:r>
          </a:p>
          <a:p>
            <a:pPr lvl="0">
              <a:lnSpc>
                <a:spcPct val="90000"/>
              </a:lnSpc>
              <a:spcAft>
                <a:spcPts val="1200"/>
              </a:spcAft>
            </a:pPr>
            <a:r>
              <a:rPr lang="en-US" alt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rPr>
              <a:t>When you save a file in text format, the file size decreases greatly, and you will be able to open the file in a wide range of applications. </a:t>
            </a:r>
            <a:r>
              <a:rPr lang="en-US" altLang="en-US" sz="2600" b="1" dirty="0">
                <a:solidFill>
                  <a:srgbClr val="002060"/>
                </a:solidFill>
                <a:latin typeface="Segoe UI Semibold" panose="020B0702040204020203" pitchFamily="34" charset="0"/>
                <a:ea typeface="Segoe UI" panose="020B0502040204020203" pitchFamily="34" charset="0"/>
                <a:cs typeface="Segoe UI" panose="020B0502040204020203" pitchFamily="34" charset="0"/>
              </a:rPr>
              <a:t>Caution:</a:t>
            </a:r>
            <a:r>
              <a:rPr lang="en-US" altLang="en-US" sz="2600" dirty="0">
                <a:solidFill>
                  <a:srgbClr val="002060"/>
                </a:solidFill>
                <a:latin typeface="Segoe UI Semibold" panose="020B0702040204020203" pitchFamily="34" charset="0"/>
                <a:ea typeface="Segoe UI" panose="020B0502040204020203" pitchFamily="34" charset="0"/>
                <a:cs typeface="Segoe UI" panose="020B0502040204020203" pitchFamily="34" charset="0"/>
              </a:rPr>
              <a:t> </a:t>
            </a:r>
            <a:r>
              <a:rPr lang="en-US" alt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rPr>
              <a:t>All your formatting will be lost.</a:t>
            </a:r>
          </a:p>
        </p:txBody>
      </p:sp>
    </p:spTree>
    <p:extLst>
      <p:ext uri="{BB962C8B-B14F-4D97-AF65-F5344CB8AC3E}">
        <p14:creationId xmlns:p14="http://schemas.microsoft.com/office/powerpoint/2010/main" val="1473860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Pointing out pre-requisites</a:t>
            </a:r>
          </a:p>
        </p:txBody>
      </p:sp>
      <p:grpSp>
        <p:nvGrpSpPr>
          <p:cNvPr id="3" name="Group 2"/>
          <p:cNvGrpSpPr/>
          <p:nvPr/>
        </p:nvGrpSpPr>
        <p:grpSpPr>
          <a:xfrm>
            <a:off x="762006" y="1483172"/>
            <a:ext cx="7844118" cy="2279936"/>
            <a:chOff x="762006" y="1463716"/>
            <a:chExt cx="7844118" cy="2154436"/>
          </a:xfrm>
        </p:grpSpPr>
        <p:grpSp>
          <p:nvGrpSpPr>
            <p:cNvPr id="2" name="Group 1"/>
            <p:cNvGrpSpPr/>
            <p:nvPr/>
          </p:nvGrpSpPr>
          <p:grpSpPr>
            <a:xfrm>
              <a:off x="762006" y="1463716"/>
              <a:ext cx="7844118" cy="2154436"/>
              <a:chOff x="762006" y="1794468"/>
              <a:chExt cx="7844118" cy="2154436"/>
            </a:xfrm>
          </p:grpSpPr>
          <p:sp>
            <p:nvSpPr>
              <p:cNvPr id="13" name="TextBox 12"/>
              <p:cNvSpPr txBox="1"/>
              <p:nvPr/>
            </p:nvSpPr>
            <p:spPr>
              <a:xfrm>
                <a:off x="762006" y="1794468"/>
                <a:ext cx="7844118" cy="2154436"/>
              </a:xfrm>
              <a:prstGeom prst="rect">
                <a:avLst/>
              </a:prstGeom>
              <a:solidFill>
                <a:schemeClr val="bg1"/>
              </a:solidFill>
              <a:ln>
                <a:solidFill>
                  <a:schemeClr val="tx1"/>
                </a:solidFill>
              </a:ln>
            </p:spPr>
            <p:txBody>
              <a:bodyPr wrap="square" rtlCol="0">
                <a:spAutoFit/>
              </a:bodyPr>
              <a:lstStyle/>
              <a:p>
                <a:pPr lvl="0"/>
                <a:r>
                  <a:rPr lang="en-US" sz="3000" b="1" dirty="0">
                    <a:solidFill>
                      <a:srgbClr val="002060"/>
                    </a:solidFill>
                    <a:latin typeface="Segoe UI Semibold" panose="020B0702040204020203" pitchFamily="34" charset="0"/>
                    <a:ea typeface="Segoe UI" panose="020B0502040204020203" pitchFamily="34" charset="0"/>
                    <a:cs typeface="Segoe UI" panose="020B0502040204020203" pitchFamily="34" charset="0"/>
                  </a:rPr>
                  <a:t>Sealing a case</a:t>
                </a:r>
              </a:p>
              <a:p>
                <a:pPr lvl="0"/>
                <a:r>
                  <a:rPr 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rPr>
                  <a:t>When you seal a case, the contents of the file can no longer be changed in any way. A case can only be sealed if the Enable Sealing option was chosen when the case was created.</a:t>
                </a:r>
              </a:p>
            </p:txBody>
          </p:sp>
          <p:cxnSp>
            <p:nvCxnSpPr>
              <p:cNvPr id="11" name="Straight Connector 10"/>
              <p:cNvCxnSpPr/>
              <p:nvPr/>
            </p:nvCxnSpPr>
            <p:spPr>
              <a:xfrm flipH="1" flipV="1">
                <a:off x="867062" y="3368689"/>
                <a:ext cx="7648288" cy="14743"/>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H="1">
                <a:off x="5345721" y="2992218"/>
                <a:ext cx="2747690" cy="0"/>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grpSp>
        <p:cxnSp>
          <p:nvCxnSpPr>
            <p:cNvPr id="10" name="Straight Connector 9"/>
            <p:cNvCxnSpPr/>
            <p:nvPr/>
          </p:nvCxnSpPr>
          <p:spPr>
            <a:xfrm flipH="1">
              <a:off x="875161" y="3428770"/>
              <a:ext cx="2975870" cy="0"/>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2623847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a:t>
            </a:r>
          </a:p>
        </p:txBody>
      </p:sp>
      <p:sp>
        <p:nvSpPr>
          <p:cNvPr id="3" name="Content Placeholder 2"/>
          <p:cNvSpPr>
            <a:spLocks noGrp="1"/>
          </p:cNvSpPr>
          <p:nvPr>
            <p:ph idx="1"/>
          </p:nvPr>
        </p:nvSpPr>
        <p:spPr/>
        <p:txBody>
          <a:bodyPr>
            <a:normAutofit lnSpcReduction="10000"/>
          </a:bodyPr>
          <a:lstStyle/>
          <a:p>
            <a:pPr marL="0" indent="0">
              <a:buNone/>
            </a:pPr>
            <a:r>
              <a:rPr lang="en-US" dirty="0"/>
              <a:t>Steps are the central component of procedures. They tell the user to do something—and how.</a:t>
            </a:r>
          </a:p>
          <a:p>
            <a:pPr marL="0" indent="0">
              <a:buNone/>
            </a:pPr>
            <a:endParaRPr lang="en-US" dirty="0"/>
          </a:p>
          <a:p>
            <a:pPr marL="0" indent="0">
              <a:buNone/>
            </a:pPr>
            <a:r>
              <a:rPr lang="en-US" dirty="0">
                <a:solidFill>
                  <a:srgbClr val="002060"/>
                </a:solidFill>
                <a:latin typeface="Segoe UI" panose="020B0502040204020203" pitchFamily="34" charset="0"/>
                <a:ea typeface="Segoe UI" panose="020B0502040204020203" pitchFamily="34" charset="0"/>
                <a:cs typeface="Segoe UI" panose="020B0502040204020203" pitchFamily="34" charset="0"/>
              </a:rPr>
              <a:t>Press the </a:t>
            </a:r>
            <a:r>
              <a:rPr lang="en-US" dirty="0">
                <a:solidFill>
                  <a:srgbClr val="002060"/>
                </a:solidFill>
                <a:latin typeface="Segoe UI Semibold" panose="020B0702040204020203" pitchFamily="34" charset="0"/>
                <a:ea typeface="Segoe UI" panose="020B0502040204020203" pitchFamily="34" charset="0"/>
                <a:cs typeface="Segoe UI" panose="020B0502040204020203" pitchFamily="34" charset="0"/>
              </a:rPr>
              <a:t>On</a:t>
            </a:r>
            <a:r>
              <a:rPr lang="en-US" dirty="0">
                <a:solidFill>
                  <a:srgbClr val="002060"/>
                </a:solidFill>
                <a:latin typeface="Segoe UI" panose="020B0502040204020203" pitchFamily="34" charset="0"/>
                <a:ea typeface="Segoe UI" panose="020B0502040204020203" pitchFamily="34" charset="0"/>
                <a:cs typeface="Segoe UI" panose="020B0502040204020203" pitchFamily="34" charset="0"/>
              </a:rPr>
              <a:t> button.</a:t>
            </a:r>
          </a:p>
          <a:p>
            <a:pPr marL="0" indent="0">
              <a:buNone/>
            </a:pPr>
            <a:endParaRPr lang="en-US"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dirty="0">
                <a:solidFill>
                  <a:srgbClr val="002060"/>
                </a:solidFill>
                <a:latin typeface="Segoe UI" panose="020B0502040204020203" pitchFamily="34" charset="0"/>
                <a:ea typeface="Segoe UI" panose="020B0502040204020203" pitchFamily="34" charset="0"/>
                <a:cs typeface="Segoe UI" panose="020B0502040204020203" pitchFamily="34" charset="0"/>
              </a:rPr>
              <a:t>On the </a:t>
            </a:r>
            <a:r>
              <a:rPr lang="en-US" b="1" dirty="0">
                <a:solidFill>
                  <a:srgbClr val="002060"/>
                </a:solidFill>
                <a:latin typeface="Segoe UI" panose="020B0502040204020203" pitchFamily="34" charset="0"/>
                <a:ea typeface="Segoe UI" panose="020B0502040204020203" pitchFamily="34" charset="0"/>
                <a:cs typeface="Segoe UI" panose="020B0502040204020203" pitchFamily="34" charset="0"/>
              </a:rPr>
              <a:t>Home</a:t>
            </a:r>
            <a:r>
              <a:rPr lang="en-US" dirty="0">
                <a:solidFill>
                  <a:srgbClr val="002060"/>
                </a:solidFill>
                <a:latin typeface="Segoe UI" panose="020B0502040204020203" pitchFamily="34" charset="0"/>
                <a:ea typeface="Segoe UI" panose="020B0502040204020203" pitchFamily="34" charset="0"/>
                <a:cs typeface="Segoe UI" panose="020B0502040204020203" pitchFamily="34" charset="0"/>
              </a:rPr>
              <a:t> tab, in the </a:t>
            </a:r>
            <a:r>
              <a:rPr lang="en-US" b="1" dirty="0">
                <a:solidFill>
                  <a:srgbClr val="002060"/>
                </a:solidFill>
                <a:latin typeface="Segoe UI" panose="020B0502040204020203" pitchFamily="34" charset="0"/>
                <a:ea typeface="Segoe UI" panose="020B0502040204020203" pitchFamily="34" charset="0"/>
                <a:cs typeface="Segoe UI" panose="020B0502040204020203" pitchFamily="34" charset="0"/>
              </a:rPr>
              <a:t>Styles</a:t>
            </a:r>
            <a:r>
              <a:rPr lang="en-US" dirty="0">
                <a:solidFill>
                  <a:srgbClr val="002060"/>
                </a:solidFill>
                <a:latin typeface="Segoe UI" panose="020B0502040204020203" pitchFamily="34" charset="0"/>
                <a:ea typeface="Segoe UI" panose="020B0502040204020203" pitchFamily="34" charset="0"/>
                <a:cs typeface="Segoe UI" panose="020B0502040204020203" pitchFamily="34" charset="0"/>
              </a:rPr>
              <a:t> group, click . . . .</a:t>
            </a:r>
          </a:p>
          <a:p>
            <a:pPr marL="0" indent="0">
              <a:buNone/>
            </a:pPr>
            <a:endParaRPr lang="en-US" b="1" dirty="0"/>
          </a:p>
          <a:p>
            <a:pPr marL="0" indent="0">
              <a:buNone/>
            </a:pPr>
            <a:endParaRPr lang="en-US" dirty="0"/>
          </a:p>
          <a:p>
            <a:pPr marL="0" indent="0">
              <a:buNone/>
            </a:pPr>
            <a:endParaRPr lang="en-US" dirty="0"/>
          </a:p>
          <a:p>
            <a:pPr marL="0" indent="0">
              <a:buNone/>
            </a:pPr>
            <a:br>
              <a:rPr lang="en-US" dirty="0"/>
            </a:br>
            <a:endParaRPr lang="en-US" dirty="0"/>
          </a:p>
        </p:txBody>
      </p:sp>
    </p:spTree>
    <p:extLst>
      <p:ext uri="{BB962C8B-B14F-4D97-AF65-F5344CB8AC3E}">
        <p14:creationId xmlns:p14="http://schemas.microsoft.com/office/powerpoint/2010/main" val="3646086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Do-it steps</a:t>
            </a:r>
          </a:p>
        </p:txBody>
      </p:sp>
      <p:sp>
        <p:nvSpPr>
          <p:cNvPr id="3" name="Content Placeholder 2"/>
          <p:cNvSpPr>
            <a:spLocks noGrp="1"/>
          </p:cNvSpPr>
          <p:nvPr>
            <p:ph idx="1"/>
          </p:nvPr>
        </p:nvSpPr>
        <p:spPr/>
        <p:txBody>
          <a:bodyPr/>
          <a:lstStyle/>
          <a:p>
            <a:pPr marL="0" indent="0">
              <a:buNone/>
            </a:pPr>
            <a:r>
              <a:rPr lang="en-US" dirty="0"/>
              <a:t>Express a simple action :</a:t>
            </a:r>
            <a:endParaRPr lang="en-US"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rPr>
              <a:t>Press the </a:t>
            </a:r>
            <a:r>
              <a:rPr lang="en-US" sz="2600" dirty="0">
                <a:solidFill>
                  <a:srgbClr val="002060"/>
                </a:solidFill>
                <a:latin typeface="Segoe UI Semibold" panose="020B0702040204020203" pitchFamily="34" charset="0"/>
                <a:ea typeface="Segoe UI" panose="020B0502040204020203" pitchFamily="34" charset="0"/>
                <a:cs typeface="Segoe UI" panose="020B0502040204020203" pitchFamily="34" charset="0"/>
              </a:rPr>
              <a:t>On</a:t>
            </a:r>
            <a:r>
              <a:rPr 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rPr>
              <a:t> button.</a:t>
            </a:r>
          </a:p>
          <a:p>
            <a:pPr marL="0" indent="0">
              <a:buNone/>
            </a:pPr>
            <a:endParaRPr lang="en-US" dirty="0">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dirty="0">
                <a:latin typeface="Segoe UI" panose="020B0502040204020203" pitchFamily="34" charset="0"/>
                <a:ea typeface="Segoe UI" panose="020B0502040204020203" pitchFamily="34" charset="0"/>
                <a:cs typeface="Segoe UI" panose="020B0502040204020203" pitchFamily="34" charset="0"/>
              </a:rPr>
              <a:t>Can also show location:</a:t>
            </a:r>
          </a:p>
          <a:p>
            <a:pPr marL="0" indent="0">
              <a:buNone/>
            </a:pPr>
            <a:r>
              <a:rPr 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rPr>
              <a:t>On the </a:t>
            </a:r>
            <a:r>
              <a:rPr lang="en-US" sz="2600" b="1" dirty="0">
                <a:solidFill>
                  <a:srgbClr val="002060"/>
                </a:solidFill>
                <a:latin typeface="Segoe UI" panose="020B0502040204020203" pitchFamily="34" charset="0"/>
                <a:ea typeface="Segoe UI" panose="020B0502040204020203" pitchFamily="34" charset="0"/>
                <a:cs typeface="Segoe UI" panose="020B0502040204020203" pitchFamily="34" charset="0"/>
              </a:rPr>
              <a:t>Home</a:t>
            </a:r>
            <a:r>
              <a:rPr 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rPr>
              <a:t> tab, in the </a:t>
            </a:r>
            <a:r>
              <a:rPr lang="en-US" sz="2600" b="1" dirty="0">
                <a:solidFill>
                  <a:srgbClr val="002060"/>
                </a:solidFill>
                <a:latin typeface="Segoe UI" panose="020B0502040204020203" pitchFamily="34" charset="0"/>
                <a:ea typeface="Segoe UI" panose="020B0502040204020203" pitchFamily="34" charset="0"/>
                <a:cs typeface="Segoe UI" panose="020B0502040204020203" pitchFamily="34" charset="0"/>
              </a:rPr>
              <a:t>Styles</a:t>
            </a:r>
            <a:r>
              <a:rPr 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rPr>
              <a:t> group, click . . . .</a:t>
            </a:r>
          </a:p>
          <a:p>
            <a:pPr marL="0" indent="0">
              <a:buNone/>
            </a:pPr>
            <a:endParaRPr lang="en-US" dirty="0"/>
          </a:p>
          <a:p>
            <a:pPr marL="0" indent="0">
              <a:buNone/>
            </a:pPr>
            <a:r>
              <a:rPr lang="en-US" dirty="0"/>
              <a:t>Can also explain how to carry out the action:</a:t>
            </a:r>
          </a:p>
          <a:p>
            <a:pPr marL="0" indent="0">
              <a:buNone/>
            </a:pPr>
            <a:r>
              <a:rPr 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rPr>
              <a:t>Release the catch mechanism by pushing firmly on the ends of both latches.</a:t>
            </a:r>
          </a:p>
        </p:txBody>
      </p:sp>
    </p:spTree>
    <p:extLst>
      <p:ext uri="{BB962C8B-B14F-4D97-AF65-F5344CB8AC3E}">
        <p14:creationId xmlns:p14="http://schemas.microsoft.com/office/powerpoint/2010/main" val="1092823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Functional descriptions</a:t>
            </a:r>
          </a:p>
        </p:txBody>
      </p:sp>
      <p:sp>
        <p:nvSpPr>
          <p:cNvPr id="5" name="Content Placeholder 4"/>
          <p:cNvSpPr>
            <a:spLocks noGrp="1"/>
          </p:cNvSpPr>
          <p:nvPr>
            <p:ph idx="1"/>
          </p:nvPr>
        </p:nvSpPr>
        <p:spPr>
          <a:xfrm>
            <a:off x="596300" y="1448116"/>
            <a:ext cx="8416497" cy="5261672"/>
          </a:xfrm>
          <a:ln>
            <a:noFill/>
          </a:ln>
        </p:spPr>
        <p:txBody>
          <a:bodyPr/>
          <a:lstStyle/>
          <a:p>
            <a:pPr marL="0" indent="0">
              <a:buNone/>
            </a:pPr>
            <a:r>
              <a:rPr lang="en-US" dirty="0"/>
              <a:t>Functional descriptions tell you what a UI element is for. But they don’t explicitly tell you what to do. </a:t>
            </a:r>
          </a:p>
          <a:p>
            <a:pPr marL="0" indent="0">
              <a:buNone/>
            </a:pPr>
            <a:endParaRPr lang="en-US" dirty="0"/>
          </a:p>
          <a:p>
            <a:pPr marL="0" indent="0">
              <a:buNone/>
            </a:pPr>
            <a:endParaRPr lang="en-US" dirty="0"/>
          </a:p>
        </p:txBody>
      </p:sp>
      <p:grpSp>
        <p:nvGrpSpPr>
          <p:cNvPr id="8" name="Group 7"/>
          <p:cNvGrpSpPr/>
          <p:nvPr/>
        </p:nvGrpSpPr>
        <p:grpSpPr>
          <a:xfrm>
            <a:off x="922670" y="2593508"/>
            <a:ext cx="7361924" cy="3844078"/>
            <a:chOff x="922670" y="2720508"/>
            <a:chExt cx="7361924" cy="3844078"/>
          </a:xfrm>
        </p:grpSpPr>
        <p:grpSp>
          <p:nvGrpSpPr>
            <p:cNvPr id="2" name="Group 1"/>
            <p:cNvGrpSpPr/>
            <p:nvPr/>
          </p:nvGrpSpPr>
          <p:grpSpPr>
            <a:xfrm>
              <a:off x="4897083" y="2720508"/>
              <a:ext cx="3387511" cy="3844078"/>
              <a:chOff x="9596083" y="2720508"/>
              <a:chExt cx="3387511" cy="3844078"/>
            </a:xfrm>
          </p:grpSpPr>
          <p:sp>
            <p:nvSpPr>
              <p:cNvPr id="6" name="TextBox 5"/>
              <p:cNvSpPr txBox="1"/>
              <p:nvPr/>
            </p:nvSpPr>
            <p:spPr>
              <a:xfrm>
                <a:off x="9596083" y="2720508"/>
                <a:ext cx="3387511" cy="1107996"/>
              </a:xfrm>
              <a:prstGeom prst="rect">
                <a:avLst/>
              </a:prstGeom>
              <a:noFill/>
            </p:spPr>
            <p:txBody>
              <a:bodyPr wrap="square" rtlCol="0">
                <a:spAutoFit/>
              </a:bodyPr>
              <a:lstStyle/>
              <a:p>
                <a:pPr algn="ctr"/>
                <a:r>
                  <a:rPr lang="en-US" sz="2400" dirty="0"/>
                  <a:t>Valve labeled “Pressure release”</a:t>
                </a:r>
              </a:p>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6658" y="3811073"/>
                <a:ext cx="2918919" cy="2753513"/>
              </a:xfrm>
              <a:prstGeom prst="rect">
                <a:avLst/>
              </a:prstGeom>
              <a:solidFill>
                <a:schemeClr val="tx1"/>
              </a:solidFill>
              <a:ln>
                <a:solidFill>
                  <a:schemeClr val="tx1"/>
                </a:solidFill>
              </a:ln>
            </p:spPr>
          </p:pic>
        </p:grpSp>
        <p:grpSp>
          <p:nvGrpSpPr>
            <p:cNvPr id="7" name="Group 6"/>
            <p:cNvGrpSpPr/>
            <p:nvPr/>
          </p:nvGrpSpPr>
          <p:grpSpPr>
            <a:xfrm>
              <a:off x="922670" y="3126094"/>
              <a:ext cx="3868358" cy="3259244"/>
              <a:chOff x="-3141330" y="3126094"/>
              <a:chExt cx="3868358" cy="3259244"/>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1330" y="3811073"/>
                <a:ext cx="3868358" cy="2574265"/>
              </a:xfrm>
              <a:prstGeom prst="rect">
                <a:avLst/>
              </a:prstGeom>
              <a:ln>
                <a:solidFill>
                  <a:schemeClr val="tx1"/>
                </a:solidFill>
              </a:ln>
            </p:spPr>
          </p:pic>
          <p:sp>
            <p:nvSpPr>
              <p:cNvPr id="12" name="TextBox 11"/>
              <p:cNvSpPr txBox="1"/>
              <p:nvPr/>
            </p:nvSpPr>
            <p:spPr>
              <a:xfrm>
                <a:off x="-3053843" y="3126094"/>
                <a:ext cx="2535864" cy="738664"/>
              </a:xfrm>
              <a:prstGeom prst="rect">
                <a:avLst/>
              </a:prstGeom>
              <a:noFill/>
            </p:spPr>
            <p:txBody>
              <a:bodyPr wrap="square" rtlCol="0">
                <a:spAutoFit/>
              </a:bodyPr>
              <a:lstStyle/>
              <a:p>
                <a:pPr algn="ctr"/>
                <a:r>
                  <a:rPr lang="en-US" sz="2400" dirty="0"/>
                  <a:t>Tool tip</a:t>
                </a:r>
              </a:p>
              <a:p>
                <a:pPr algn="ctr"/>
                <a:endParaRPr lang="en-US" dirty="0"/>
              </a:p>
            </p:txBody>
          </p:sp>
        </p:grpSp>
      </p:grpSp>
    </p:spTree>
    <p:extLst>
      <p:ext uri="{BB962C8B-B14F-4D97-AF65-F5344CB8AC3E}">
        <p14:creationId xmlns:p14="http://schemas.microsoft.com/office/powerpoint/2010/main" val="1842034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statements</a:t>
            </a:r>
          </a:p>
        </p:txBody>
      </p:sp>
      <p:sp>
        <p:nvSpPr>
          <p:cNvPr id="3" name="Content Placeholder 2"/>
          <p:cNvSpPr>
            <a:spLocks noGrp="1"/>
          </p:cNvSpPr>
          <p:nvPr>
            <p:ph idx="1"/>
          </p:nvPr>
        </p:nvSpPr>
        <p:spPr/>
        <p:txBody>
          <a:bodyPr/>
          <a:lstStyle/>
          <a:p>
            <a:pPr marL="0" indent="0">
              <a:buNone/>
            </a:pPr>
            <a:r>
              <a:rPr lang="en-US" dirty="0"/>
              <a:t>Feedback statements are sometimes added to Do it steps and other steps as well. They describe explicitly the result of carrying out a step. They can give the user confidence and help prevent errors.</a:t>
            </a:r>
          </a:p>
          <a:p>
            <a:endParaRPr lang="en-US" dirty="0"/>
          </a:p>
          <a:p>
            <a:pPr marL="0" indent="0">
              <a:buNone/>
            </a:pPr>
            <a:r>
              <a:rPr 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rPr>
              <a:t>Tap any note in your document. Blue boxes appear around all the notes.</a:t>
            </a:r>
          </a:p>
        </p:txBody>
      </p:sp>
    </p:spTree>
    <p:extLst>
      <p:ext uri="{BB962C8B-B14F-4D97-AF65-F5344CB8AC3E}">
        <p14:creationId xmlns:p14="http://schemas.microsoft.com/office/powerpoint/2010/main" val="2889617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option steps</a:t>
            </a:r>
          </a:p>
        </p:txBody>
      </p:sp>
      <p:sp>
        <p:nvSpPr>
          <p:cNvPr id="3" name="Content Placeholder 2"/>
          <p:cNvSpPr>
            <a:spLocks noGrp="1"/>
          </p:cNvSpPr>
          <p:nvPr>
            <p:ph idx="1"/>
          </p:nvPr>
        </p:nvSpPr>
        <p:spPr/>
        <p:txBody>
          <a:bodyPr/>
          <a:lstStyle/>
          <a:p>
            <a:pPr marL="0" indent="0">
              <a:buNone/>
            </a:pPr>
            <a:r>
              <a:rPr lang="en-US" dirty="0"/>
              <a:t>Offer an opportunity to achieve a variation on the main goal</a:t>
            </a:r>
          </a:p>
          <a:p>
            <a:endParaRPr lang="en-US" dirty="0"/>
          </a:p>
          <a:p>
            <a:pPr marL="0" indent="0">
              <a:buNone/>
            </a:pPr>
            <a:r>
              <a:rPr lang="en-US" sz="260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If you prefer a crispy-crust pizza, do not use a baking sheet and bake the pizza at 375 degrees. </a:t>
            </a:r>
          </a:p>
          <a:p>
            <a:pPr marL="0" indent="0">
              <a:buNone/>
            </a:pPr>
            <a:endParaRPr lang="en-US" sz="2600" dirty="0">
              <a:solidFill>
                <a:srgbClr val="C00000"/>
              </a:solidFill>
              <a:latin typeface="Segoe UI Symbol" panose="020B0502040204020203" pitchFamily="34" charset="0"/>
              <a:ea typeface="Segoe UI Symbol" panose="020B0502040204020203" pitchFamily="34" charset="0"/>
            </a:endParaRPr>
          </a:p>
          <a:p>
            <a:pPr marL="0" indent="0">
              <a:buNone/>
            </a:pPr>
            <a:r>
              <a:rPr lang="en-US" altLang="en-US" sz="260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Click the files you wish to archive. To select multiple adjacent files, drag the mouse pointer over these files.</a:t>
            </a:r>
            <a:endParaRPr lang="en-US" sz="260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18104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steps</a:t>
            </a:r>
          </a:p>
        </p:txBody>
      </p:sp>
      <p:sp>
        <p:nvSpPr>
          <p:cNvPr id="3" name="Content Placeholder 2"/>
          <p:cNvSpPr>
            <a:spLocks noGrp="1"/>
          </p:cNvSpPr>
          <p:nvPr>
            <p:ph idx="1"/>
          </p:nvPr>
        </p:nvSpPr>
        <p:spPr/>
        <p:txBody>
          <a:bodyPr/>
          <a:lstStyle/>
          <a:p>
            <a:pPr marL="0" indent="0">
              <a:buNone/>
            </a:pPr>
            <a:r>
              <a:rPr lang="en-US" dirty="0"/>
              <a:t>Explain how to identify and address an unwanted condition. These are not presented as options.</a:t>
            </a:r>
          </a:p>
          <a:p>
            <a:endParaRPr lang="en-US" dirty="0"/>
          </a:p>
          <a:p>
            <a:pPr marL="0" indent="0">
              <a:buNone/>
            </a:pPr>
            <a:r>
              <a:rPr 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rPr>
              <a:t>If you are in the Transactions view, switch to the Report view.</a:t>
            </a:r>
          </a:p>
          <a:p>
            <a:pPr marL="0" indent="0">
              <a:buNone/>
            </a:pPr>
            <a:endParaRPr lang="en-US" sz="2600" dirty="0">
              <a:solidFill>
                <a:srgbClr val="C00000"/>
              </a:solidFill>
              <a:latin typeface="Segoe UI Symbol" panose="020B0502040204020203" pitchFamily="34" charset="0"/>
              <a:ea typeface="Segoe UI Symbol" panose="020B0502040204020203" pitchFamily="34" charset="0"/>
            </a:endParaRPr>
          </a:p>
          <a:p>
            <a:pPr marL="0" indent="0">
              <a:buNone/>
            </a:pPr>
            <a:r>
              <a:rPr 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rPr>
              <a:t>If the System Load indicator shows high activity, launch a subsystem before proceeding further.</a:t>
            </a:r>
          </a:p>
          <a:p>
            <a:pPr marL="0" indent="0">
              <a:buNone/>
            </a:pPr>
            <a:endParaRPr lang="en-US" dirty="0">
              <a:solidFill>
                <a:srgbClr val="C00000"/>
              </a:solidFill>
            </a:endParaRPr>
          </a:p>
        </p:txBody>
      </p:sp>
    </p:spTree>
    <p:extLst>
      <p:ext uri="{BB962C8B-B14F-4D97-AF65-F5344CB8AC3E}">
        <p14:creationId xmlns:p14="http://schemas.microsoft.com/office/powerpoint/2010/main" val="2857868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one is different. What’s going on here?</a:t>
            </a:r>
          </a:p>
        </p:txBody>
      </p:sp>
      <p:sp>
        <p:nvSpPr>
          <p:cNvPr id="3" name="Content Placeholder 2"/>
          <p:cNvSpPr>
            <a:spLocks noGrp="1"/>
          </p:cNvSpPr>
          <p:nvPr>
            <p:ph idx="1"/>
          </p:nvPr>
        </p:nvSpPr>
        <p:spPr/>
        <p:txBody>
          <a:bodyPr/>
          <a:lstStyle/>
          <a:p>
            <a:endParaRPr lang="en-US" dirty="0"/>
          </a:p>
          <a:p>
            <a:pPr marL="0" indent="0">
              <a:buNone/>
            </a:pPr>
            <a:r>
              <a:rPr 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rPr>
              <a:t>Rap periodically on the filter housing to ensure maximum suction.</a:t>
            </a:r>
          </a:p>
          <a:p>
            <a:pPr marL="0" indent="0">
              <a:buNone/>
            </a:pPr>
            <a:endParaRPr 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rPr>
              <a:t>Click </a:t>
            </a:r>
            <a:r>
              <a:rPr lang="en-US" sz="2600" b="1" dirty="0">
                <a:solidFill>
                  <a:srgbClr val="002060"/>
                </a:solidFill>
                <a:latin typeface="Segoe UI" panose="020B0502040204020203" pitchFamily="34" charset="0"/>
                <a:ea typeface="Segoe UI" panose="020B0502040204020203" pitchFamily="34" charset="0"/>
                <a:cs typeface="Segoe UI" panose="020B0502040204020203" pitchFamily="34" charset="0"/>
              </a:rPr>
              <a:t>Bottom</a:t>
            </a:r>
            <a:r>
              <a:rPr 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rPr>
              <a:t> to complete the first box.</a:t>
            </a:r>
          </a:p>
          <a:p>
            <a:pPr marL="0" indent="0">
              <a:buNone/>
            </a:pPr>
            <a:endParaRPr 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2600"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r>
              <a:rPr lang="en-US" dirty="0">
                <a:latin typeface="Calibri" panose="020F0502020204030204" pitchFamily="34" charset="0"/>
                <a:ea typeface="Segoe UI" panose="020B0502040204020203" pitchFamily="34" charset="0"/>
                <a:cs typeface="Segoe UI" panose="020B0502040204020203" pitchFamily="34" charset="0"/>
              </a:rPr>
              <a:t>Is this just a simple “Do it step?</a:t>
            </a:r>
          </a:p>
          <a:p>
            <a:r>
              <a:rPr lang="en-US" dirty="0">
                <a:latin typeface="Calibri" panose="020F0502020204030204" pitchFamily="34" charset="0"/>
                <a:ea typeface="Segoe UI" panose="020B0502040204020203" pitchFamily="34" charset="0"/>
                <a:cs typeface="Segoe UI" panose="020B0502040204020203" pitchFamily="34" charset="0"/>
              </a:rPr>
              <a:t>Is this a user option?</a:t>
            </a:r>
          </a:p>
          <a:p>
            <a:r>
              <a:rPr lang="en-US" dirty="0">
                <a:latin typeface="Calibri" panose="020F0502020204030204" pitchFamily="34" charset="0"/>
                <a:ea typeface="Segoe UI" panose="020B0502040204020203" pitchFamily="34" charset="0"/>
                <a:cs typeface="Segoe UI" panose="020B0502040204020203" pitchFamily="34" charset="0"/>
              </a:rPr>
              <a:t>Is this conditional?</a:t>
            </a:r>
          </a:p>
          <a:p>
            <a:pPr marL="0" indent="0">
              <a:buNone/>
            </a:pPr>
            <a:endParaRPr lang="en-US" sz="2600"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2600"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5" name="Straight Arrow Connector 4"/>
          <p:cNvCxnSpPr/>
          <p:nvPr/>
        </p:nvCxnSpPr>
        <p:spPr>
          <a:xfrm flipV="1">
            <a:off x="5531372" y="2413421"/>
            <a:ext cx="659569" cy="41972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101122" y="3780024"/>
            <a:ext cx="659569" cy="41972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674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purpose steps</a:t>
            </a:r>
          </a:p>
        </p:txBody>
      </p:sp>
      <p:sp>
        <p:nvSpPr>
          <p:cNvPr id="3" name="Content Placeholder 2"/>
          <p:cNvSpPr>
            <a:spLocks noGrp="1"/>
          </p:cNvSpPr>
          <p:nvPr>
            <p:ph idx="1"/>
          </p:nvPr>
        </p:nvSpPr>
        <p:spPr/>
        <p:txBody>
          <a:bodyPr/>
          <a:lstStyle/>
          <a:p>
            <a:pPr marL="0" indent="0">
              <a:buNone/>
            </a:pPr>
            <a:r>
              <a:rPr lang="en-US" dirty="0"/>
              <a:t>Often added to a Do It step. They add extra words explaining why this step is necessary.</a:t>
            </a:r>
          </a:p>
          <a:p>
            <a:pPr marL="0" indent="0">
              <a:buNone/>
            </a:pPr>
            <a:endParaRPr lang="en-US" dirty="0"/>
          </a:p>
          <a:p>
            <a:pPr marL="0" indent="0">
              <a:buNone/>
            </a:pPr>
            <a:r>
              <a:rPr 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rPr>
              <a:t>During prolonged use on very dusty surfaces, rap periodically on the filter housing to clear it of dust and ensure maximum suction. </a:t>
            </a:r>
          </a:p>
          <a:p>
            <a:pPr marL="0" indent="0">
              <a:buNone/>
            </a:pPr>
            <a:endParaRPr lang="en-US" dirty="0">
              <a:solidFill>
                <a:srgbClr val="C00000"/>
              </a:solidFill>
            </a:endParaRPr>
          </a:p>
          <a:p>
            <a:pPr marL="0" indent="0">
              <a:buNone/>
            </a:pPr>
            <a:r>
              <a:rPr lang="en-US" dirty="0"/>
              <a:t>May also serve as milestones in a long procedure:</a:t>
            </a:r>
          </a:p>
          <a:p>
            <a:pPr marL="0" indent="0">
              <a:spcBef>
                <a:spcPts val="600"/>
              </a:spcBef>
              <a:buNone/>
            </a:pPr>
            <a:r>
              <a:rPr 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rPr>
              <a:t>Click </a:t>
            </a:r>
            <a:r>
              <a:rPr lang="en-US" sz="2600" b="1" dirty="0">
                <a:solidFill>
                  <a:srgbClr val="002060"/>
                </a:solidFill>
                <a:latin typeface="Segoe UI Semibold" panose="020B0702040204020203" pitchFamily="34" charset="0"/>
                <a:ea typeface="Segoe UI" panose="020B0502040204020203" pitchFamily="34" charset="0"/>
                <a:cs typeface="Segoe UI" panose="020B0502040204020203" pitchFamily="34" charset="0"/>
              </a:rPr>
              <a:t>Bottom</a:t>
            </a:r>
            <a:r>
              <a:rPr 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rPr>
              <a:t> to complete the box.</a:t>
            </a:r>
            <a:r>
              <a:rPr lang="en-US" dirty="0">
                <a:solidFill>
                  <a:srgbClr val="002060"/>
                </a:solidFill>
                <a:latin typeface="Segoe UI" panose="020B0502040204020203" pitchFamily="34" charset="0"/>
                <a:ea typeface="Segoe UI" panose="020B0502040204020203" pitchFamily="34" charset="0"/>
                <a:cs typeface="Segoe UI" panose="020B0502040204020203" pitchFamily="34" charset="0"/>
              </a:rPr>
              <a:t> </a:t>
            </a:r>
          </a:p>
          <a:p>
            <a:pPr marL="0" indent="0">
              <a:spcBef>
                <a:spcPts val="600"/>
              </a:spcBef>
              <a:buNone/>
            </a:pPr>
            <a:endParaRPr lang="en-US" dirty="0">
              <a:solidFill>
                <a:srgbClr val="002060"/>
              </a:solidFill>
            </a:endParaRPr>
          </a:p>
        </p:txBody>
      </p:sp>
    </p:spTree>
    <p:extLst>
      <p:ext uri="{BB962C8B-B14F-4D97-AF65-F5344CB8AC3E}">
        <p14:creationId xmlns:p14="http://schemas.microsoft.com/office/powerpoint/2010/main" val="1514075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statements</a:t>
            </a:r>
          </a:p>
        </p:txBody>
      </p:sp>
      <p:sp>
        <p:nvSpPr>
          <p:cNvPr id="3" name="Content Placeholder 2"/>
          <p:cNvSpPr>
            <a:spLocks noGrp="1"/>
          </p:cNvSpPr>
          <p:nvPr>
            <p:ph idx="1"/>
          </p:nvPr>
        </p:nvSpPr>
        <p:spPr/>
        <p:txBody>
          <a:bodyPr/>
          <a:lstStyle/>
          <a:p>
            <a:pPr marL="0" indent="0">
              <a:buNone/>
            </a:pPr>
            <a:r>
              <a:rPr lang="en-US" dirty="0"/>
              <a:t>Feedback statements are sometimes added to steps. They describe explicitly the result of carrying out a step. They can give the user confidence and help prevent errors.</a:t>
            </a:r>
          </a:p>
          <a:p>
            <a:endParaRPr lang="en-US" dirty="0"/>
          </a:p>
          <a:p>
            <a:pPr marL="0" indent="0">
              <a:buNone/>
            </a:pPr>
            <a:r>
              <a:rPr 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rPr>
              <a:t>Tap any note in your document. Blue boxes appear around all the notes.</a:t>
            </a:r>
          </a:p>
        </p:txBody>
      </p:sp>
    </p:spTree>
    <p:extLst>
      <p:ext uri="{BB962C8B-B14F-4D97-AF65-F5344CB8AC3E}">
        <p14:creationId xmlns:p14="http://schemas.microsoft.com/office/powerpoint/2010/main" val="1713121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8750"/>
            <a:ext cx="7886700" cy="1099464"/>
          </a:xfrm>
        </p:spPr>
        <p:txBody>
          <a:bodyPr/>
          <a:lstStyle/>
          <a:p>
            <a:r>
              <a:rPr lang="en-US" dirty="0"/>
              <a:t>Notes and tips</a:t>
            </a:r>
          </a:p>
        </p:txBody>
      </p:sp>
      <p:sp>
        <p:nvSpPr>
          <p:cNvPr id="3" name="Content Placeholder 2"/>
          <p:cNvSpPr>
            <a:spLocks noGrp="1"/>
          </p:cNvSpPr>
          <p:nvPr>
            <p:ph idx="1"/>
          </p:nvPr>
        </p:nvSpPr>
        <p:spPr>
          <a:xfrm>
            <a:off x="521642" y="1347856"/>
            <a:ext cx="7886700" cy="5261672"/>
          </a:xfrm>
        </p:spPr>
        <p:txBody>
          <a:bodyPr/>
          <a:lstStyle/>
          <a:p>
            <a:pPr marL="0" indent="0">
              <a:buNone/>
            </a:pPr>
            <a:r>
              <a:rPr lang="en-US" dirty="0"/>
              <a:t>Notes and tips include all kinds of useful information. They can appear anywhere in a procedure. Use sparingly.</a:t>
            </a:r>
          </a:p>
          <a:p>
            <a:pPr marL="0" indent="0">
              <a:buNone/>
            </a:pPr>
            <a:endParaRPr lang="en-US" dirty="0"/>
          </a:p>
          <a:p>
            <a:pPr marL="0" indent="0">
              <a:buNone/>
            </a:pPr>
            <a:r>
              <a:rPr lang="en-US" b="1" dirty="0">
                <a:solidFill>
                  <a:srgbClr val="002060"/>
                </a:solidFill>
                <a:latin typeface="Segoe UI Semibold" panose="020B0702040204020203" pitchFamily="34" charset="0"/>
                <a:ea typeface="Segoe UI" panose="020B0502040204020203" pitchFamily="34" charset="0"/>
                <a:cs typeface="Segoe UI" panose="020B0502040204020203" pitchFamily="34" charset="0"/>
              </a:rPr>
              <a:t>Tip</a:t>
            </a:r>
            <a:r>
              <a:rPr lang="en-US" dirty="0">
                <a:solidFill>
                  <a:srgbClr val="002060"/>
                </a:solidFill>
                <a:latin typeface="Segoe UI Semibold" panose="020B0702040204020203" pitchFamily="34" charset="0"/>
                <a:ea typeface="Segoe UI" panose="020B0502040204020203" pitchFamily="34" charset="0"/>
                <a:cs typeface="Segoe UI" panose="020B0502040204020203" pitchFamily="34" charset="0"/>
              </a:rPr>
              <a:t>: </a:t>
            </a:r>
            <a:r>
              <a:rPr lang="en-US" dirty="0">
                <a:solidFill>
                  <a:srgbClr val="002060"/>
                </a:solidFill>
                <a:latin typeface="Segoe UI" panose="020B0502040204020203" pitchFamily="34" charset="0"/>
                <a:ea typeface="Segoe UI" panose="020B0502040204020203" pitchFamily="34" charset="0"/>
                <a:cs typeface="Segoe UI" panose="020B0502040204020203" pitchFamily="34" charset="0"/>
              </a:rPr>
              <a:t>Make sure you click on the tip of </a:t>
            </a:r>
            <a:r>
              <a:rPr lang="en-US">
                <a:solidFill>
                  <a:srgbClr val="002060"/>
                </a:solidFill>
                <a:latin typeface="Segoe UI" panose="020B0502040204020203" pitchFamily="34" charset="0"/>
                <a:ea typeface="Segoe UI" panose="020B0502040204020203" pitchFamily="34" charset="0"/>
                <a:cs typeface="Segoe UI" panose="020B0502040204020203" pitchFamily="34" charset="0"/>
              </a:rPr>
              <a:t>the triangle.</a:t>
            </a:r>
            <a:endParaRPr lang="en-US" dirty="0"/>
          </a:p>
          <a:p>
            <a:pPr marL="0" indent="0">
              <a:buNone/>
            </a:pPr>
            <a:endParaRPr lang="en-US" dirty="0"/>
          </a:p>
        </p:txBody>
      </p:sp>
    </p:spTree>
    <p:extLst>
      <p:ext uri="{BB962C8B-B14F-4D97-AF65-F5344CB8AC3E}">
        <p14:creationId xmlns:p14="http://schemas.microsoft.com/office/powerpoint/2010/main" val="1021224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8750"/>
            <a:ext cx="7886700" cy="1099464"/>
          </a:xfrm>
        </p:spPr>
        <p:txBody>
          <a:bodyPr/>
          <a:lstStyle/>
          <a:p>
            <a:r>
              <a:rPr lang="en-US" dirty="0"/>
              <a:t>Notes, warnings, tips</a:t>
            </a:r>
          </a:p>
        </p:txBody>
      </p:sp>
      <p:sp>
        <p:nvSpPr>
          <p:cNvPr id="3" name="Content Placeholder 2"/>
          <p:cNvSpPr>
            <a:spLocks noGrp="1"/>
          </p:cNvSpPr>
          <p:nvPr>
            <p:ph idx="1"/>
          </p:nvPr>
        </p:nvSpPr>
        <p:spPr>
          <a:xfrm>
            <a:off x="521642" y="1347856"/>
            <a:ext cx="7886700" cy="5261672"/>
          </a:xfrm>
        </p:spPr>
        <p:txBody>
          <a:bodyPr/>
          <a:lstStyle/>
          <a:p>
            <a:pPr marL="0" indent="0">
              <a:buNone/>
            </a:pPr>
            <a:r>
              <a:rPr lang="en-US" dirty="0"/>
              <a:t>Notes and tips include all kinds of useful information. They can appear anywhere in a procedure. Use sparingly.</a:t>
            </a:r>
          </a:p>
          <a:p>
            <a:pPr marL="0" indent="0">
              <a:buNone/>
            </a:pPr>
            <a:endParaRPr lang="en-US" dirty="0"/>
          </a:p>
          <a:p>
            <a:pPr marL="0" indent="0">
              <a:spcBef>
                <a:spcPts val="1400"/>
              </a:spcBef>
              <a:buNone/>
            </a:pPr>
            <a:r>
              <a:rPr lang="en-US" dirty="0"/>
              <a:t>Cautions and warnings must be highly visible and appear before the place in the procedure where the user can get into trouble</a:t>
            </a:r>
          </a:p>
          <a:p>
            <a:pPr marL="0" indent="0">
              <a:buNone/>
            </a:pPr>
            <a:endParaRPr lang="en-US" dirty="0"/>
          </a:p>
        </p:txBody>
      </p:sp>
      <p:sp>
        <p:nvSpPr>
          <p:cNvPr id="7" name="TextBox 6"/>
          <p:cNvSpPr txBox="1"/>
          <p:nvPr/>
        </p:nvSpPr>
        <p:spPr>
          <a:xfrm>
            <a:off x="767110" y="2593888"/>
            <a:ext cx="7436113" cy="492443"/>
          </a:xfrm>
          <a:prstGeom prst="rect">
            <a:avLst/>
          </a:prstGeom>
          <a:solidFill>
            <a:schemeClr val="bg1"/>
          </a:solidFill>
          <a:ln>
            <a:solidFill>
              <a:schemeClr val="tx1"/>
            </a:solidFill>
          </a:ln>
        </p:spPr>
        <p:txBody>
          <a:bodyPr wrap="square" rtlCol="0">
            <a:spAutoFit/>
          </a:bodyPr>
          <a:lstStyle/>
          <a:p>
            <a:r>
              <a:rPr lang="en-US" sz="2600" b="1" dirty="0">
                <a:solidFill>
                  <a:srgbClr val="002060"/>
                </a:solidFill>
                <a:latin typeface="Segoe UI Semibold" panose="020B0702040204020203" pitchFamily="34" charset="0"/>
                <a:ea typeface="Segoe UI" panose="020B0502040204020203" pitchFamily="34" charset="0"/>
                <a:cs typeface="Segoe UI" panose="020B0502040204020203" pitchFamily="34" charset="0"/>
              </a:rPr>
              <a:t>Tip</a:t>
            </a:r>
            <a:r>
              <a:rPr lang="en-US" sz="2600" dirty="0">
                <a:solidFill>
                  <a:srgbClr val="002060"/>
                </a:solidFill>
                <a:latin typeface="Segoe UI Semibold" panose="020B0702040204020203" pitchFamily="34" charset="0"/>
                <a:ea typeface="Segoe UI" panose="020B0502040204020203" pitchFamily="34" charset="0"/>
                <a:cs typeface="Segoe UI" panose="020B0502040204020203" pitchFamily="34" charset="0"/>
              </a:rPr>
              <a:t>: </a:t>
            </a:r>
            <a:r>
              <a:rPr lang="en-US" sz="2600" dirty="0">
                <a:solidFill>
                  <a:srgbClr val="002060"/>
                </a:solidFill>
                <a:latin typeface="Segoe UI" panose="020B0502040204020203" pitchFamily="34" charset="0"/>
                <a:ea typeface="Segoe UI" panose="020B0502040204020203" pitchFamily="34" charset="0"/>
                <a:cs typeface="Segoe UI" panose="020B0502040204020203" pitchFamily="34" charset="0"/>
              </a:rPr>
              <a:t>Make sure you click on the tip of the triangle. </a:t>
            </a:r>
          </a:p>
        </p:txBody>
      </p:sp>
      <p:pic>
        <p:nvPicPr>
          <p:cNvPr id="3074" name="Picture 2" descr="http://www.emedco.com/media/catalog/product/Machine-Hazard-Signs---Industrial-5250ABBHPLY2WY-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7787" y="4664101"/>
            <a:ext cx="2619375" cy="20574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ages.mysafetysign.com/img/lg/S/starts-automatically-danger-sign-s-01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240" y="4664101"/>
            <a:ext cx="2838259" cy="205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602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Sports video exercise</a:t>
            </a:r>
          </a:p>
        </p:txBody>
      </p:sp>
      <p:sp>
        <p:nvSpPr>
          <p:cNvPr id="3" name="Content Placeholder 2"/>
          <p:cNvSpPr>
            <a:spLocks noGrp="1"/>
          </p:cNvSpPr>
          <p:nvPr>
            <p:ph idx="1"/>
          </p:nvPr>
        </p:nvSpPr>
        <p:spPr/>
        <p:txBody>
          <a:bodyPr/>
          <a:lstStyle/>
          <a:p>
            <a:r>
              <a:rPr lang="en-US" dirty="0"/>
              <a:t>A celebrity athlete who demonstrates how to serve a tennis ball, hit a golf ball, etc.</a:t>
            </a:r>
          </a:p>
          <a:p>
            <a:r>
              <a:rPr lang="en-US" dirty="0"/>
              <a:t>On-screen host for the intro and conclusion</a:t>
            </a:r>
          </a:p>
          <a:p>
            <a:r>
              <a:rPr lang="en-US" dirty="0"/>
              <a:t>Off-screen narrator who explains action in detail</a:t>
            </a:r>
          </a:p>
          <a:p>
            <a:r>
              <a:rPr lang="en-US" dirty="0"/>
              <a:t>Videographer</a:t>
            </a:r>
          </a:p>
          <a:p>
            <a:pPr lvl="1"/>
            <a:r>
              <a:rPr lang="en-US" dirty="0"/>
              <a:t>Fingers simulate a camera lens. Moves toward action for close-ups. Stiffens fingers for “freeze.” Rolls fingers slowly for </a:t>
            </a:r>
            <a:r>
              <a:rPr lang="en-US"/>
              <a:t>slow motion.</a:t>
            </a:r>
            <a:endParaRPr lang="en-US" dirty="0"/>
          </a:p>
          <a:p>
            <a:r>
              <a:rPr lang="en-US" dirty="0"/>
              <a:t>Director</a:t>
            </a:r>
          </a:p>
          <a:p>
            <a:pPr marL="0" indent="0">
              <a:buNone/>
            </a:pPr>
            <a:r>
              <a:rPr lang="en-US" dirty="0"/>
              <a:t>Everyone contributes to the script</a:t>
            </a:r>
          </a:p>
        </p:txBody>
      </p:sp>
    </p:spTree>
    <p:extLst>
      <p:ext uri="{BB962C8B-B14F-4D97-AF65-F5344CB8AC3E}">
        <p14:creationId xmlns:p14="http://schemas.microsoft.com/office/powerpoint/2010/main" val="1886864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99464"/>
          </a:xfrm>
        </p:spPr>
        <p:txBody>
          <a:bodyPr/>
          <a:lstStyle/>
          <a:p>
            <a:r>
              <a:rPr lang="en-US" dirty="0"/>
              <a:t>Where do we find procedures?</a:t>
            </a:r>
          </a:p>
        </p:txBody>
      </p:sp>
      <p:sp>
        <p:nvSpPr>
          <p:cNvPr id="5" name="Title 1"/>
          <p:cNvSpPr txBox="1">
            <a:spLocks/>
          </p:cNvSpPr>
          <p:nvPr/>
        </p:nvSpPr>
        <p:spPr>
          <a:xfrm>
            <a:off x="628650" y="1431927"/>
            <a:ext cx="7886700" cy="10994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How good are they?</a:t>
            </a:r>
          </a:p>
        </p:txBody>
      </p:sp>
      <p:sp>
        <p:nvSpPr>
          <p:cNvPr id="6" name="Title 1"/>
          <p:cNvSpPr txBox="1">
            <a:spLocks/>
          </p:cNvSpPr>
          <p:nvPr/>
        </p:nvSpPr>
        <p:spPr>
          <a:xfrm>
            <a:off x="628650" y="2440854"/>
            <a:ext cx="7886700" cy="10994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What problems do we see?</a:t>
            </a:r>
          </a:p>
        </p:txBody>
      </p:sp>
    </p:spTree>
    <p:extLst>
      <p:ext uri="{BB962C8B-B14F-4D97-AF65-F5344CB8AC3E}">
        <p14:creationId xmlns:p14="http://schemas.microsoft.com/office/powerpoint/2010/main" val="2981667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5262"/>
            <a:ext cx="7886700" cy="1099464"/>
          </a:xfrm>
        </p:spPr>
        <p:txBody>
          <a:bodyPr/>
          <a:lstStyle/>
          <a:p>
            <a:r>
              <a:rPr lang="en-US" dirty="0"/>
              <a:t>Instructions for a digital consumer product</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620" y="1238491"/>
            <a:ext cx="9010399" cy="5532701"/>
          </a:xfrm>
          <a:ln>
            <a:solidFill>
              <a:schemeClr val="tx1"/>
            </a:solidFill>
          </a:ln>
        </p:spPr>
      </p:pic>
    </p:spTree>
    <p:extLst>
      <p:ext uri="{BB962C8B-B14F-4D97-AF65-F5344CB8AC3E}">
        <p14:creationId xmlns:p14="http://schemas.microsoft.com/office/powerpoint/2010/main" val="2311075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 Components of procedures</a:t>
            </a:r>
          </a:p>
        </p:txBody>
      </p:sp>
      <p:sp>
        <p:nvSpPr>
          <p:cNvPr id="3" name="Content Placeholder 2"/>
          <p:cNvSpPr>
            <a:spLocks noGrp="1"/>
          </p:cNvSpPr>
          <p:nvPr>
            <p:ph idx="1"/>
          </p:nvPr>
        </p:nvSpPr>
        <p:spPr/>
        <p:txBody>
          <a:bodyPr/>
          <a:lstStyle/>
          <a:p>
            <a:pPr marL="0" indent="0">
              <a:buNone/>
            </a:pPr>
            <a:r>
              <a:rPr lang="en-US" dirty="0"/>
              <a:t>Standard procedures consist of a</a:t>
            </a:r>
          </a:p>
          <a:p>
            <a:pPr marL="514350" indent="-514350">
              <a:buFont typeface="+mj-lt"/>
              <a:buAutoNum type="arabicPeriod"/>
            </a:pPr>
            <a:r>
              <a:rPr lang="en-US" dirty="0"/>
              <a:t>Title</a:t>
            </a:r>
          </a:p>
          <a:p>
            <a:pPr marL="514350" indent="-514350">
              <a:buFont typeface="+mj-lt"/>
              <a:buAutoNum type="arabicPeriod"/>
            </a:pPr>
            <a:r>
              <a:rPr lang="en-US" dirty="0"/>
              <a:t>Introduction (optional)</a:t>
            </a:r>
          </a:p>
          <a:p>
            <a:pPr marL="514350" indent="-514350">
              <a:buFont typeface="+mj-lt"/>
              <a:buAutoNum type="arabicPeriod"/>
            </a:pPr>
            <a:r>
              <a:rPr lang="en-US" dirty="0"/>
              <a:t>Steps</a:t>
            </a:r>
          </a:p>
          <a:p>
            <a:pPr marL="514350" indent="-514350">
              <a:buFont typeface="+mj-lt"/>
              <a:buAutoNum type="arabicPeriod"/>
            </a:pPr>
            <a:r>
              <a:rPr lang="en-US" dirty="0"/>
              <a:t>Feedback statements (optional)</a:t>
            </a:r>
          </a:p>
          <a:p>
            <a:pPr marL="514350" indent="-514350">
              <a:buFont typeface="+mj-lt"/>
              <a:buAutoNum type="arabicPeriod"/>
            </a:pPr>
            <a:r>
              <a:rPr lang="en-US" dirty="0"/>
              <a:t>Notes (optional)</a:t>
            </a:r>
          </a:p>
        </p:txBody>
      </p:sp>
    </p:spTree>
    <p:extLst>
      <p:ext uri="{BB962C8B-B14F-4D97-AF65-F5344CB8AC3E}">
        <p14:creationId xmlns:p14="http://schemas.microsoft.com/office/powerpoint/2010/main" val="425430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721" y="299720"/>
            <a:ext cx="8492559" cy="6317502"/>
          </a:xfrm>
          <a:prstGeom prst="rect">
            <a:avLst/>
          </a:prstGeom>
          <a:solidFill>
            <a:schemeClr val="tx1"/>
          </a:solidFill>
          <a:ln>
            <a:solidFill>
              <a:schemeClr val="tx1"/>
            </a:solidFill>
          </a:ln>
        </p:spPr>
      </p:pic>
    </p:spTree>
    <p:extLst>
      <p:ext uri="{BB962C8B-B14F-4D97-AF65-F5344CB8AC3E}">
        <p14:creationId xmlns:p14="http://schemas.microsoft.com/office/powerpoint/2010/main" val="3436707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84" y="301752"/>
            <a:ext cx="8493905" cy="6318504"/>
          </a:xfrm>
          <a:prstGeom prst="rect">
            <a:avLst/>
          </a:prstGeom>
          <a:ln>
            <a:solidFill>
              <a:schemeClr val="tx1"/>
            </a:solidFill>
          </a:ln>
        </p:spPr>
      </p:pic>
    </p:spTree>
    <p:extLst>
      <p:ext uri="{BB962C8B-B14F-4D97-AF65-F5344CB8AC3E}">
        <p14:creationId xmlns:p14="http://schemas.microsoft.com/office/powerpoint/2010/main" val="887023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 Components of procedures</a:t>
            </a:r>
          </a:p>
        </p:txBody>
      </p:sp>
      <p:sp>
        <p:nvSpPr>
          <p:cNvPr id="3" name="Content Placeholder 2"/>
          <p:cNvSpPr>
            <a:spLocks noGrp="1"/>
          </p:cNvSpPr>
          <p:nvPr>
            <p:ph idx="1"/>
          </p:nvPr>
        </p:nvSpPr>
        <p:spPr/>
        <p:txBody>
          <a:bodyPr/>
          <a:lstStyle/>
          <a:p>
            <a:pPr marL="0" indent="0">
              <a:buNone/>
            </a:pPr>
            <a:r>
              <a:rPr lang="en-US" dirty="0"/>
              <a:t>Standard procedures consist of a</a:t>
            </a:r>
          </a:p>
          <a:p>
            <a:pPr marL="514350" indent="-514350">
              <a:buFont typeface="+mj-lt"/>
              <a:buAutoNum type="arabicPeriod"/>
            </a:pPr>
            <a:r>
              <a:rPr lang="en-US" dirty="0"/>
              <a:t>Title</a:t>
            </a:r>
          </a:p>
          <a:p>
            <a:pPr marL="514350" indent="-514350">
              <a:buFont typeface="+mj-lt"/>
              <a:buAutoNum type="arabicPeriod"/>
            </a:pPr>
            <a:r>
              <a:rPr lang="en-US" dirty="0"/>
              <a:t>Introduction (optional)</a:t>
            </a:r>
          </a:p>
          <a:p>
            <a:pPr marL="514350" indent="-514350">
              <a:buFont typeface="+mj-lt"/>
              <a:buAutoNum type="arabicPeriod"/>
            </a:pPr>
            <a:r>
              <a:rPr lang="en-US" dirty="0"/>
              <a:t>Steps</a:t>
            </a:r>
          </a:p>
          <a:p>
            <a:pPr marL="514350" indent="-514350">
              <a:buFont typeface="+mj-lt"/>
              <a:buAutoNum type="arabicPeriod"/>
            </a:pPr>
            <a:r>
              <a:rPr lang="en-US" dirty="0"/>
              <a:t>Notes (optional)</a:t>
            </a:r>
          </a:p>
        </p:txBody>
      </p:sp>
    </p:spTree>
    <p:extLst>
      <p:ext uri="{BB962C8B-B14F-4D97-AF65-F5344CB8AC3E}">
        <p14:creationId xmlns:p14="http://schemas.microsoft.com/office/powerpoint/2010/main" val="35676511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1769</Words>
  <Application>Microsoft Office PowerPoint</Application>
  <PresentationFormat>On-screen Show (4:3)</PresentationFormat>
  <Paragraphs>256</Paragraphs>
  <Slides>38</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Segoe UI</vt:lpstr>
      <vt:lpstr>Segoe UI Semibold</vt:lpstr>
      <vt:lpstr>Segoe UI Symbol</vt:lpstr>
      <vt:lpstr>Office Theme</vt:lpstr>
      <vt:lpstr>Designing and Writing Procedures</vt:lpstr>
      <vt:lpstr>Procedures explain how to do something</vt:lpstr>
      <vt:lpstr>Functional descriptions</vt:lpstr>
      <vt:lpstr>Where do we find procedures?</vt:lpstr>
      <vt:lpstr>Instructions for a digital consumer product</vt:lpstr>
      <vt:lpstr>Preview: Components of procedures</vt:lpstr>
      <vt:lpstr>PowerPoint Presentation</vt:lpstr>
      <vt:lpstr>PowerPoint Presentation</vt:lpstr>
      <vt:lpstr>Preview: Components of procedures</vt:lpstr>
      <vt:lpstr>PowerPoint Presentation</vt:lpstr>
      <vt:lpstr>PowerPoint Presentation</vt:lpstr>
      <vt:lpstr>Domain (“subject matter”)</vt:lpstr>
      <vt:lpstr>System state</vt:lpstr>
      <vt:lpstr>Audiences differ</vt:lpstr>
      <vt:lpstr>. . . But they also share important traits</vt:lpstr>
      <vt:lpstr>Procedures communicate via the following (usually in combination):</vt:lpstr>
      <vt:lpstr>Example: Video procedures</vt:lpstr>
      <vt:lpstr>What about graphics? What about video?</vt:lpstr>
      <vt:lpstr>Procedure exercise: Part 1 Writing a procedure for Lego construction</vt:lpstr>
      <vt:lpstr>Tips for writing your procedure</vt:lpstr>
      <vt:lpstr>Procedure exercise: Part 2 Space invaders are attacking Earth. We can stop them with Legos!</vt:lpstr>
      <vt:lpstr>Revise your procedure</vt:lpstr>
      <vt:lpstr>Title</vt:lpstr>
      <vt:lpstr>Introduction (if needed)</vt:lpstr>
      <vt:lpstr>A further explanation of the purpose</vt:lpstr>
      <vt:lpstr>Pointing out consequences</vt:lpstr>
      <vt:lpstr>Pointing out pre-requisites</vt:lpstr>
      <vt:lpstr>Steps</vt:lpstr>
      <vt:lpstr>Do-it steps</vt:lpstr>
      <vt:lpstr>Feedback statements</vt:lpstr>
      <vt:lpstr>User option steps</vt:lpstr>
      <vt:lpstr>Conditional steps</vt:lpstr>
      <vt:lpstr>This one is different. What’s going on here?</vt:lpstr>
      <vt:lpstr>Local purpose steps</vt:lpstr>
      <vt:lpstr>Feedback statements</vt:lpstr>
      <vt:lpstr>Notes and tips</vt:lpstr>
      <vt:lpstr>Notes, warnings, tips</vt:lpstr>
      <vt:lpstr>Sports video exercise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2015-04-12T17:44:12Z</dcterms:created>
  <dcterms:modified xsi:type="dcterms:W3CDTF">2018-06-22T04:12:13Z</dcterms:modified>
</cp:coreProperties>
</file>