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17" r:id="rId2"/>
    <p:sldId id="323" r:id="rId3"/>
    <p:sldId id="257" r:id="rId4"/>
    <p:sldId id="339" r:id="rId5"/>
    <p:sldId id="280" r:id="rId6"/>
    <p:sldId id="258" r:id="rId7"/>
    <p:sldId id="275" r:id="rId8"/>
    <p:sldId id="259" r:id="rId9"/>
    <p:sldId id="260" r:id="rId10"/>
    <p:sldId id="293" r:id="rId11"/>
    <p:sldId id="287" r:id="rId12"/>
    <p:sldId id="281" r:id="rId13"/>
    <p:sldId id="263" r:id="rId14"/>
    <p:sldId id="341" r:id="rId15"/>
    <p:sldId id="353" r:id="rId16"/>
    <p:sldId id="262" r:id="rId17"/>
    <p:sldId id="313" r:id="rId18"/>
    <p:sldId id="355" r:id="rId19"/>
    <p:sldId id="292" r:id="rId20"/>
    <p:sldId id="291" r:id="rId21"/>
    <p:sldId id="352" r:id="rId22"/>
    <p:sldId id="282" r:id="rId23"/>
    <p:sldId id="295" r:id="rId24"/>
    <p:sldId id="336" r:id="rId25"/>
    <p:sldId id="344" r:id="rId26"/>
    <p:sldId id="286" r:id="rId27"/>
    <p:sldId id="297" r:id="rId28"/>
    <p:sldId id="299" r:id="rId29"/>
    <p:sldId id="309" r:id="rId30"/>
    <p:sldId id="310" r:id="rId31"/>
    <p:sldId id="264" r:id="rId32"/>
    <p:sldId id="304" r:id="rId33"/>
    <p:sldId id="356" r:id="rId34"/>
    <p:sldId id="315" r:id="rId35"/>
    <p:sldId id="314" r:id="rId36"/>
    <p:sldId id="345" r:id="rId37"/>
    <p:sldId id="327" r:id="rId38"/>
    <p:sldId id="330" r:id="rId39"/>
    <p:sldId id="319" r:id="rId40"/>
    <p:sldId id="320" r:id="rId41"/>
    <p:sldId id="321" r:id="rId42"/>
    <p:sldId id="329" r:id="rId43"/>
    <p:sldId id="268" r:id="rId44"/>
    <p:sldId id="343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9BD"/>
    <a:srgbClr val="0563C1"/>
    <a:srgbClr val="CCCCCC"/>
    <a:srgbClr val="9DC3E6"/>
    <a:srgbClr val="000000"/>
    <a:srgbClr val="9933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80570" autoAdjust="0"/>
  </p:normalViewPr>
  <p:slideViewPr>
    <p:cSldViewPr snapToGrid="0">
      <p:cViewPr varScale="1">
        <p:scale>
          <a:sx n="79" d="100"/>
          <a:sy n="79" d="100"/>
        </p:scale>
        <p:origin x="322" y="67"/>
      </p:cViewPr>
      <p:guideLst/>
    </p:cSldViewPr>
  </p:slideViewPr>
  <p:outlineViewPr>
    <p:cViewPr>
      <p:scale>
        <a:sx n="33" d="100"/>
        <a:sy n="33" d="100"/>
      </p:scale>
      <p:origin x="0" y="-17429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-11610"/>
    </p:cViewPr>
  </p:sorterViewPr>
  <p:notesViewPr>
    <p:cSldViewPr snapToGrid="0">
      <p:cViewPr varScale="1">
        <p:scale>
          <a:sx n="75" d="100"/>
          <a:sy n="75" d="100"/>
        </p:scale>
        <p:origin x="28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84D3D6-1CC6-4193-AA9A-C4F735E7041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6003C0-17B7-411D-B608-5EB7795E8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8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B375B5-CD59-45DF-8E47-967A90E8DF4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3592A8-7F2E-4836-B6D8-33398FD04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Studied 30 years; Joe</a:t>
            </a:r>
            <a:r>
              <a:rPr lang="en-US" baseline="0" dirty="0" smtClean="0"/>
              <a:t> 25</a:t>
            </a:r>
            <a:endParaRPr lang="en-US" dirty="0" smtClean="0"/>
          </a:p>
          <a:p>
            <a:r>
              <a:rPr lang="en-US" dirty="0" smtClean="0"/>
              <a:t>Early: full of energy</a:t>
            </a:r>
          </a:p>
          <a:p>
            <a:r>
              <a:rPr lang="en-US" dirty="0" smtClean="0"/>
              <a:t>“Basic Training” No background</a:t>
            </a:r>
            <a:r>
              <a:rPr lang="en-US" baseline="0" dirty="0" smtClean="0"/>
              <a:t> needed</a:t>
            </a:r>
          </a:p>
          <a:p>
            <a:r>
              <a:rPr lang="en-US" baseline="0" dirty="0" smtClean="0"/>
              <a:t> But not entirely simple</a:t>
            </a:r>
          </a:p>
          <a:p>
            <a:r>
              <a:rPr lang="en-US" baseline="0" dirty="0" smtClean="0"/>
              <a:t>Language and logic. </a:t>
            </a:r>
          </a:p>
          <a:p>
            <a:r>
              <a:rPr lang="en-US" baseline="0" dirty="0" smtClean="0"/>
              <a:t>Daunting tech terms</a:t>
            </a:r>
          </a:p>
          <a:p>
            <a:r>
              <a:rPr lang="en-US" baseline="0" dirty="0" smtClean="0"/>
              <a:t>Explain it all.  --Time at the end for questions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My website: publications on UA.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0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You’re not writing individual topics in isolation.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design model: set of model procedures</a:t>
            </a:r>
          </a:p>
          <a:p>
            <a:r>
              <a:rPr lang="en-US" baseline="0" dirty="0" smtClean="0"/>
              <a:t>Encompass all your variations.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DITA</a:t>
            </a:r>
            <a:r>
              <a:rPr lang="en-US" baseline="0" dirty="0" smtClean="0"/>
              <a:t> has table elements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06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Optional/Role:</a:t>
            </a:r>
          </a:p>
          <a:p>
            <a:endParaRPr lang="en-US" dirty="0" smtClean="0"/>
          </a:p>
          <a:p>
            <a:r>
              <a:rPr lang="en-US" baseline="0" dirty="0" smtClean="0"/>
              <a:t>Role: more information than topic title: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Case by case (Once, every topic)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01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User may not know the phrase “hanging indent”</a:t>
            </a:r>
          </a:p>
          <a:p>
            <a:r>
              <a:rPr lang="en-US" baseline="0" dirty="0" smtClean="0"/>
              <a:t>Conceptual element explains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Small graphic showing a hanging indent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34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Phrase “text style” is not very explanatory.</a:t>
            </a:r>
          </a:p>
          <a:p>
            <a:r>
              <a:rPr lang="en-US" dirty="0" smtClean="0"/>
              <a:t>Conceptual element unpacks it a little.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“For example, you can copy the boldface styling and larger font size of a heading.”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41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Usually, you are told to perform the pre-requisite step.</a:t>
            </a:r>
          </a:p>
          <a:p>
            <a:r>
              <a:rPr lang="en-US" baseline="0" dirty="0" smtClean="0"/>
              <a:t>THIS pre-requisite: You MAY be unable to perform this task at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Presumably, this option will be visible when the user starts the procedure.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60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Consequence: losing formatting (Might be a Caution.)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Manual page break: Avoid puzzling reader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54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Conceptual info to provide context for multiple procedures.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Good to link to overview from a procedure that depends on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90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Procedures: </a:t>
            </a:r>
            <a:r>
              <a:rPr lang="en-US" b="1" baseline="0" dirty="0" smtClean="0"/>
              <a:t>goal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 what UI elements to do it.</a:t>
            </a:r>
          </a:p>
          <a:p>
            <a:r>
              <a:rPr lang="en-US" baseline="0" dirty="0" smtClean="0"/>
              <a:t>Tooltips (specific </a:t>
            </a:r>
            <a:r>
              <a:rPr lang="en-US" b="1" baseline="0" dirty="0" smtClean="0"/>
              <a:t>UI element</a:t>
            </a:r>
            <a:r>
              <a:rPr lang="en-US" baseline="0" dirty="0" smtClean="0">
                <a:sym typeface="Wingdings" panose="05000000000000000000" pitchFamily="2" charset="2"/>
              </a:rPr>
              <a:t> tells user what does this do?</a:t>
            </a:r>
            <a:endParaRPr lang="en-US" baseline="0" dirty="0" smtClean="0"/>
          </a:p>
          <a:p>
            <a:endParaRPr lang="en-US" i="1" baseline="0" dirty="0" smtClean="0"/>
          </a:p>
          <a:p>
            <a:r>
              <a:rPr lang="en-US" i="1" baseline="0" dirty="0" smtClean="0"/>
              <a:t>Do we like tooltips????</a:t>
            </a:r>
          </a:p>
          <a:p>
            <a:r>
              <a:rPr lang="en-US" i="1" baseline="0" dirty="0" smtClean="0"/>
              <a:t>What are pros and cons????</a:t>
            </a:r>
          </a:p>
          <a:p>
            <a:r>
              <a:rPr lang="en-US" baseline="0" dirty="0" smtClean="0"/>
              <a:t>Limitation: User needs to have found correct location.</a:t>
            </a:r>
          </a:p>
          <a:p>
            <a:r>
              <a:rPr lang="en-US" baseline="0" dirty="0" smtClean="0"/>
              <a:t>Limitation: Best for simple tasks that can be executed in one location.</a:t>
            </a:r>
          </a:p>
          <a:p>
            <a:endParaRPr lang="en-US" dirty="0" smtClean="0"/>
          </a:p>
          <a:p>
            <a:r>
              <a:rPr lang="en-US" dirty="0" smtClean="0"/>
              <a:t>Work well</a:t>
            </a:r>
            <a:r>
              <a:rPr lang="en-US" baseline="0" dirty="0" smtClean="0"/>
              <a:t> together:</a:t>
            </a:r>
          </a:p>
          <a:p>
            <a:r>
              <a:rPr lang="en-US" baseline="0" dirty="0" smtClean="0"/>
              <a:t>“Tell me more”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13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Immediately precedes the steps.</a:t>
            </a:r>
          </a:p>
          <a:p>
            <a:r>
              <a:rPr lang="en-US" baseline="0" dirty="0" smtClean="0"/>
              <a:t>Once standard practice, . . . now coming back. </a:t>
            </a:r>
            <a:endParaRPr lang="en-US" dirty="0" smtClean="0"/>
          </a:p>
          <a:p>
            <a:r>
              <a:rPr lang="en-US" dirty="0" smtClean="0"/>
              <a:t>Don’t need </a:t>
            </a:r>
            <a:r>
              <a:rPr lang="en-US" b="1" dirty="0" smtClean="0"/>
              <a:t>“do the following”   </a:t>
            </a:r>
          </a:p>
          <a:p>
            <a:endParaRPr lang="en-US" b="1" dirty="0" smtClean="0"/>
          </a:p>
          <a:p>
            <a:r>
              <a:rPr lang="en-US" b="0" dirty="0" smtClean="0"/>
              <a:t>DITA:</a:t>
            </a:r>
            <a:r>
              <a:rPr lang="en-US" b="0" baseline="0" dirty="0" smtClean="0"/>
              <a:t> </a:t>
            </a:r>
            <a:r>
              <a:rPr lang="en-US" b="0" dirty="0" smtClean="0"/>
              <a:t>“stem</a:t>
            </a:r>
            <a:r>
              <a:rPr lang="en-US" b="0" baseline="0" dirty="0" smtClean="0"/>
              <a:t> sentence”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5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use .</a:t>
            </a:r>
            <a:r>
              <a:rPr lang="en-US" baseline="0" dirty="0" smtClean="0"/>
              <a:t> . . never went way.</a:t>
            </a:r>
          </a:p>
          <a:p>
            <a:r>
              <a:rPr lang="en-US" baseline="0" dirty="0" smtClean="0"/>
              <a:t>Differentiates multiple closely related procedures on same topic.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Perfect use:</a:t>
            </a:r>
          </a:p>
          <a:p>
            <a:r>
              <a:rPr lang="en-US" baseline="0" dirty="0" smtClean="0"/>
              <a:t>Do to one; do to many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Stretching the DITA spec here. Two procedures on one topic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But plenty of UA is not DITA.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4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Most of your content will be procedures.</a:t>
            </a:r>
          </a:p>
          <a:p>
            <a:r>
              <a:rPr lang="en-US" baseline="0" dirty="0" smtClean="0"/>
              <a:t>Core form of UA:</a:t>
            </a:r>
          </a:p>
          <a:p>
            <a:r>
              <a:rPr lang="en-US" baseline="0" dirty="0" smtClean="0"/>
              <a:t>Tutorials, wizards, troubleshooting are </a:t>
            </a:r>
            <a:r>
              <a:rPr lang="en-US" b="1" baseline="0" dirty="0" smtClean="0"/>
              <a:t>offshoots, variants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OPPORTUNISTIC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474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lot of specific topics?</a:t>
            </a:r>
          </a:p>
          <a:p>
            <a:r>
              <a:rPr lang="en-US" baseline="0" dirty="0" smtClean="0"/>
              <a:t>A smaller number of broader topics?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Better for reuse But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44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Title,</a:t>
            </a:r>
            <a:r>
              <a:rPr lang="en-US" baseline="0" dirty="0" smtClean="0"/>
              <a:t> conceptual element, </a:t>
            </a:r>
            <a:r>
              <a:rPr lang="en-US" baseline="0" dirty="0" err="1" smtClean="0"/>
              <a:t>infin</a:t>
            </a:r>
            <a:r>
              <a:rPr lang="en-US" baseline="0" dirty="0" smtClean="0"/>
              <a:t> sub: </a:t>
            </a:r>
            <a:r>
              <a:rPr lang="en-US" b="1" baseline="0" dirty="0" smtClean="0"/>
              <a:t>very</a:t>
            </a:r>
            <a:r>
              <a:rPr lang="en-US" baseline="0" dirty="0" smtClean="0"/>
              <a:t> task oriented.</a:t>
            </a:r>
          </a:p>
          <a:p>
            <a:r>
              <a:rPr lang="en-US" baseline="0" dirty="0" smtClean="0"/>
              <a:t>Now: UI focused. </a:t>
            </a:r>
            <a:r>
              <a:rPr lang="en-US" dirty="0" smtClean="0"/>
              <a:t>Following</a:t>
            </a:r>
            <a:r>
              <a:rPr lang="en-US" baseline="0" dirty="0" smtClean="0"/>
              <a:t> the procedure.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Except: user 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First example has no </a:t>
            </a:r>
            <a:r>
              <a:rPr lang="en-US" dirty="0" smtClean="0"/>
              <a:t>modifiers</a:t>
            </a:r>
            <a:r>
              <a:rPr lang="en-US" baseline="0" dirty="0" smtClean="0"/>
              <a:t> or</a:t>
            </a:r>
            <a:r>
              <a:rPr lang="en-US" dirty="0" smtClean="0"/>
              <a:t> </a:t>
            </a:r>
            <a:r>
              <a:rPr lang="en-US" dirty="0"/>
              <a:t>actions.</a:t>
            </a:r>
          </a:p>
          <a:p>
            <a:r>
              <a:rPr lang="en-US" dirty="0" smtClean="0"/>
              <a:t>Add and Browse</a:t>
            </a:r>
            <a:r>
              <a:rPr lang="en-US" baseline="0" dirty="0" smtClean="0"/>
              <a:t> are UI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alternative end state.</a:t>
            </a:r>
          </a:p>
          <a:p>
            <a:endParaRPr lang="en-US" dirty="0" smtClean="0"/>
          </a:p>
          <a:p>
            <a:r>
              <a:rPr lang="en-US" dirty="0" smtClean="0"/>
              <a:t>DITA: “choice element”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77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Naturally, there are always many ways to see the same thing.</a:t>
            </a:r>
          </a:p>
          <a:p>
            <a:endParaRPr lang="en-US" dirty="0" smtClean="0"/>
          </a:p>
          <a:p>
            <a:r>
              <a:rPr lang="en-US" dirty="0" smtClean="0"/>
              <a:t>“You can select” (surface)</a:t>
            </a:r>
          </a:p>
          <a:p>
            <a:r>
              <a:rPr lang="en-US" dirty="0" smtClean="0"/>
              <a:t>“To select” (deep)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558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  <a:r>
              <a:rPr lang="en-US" baseline="0" dirty="0" smtClean="0"/>
              <a:t> caps?</a:t>
            </a:r>
          </a:p>
          <a:p>
            <a:endParaRPr lang="en-US" dirty="0" smtClean="0"/>
          </a:p>
          <a:p>
            <a:r>
              <a:rPr lang="en-US" baseline="0" dirty="0" smtClean="0"/>
              <a:t>LONG tip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Maybe two infinitive subheadings:</a:t>
            </a:r>
          </a:p>
          <a:p>
            <a:r>
              <a:rPr lang="en-US" baseline="0" dirty="0" smtClean="0"/>
              <a:t>Do to one; do to many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It IS a user option.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06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Very different logic.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Test for unwanted state and</a:t>
            </a:r>
            <a:r>
              <a:rPr lang="en-US" baseline="0" dirty="0" smtClean="0"/>
              <a:t> address it: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X, do 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 with “If” (not “To”)</a:t>
            </a:r>
          </a:p>
          <a:p>
            <a:endParaRPr lang="en-US" dirty="0" smtClean="0"/>
          </a:p>
          <a:p>
            <a:r>
              <a:rPr lang="en-US" dirty="0" smtClean="0"/>
              <a:t>“Must”: You could defy the procedure in second example.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14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N</a:t>
            </a:r>
            <a:r>
              <a:rPr lang="en-US" baseline="0" dirty="0" smtClean="0"/>
              <a:t>o necessary logical function.   Write a manual w/o any.</a:t>
            </a: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User option steps </a:t>
            </a:r>
            <a:r>
              <a:rPr lang="en-US" i="1" dirty="0" smtClean="0"/>
              <a:t>starts</a:t>
            </a:r>
            <a:r>
              <a:rPr lang="en-US" dirty="0" smtClean="0"/>
              <a:t> with a “To” clause</a:t>
            </a:r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To complete box—reminds user what it’s all about.</a:t>
            </a:r>
          </a:p>
          <a:p>
            <a:pPr defTabSz="931774">
              <a:defRPr/>
            </a:pPr>
            <a:r>
              <a:rPr lang="en-US" dirty="0" smtClean="0"/>
              <a:t>Use to mark</a:t>
            </a:r>
            <a:r>
              <a:rPr lang="en-US" baseline="0" dirty="0" smtClean="0"/>
              <a:t> a milestone in a long procedure.</a:t>
            </a:r>
            <a:endParaRPr lang="en-US" dirty="0" smtClean="0"/>
          </a:p>
          <a:p>
            <a:pPr defTabSz="931774">
              <a:defRPr/>
            </a:pPr>
            <a:r>
              <a:rPr lang="en-US" baseline="0" dirty="0" smtClean="0"/>
              <a:t>User comply</a:t>
            </a:r>
          </a:p>
          <a:p>
            <a:pPr defTabSz="931774">
              <a:defRPr/>
            </a:pPr>
            <a:r>
              <a:rPr lang="en-US" baseline="0" dirty="0" smtClean="0"/>
              <a:t>(TWO non-computer procedures in my slides.)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764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</a:t>
            </a:r>
            <a:r>
              <a:rPr lang="en-US" baseline="0" dirty="0" smtClean="0"/>
              <a:t> 3: User option:   “To . . . “</a:t>
            </a:r>
          </a:p>
          <a:p>
            <a:r>
              <a:rPr lang="en-US" baseline="0" dirty="0" smtClean="0"/>
              <a:t>Steps 4 and 5: Whatever choice you made in Step 4, you do.</a:t>
            </a:r>
          </a:p>
          <a:p>
            <a:r>
              <a:rPr lang="en-US" baseline="0" dirty="0" smtClean="0"/>
              <a:t>“To” comes at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49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ANALYTICAL</a:t>
            </a:r>
            <a:r>
              <a:rPr lang="en-US" baseline="0" dirty="0" smtClean="0"/>
              <a:t> METHOD</a:t>
            </a:r>
            <a:endParaRPr lang="en-US" dirty="0" smtClean="0"/>
          </a:p>
          <a:p>
            <a:pPr defTabSz="931774">
              <a:defRPr/>
            </a:pPr>
            <a:r>
              <a:rPr lang="en-US" baseline="0" dirty="0" smtClean="0"/>
              <a:t>Each components has a role. </a:t>
            </a:r>
          </a:p>
          <a:p>
            <a:pPr defTabSz="931774">
              <a:defRPr/>
            </a:pPr>
            <a:r>
              <a:rPr lang="en-US" baseline="0" dirty="0" smtClean="0"/>
              <a:t>Not an art or talent but a craft—principles.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Based on article</a:t>
            </a:r>
          </a:p>
          <a:p>
            <a:pPr defTabSz="931774">
              <a:defRPr/>
            </a:pPr>
            <a:r>
              <a:rPr lang="en-US" b="1" baseline="0" dirty="0" smtClean="0"/>
              <a:t>Foundation</a:t>
            </a:r>
            <a:r>
              <a:rPr lang="en-US" baseline="0" dirty="0" smtClean="0"/>
              <a:t> for learning DITA  (DITA compatible: one exception)</a:t>
            </a:r>
          </a:p>
          <a:p>
            <a:pPr defTabSz="931774">
              <a:defRPr/>
            </a:pPr>
            <a:r>
              <a:rPr lang="en-US" baseline="0" dirty="0" smtClean="0"/>
              <a:t>http://ditaspec.suite-sol.com/langref/context.html</a:t>
            </a:r>
          </a:p>
          <a:p>
            <a:pPr defTabSz="93177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58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Sometimes we describe the system’s response to a user action.</a:t>
            </a:r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User may be wondering why nothing</a:t>
            </a:r>
            <a:r>
              <a:rPr lang="en-US" baseline="0" dirty="0" smtClean="0"/>
              <a:t> has happened.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Even though it’s a component, feedback statements are usually </a:t>
            </a:r>
            <a:r>
              <a:rPr lang="en-US" i="1" baseline="0" dirty="0" smtClean="0"/>
              <a:t>appended</a:t>
            </a:r>
            <a:r>
              <a:rPr lang="en-US" baseline="0" dirty="0" smtClean="0"/>
              <a:t> to a step</a:t>
            </a:r>
          </a:p>
          <a:p>
            <a:pPr defTabSz="931774">
              <a:defRPr/>
            </a:pPr>
            <a:r>
              <a:rPr lang="en-US" baseline="0" dirty="0" smtClean="0"/>
              <a:t>DITA: “Step result”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809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the feedback</a:t>
            </a:r>
            <a:r>
              <a:rPr lang="en-US" baseline="0" dirty="0" smtClean="0"/>
              <a:t> component may stand alone</a:t>
            </a:r>
            <a:r>
              <a:rPr lang="en-US" baseline="0" dirty="0" smtClean="0"/>
              <a:t>. This makes sense here because this feedback statement reflects a major milestone in the procedure. It is both feedback and local purpose????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95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Implicit feedback is usually enough.</a:t>
            </a:r>
          </a:p>
          <a:p>
            <a:r>
              <a:rPr lang="en-US" dirty="0" smtClean="0"/>
              <a:t>The modifier in the second step makes clear what was supposed to happen.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62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need to narrate what user can see.</a:t>
            </a:r>
          </a:p>
          <a:p>
            <a:endParaRPr lang="en-US" dirty="0" smtClean="0"/>
          </a:p>
          <a:p>
            <a:r>
              <a:rPr lang="en-US" dirty="0" smtClean="0"/>
              <a:t>Key challenge is timing. Narrator has to be very well synched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167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unique</a:t>
            </a:r>
            <a:r>
              <a:rPr lang="en-US" dirty="0" smtClean="0"/>
              <a:t> </a:t>
            </a:r>
            <a:r>
              <a:rPr lang="en-US" b="1" dirty="0" smtClean="0"/>
              <a:t>logical</a:t>
            </a:r>
            <a:r>
              <a:rPr lang="en-US" dirty="0" smtClean="0"/>
              <a:t>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f</a:t>
            </a:r>
            <a:r>
              <a:rPr lang="en-US" dirty="0" smtClean="0"/>
              <a:t>unction is </a:t>
            </a:r>
            <a:r>
              <a:rPr lang="en-US" b="1" dirty="0" smtClean="0"/>
              <a:t>emphasis.</a:t>
            </a:r>
          </a:p>
          <a:p>
            <a:endParaRPr lang="en-US" dirty="0" smtClean="0"/>
          </a:p>
          <a:p>
            <a:r>
              <a:rPr lang="en-US" dirty="0" smtClean="0"/>
              <a:t>Many</a:t>
            </a:r>
            <a:r>
              <a:rPr lang="en-US" baseline="0" dirty="0" smtClean="0"/>
              <a:t> kinds of info</a:t>
            </a:r>
            <a:r>
              <a:rPr lang="en-US" dirty="0" smtClean="0"/>
              <a:t> can be</a:t>
            </a:r>
            <a:r>
              <a:rPr lang="en-US" baseline="0" dirty="0" smtClean="0"/>
              <a:t> treated</a:t>
            </a:r>
            <a:r>
              <a:rPr lang="en-US" dirty="0" smtClean="0"/>
              <a:t> as notes</a:t>
            </a:r>
          </a:p>
          <a:p>
            <a:r>
              <a:rPr lang="en-US" dirty="0" smtClean="0"/>
              <a:t>The different note </a:t>
            </a:r>
            <a:r>
              <a:rPr lang="en-US" b="1" dirty="0" smtClean="0"/>
              <a:t>headings</a:t>
            </a:r>
            <a:r>
              <a:rPr lang="en-US" dirty="0" smtClean="0"/>
              <a:t> differ in how specific they are.</a:t>
            </a:r>
          </a:p>
          <a:p>
            <a:r>
              <a:rPr lang="en-US" dirty="0" smtClean="0"/>
              <a:t>Rev slide</a:t>
            </a:r>
          </a:p>
          <a:p>
            <a:endParaRPr lang="en-US" dirty="0" smtClean="0"/>
          </a:p>
          <a:p>
            <a:r>
              <a:rPr lang="en-US" dirty="0" smtClean="0"/>
              <a:t>A note takes an item of information outside the main flow of the procedure </a:t>
            </a:r>
          </a:p>
          <a:p>
            <a:r>
              <a:rPr lang="en-US" dirty="0" smtClean="0"/>
              <a:t>There should be a good reason for doing this</a:t>
            </a:r>
          </a:p>
          <a:p>
            <a:r>
              <a:rPr lang="en-US" dirty="0" smtClean="0"/>
              <a:t>The differences between tips, hints, and “Note notes” are fuzzy. Not so, cautions and warnings.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343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Cautions and warnings:</a:t>
            </a:r>
            <a:r>
              <a:rPr lang="en-US" baseline="0" dirty="0" smtClean="0"/>
              <a:t> very specific note heading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Not: Do not sort</a:t>
            </a:r>
            <a:r>
              <a:rPr lang="en-US" i="1" baseline="0" dirty="0" smtClean="0"/>
              <a:t> </a:t>
            </a:r>
          </a:p>
          <a:p>
            <a:r>
              <a:rPr lang="en-US" i="1" baseline="0" dirty="0" smtClean="0"/>
              <a:t>Consequence of sorting you probably don’t want.</a:t>
            </a:r>
            <a:endParaRPr lang="en-US" i="1" dirty="0" smtClean="0"/>
          </a:p>
          <a:p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12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Tips, hints: heading is more general. </a:t>
            </a:r>
          </a:p>
          <a:p>
            <a:endParaRPr lang="en-US" i="1" dirty="0" smtClean="0"/>
          </a:p>
          <a:p>
            <a:r>
              <a:rPr lang="en-US" i="1" dirty="0" smtClean="0"/>
              <a:t>(Not</a:t>
            </a:r>
            <a:r>
              <a:rPr lang="en-US" i="1" baseline="0" dirty="0" smtClean="0"/>
              <a:t> a shortcut, slightly different result.)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Long tip: To select multiple songs to delete   --User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611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  <a:r>
              <a:rPr lang="en-US" baseline="0" dirty="0" smtClean="0"/>
              <a:t> “Note” notes are the most general. </a:t>
            </a:r>
          </a:p>
          <a:p>
            <a:r>
              <a:rPr lang="en-US" baseline="0" dirty="0" smtClean="0"/>
              <a:t>“Caution,” “Tip,” say more about the role of the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022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use of a Note </a:t>
            </a:r>
            <a:r>
              <a:rPr lang="en-US" dirty="0" err="1" smtClean="0"/>
              <a:t>note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Limitation:   Really</a:t>
            </a:r>
            <a:r>
              <a:rPr lang="en-US" baseline="0" dirty="0" smtClean="0"/>
              <a:t> a prerequisite:  You must be using . . . 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03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3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baseline="0" dirty="0" smtClean="0"/>
              <a:t> . . </a:t>
            </a:r>
            <a:r>
              <a:rPr lang="en-US" dirty="0" smtClean="0"/>
              <a:t>each component.</a:t>
            </a:r>
          </a:p>
          <a:p>
            <a:r>
              <a:rPr lang="en-US" dirty="0" smtClean="0"/>
              <a:t>“Information machine” Very robust</a:t>
            </a:r>
            <a:r>
              <a:rPr lang="en-US" baseline="0" dirty="0" smtClean="0"/>
              <a:t> and serviceable.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I’m not talking DITA,</a:t>
            </a:r>
          </a:p>
          <a:p>
            <a:r>
              <a:rPr lang="en-US" baseline="0" dirty="0" smtClean="0"/>
              <a:t>but this is DITA compatible.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46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35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</a:t>
            </a:r>
          </a:p>
          <a:p>
            <a:r>
              <a:rPr lang="en-US" baseline="0" dirty="0" smtClean="0"/>
              <a:t>Does title match my need, my goal?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0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and infinitive are problematic.</a:t>
            </a:r>
          </a:p>
          <a:p>
            <a:endParaRPr lang="en-US" dirty="0" smtClean="0"/>
          </a:p>
          <a:p>
            <a:r>
              <a:rPr lang="en-US" dirty="0" smtClean="0"/>
              <a:t>You standardize on</a:t>
            </a:r>
            <a:r>
              <a:rPr lang="en-US" baseline="0" dirty="0" smtClean="0"/>
              <a:t> one of these constructions</a:t>
            </a:r>
          </a:p>
          <a:p>
            <a:r>
              <a:rPr lang="en-US" baseline="0" dirty="0" smtClean="0"/>
              <a:t>(a few exceptions)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30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</a:t>
            </a:r>
            <a:r>
              <a:rPr lang="en-US" baseline="0" dirty="0" smtClean="0"/>
              <a:t>to find significant words: delete, block.</a:t>
            </a:r>
          </a:p>
          <a:p>
            <a:r>
              <a:rPr lang="en-US" baseline="0" dirty="0" smtClean="0"/>
              <a:t>Alphabetizing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Deleting my </a:t>
            </a:r>
            <a:r>
              <a:rPr lang="en-US" baseline="0" dirty="0" err="1" smtClean="0"/>
              <a:t>SlideShare</a:t>
            </a:r>
            <a:r>
              <a:rPr lang="en-US" baseline="0" dirty="0" smtClean="0"/>
              <a:t> Account</a:t>
            </a:r>
          </a:p>
          <a:p>
            <a:r>
              <a:rPr lang="en-US" baseline="0" dirty="0" smtClean="0"/>
              <a:t>Blocking another user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Maybe: Troubleshooting: Why has . . 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6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Straightjacket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592A8-7F2E-4836-B6D8-33398FD046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 smtClean="0"/>
              <a:t>Contemporary</a:t>
            </a:r>
            <a:br>
              <a:rPr lang="en-US" dirty="0" smtClean="0"/>
            </a:br>
            <a:r>
              <a:rPr lang="en-US" dirty="0" smtClean="0"/>
              <a:t>Procedure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8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9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1099464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 xx x xx 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xx 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xx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4592"/>
            <a:ext cx="7886700" cy="52616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75649"/>
            <a:ext cx="7886700" cy="1315581"/>
          </a:xfrm>
        </p:spPr>
        <p:txBody>
          <a:bodyPr anchor="b">
            <a:noAutofit/>
          </a:bodyPr>
          <a:lstStyle>
            <a:lvl1pPr>
              <a:defRPr sz="5400" b="1"/>
            </a:lvl1pPr>
          </a:lstStyle>
          <a:p>
            <a:r>
              <a:rPr lang="en-US" dirty="0" err="1" smtClean="0"/>
              <a:t>Xxxx</a:t>
            </a:r>
            <a:r>
              <a:rPr lang="en-US" dirty="0" smtClean="0"/>
              <a:t> </a:t>
            </a:r>
            <a:r>
              <a:rPr lang="en-US" dirty="0" err="1" smtClean="0"/>
              <a:t>jnqe</a:t>
            </a:r>
            <a:r>
              <a:rPr lang="en-US" dirty="0" smtClean="0"/>
              <a:t> </a:t>
            </a:r>
            <a:r>
              <a:rPr lang="en-US" dirty="0" err="1" smtClean="0"/>
              <a:t>uhe</a:t>
            </a:r>
            <a:r>
              <a:rPr lang="en-US" dirty="0" smtClean="0"/>
              <a:t> </a:t>
            </a:r>
            <a:r>
              <a:rPr lang="en-US" dirty="0" err="1" smtClean="0"/>
              <a:t>iuqeuh</a:t>
            </a:r>
            <a:r>
              <a:rPr lang="en-US" dirty="0" smtClean="0"/>
              <a:t> </a:t>
            </a:r>
            <a:r>
              <a:rPr lang="en-US" dirty="0" err="1" smtClean="0"/>
              <a:t>iqeuh</a:t>
            </a:r>
            <a:r>
              <a:rPr lang="en-US" dirty="0" smtClean="0"/>
              <a:t> </a:t>
            </a:r>
            <a:r>
              <a:rPr lang="en-US" dirty="0" err="1" smtClean="0"/>
              <a:t>qiuh</a:t>
            </a:r>
            <a:r>
              <a:rPr lang="en-US" dirty="0" smtClean="0"/>
              <a:t> </a:t>
            </a:r>
            <a:r>
              <a:rPr lang="en-US" dirty="0" err="1" smtClean="0"/>
              <a:t>qidu</a:t>
            </a:r>
            <a:r>
              <a:rPr lang="en-US" dirty="0" smtClean="0"/>
              <a:t> q id </a:t>
            </a:r>
            <a:r>
              <a:rPr lang="en-US" dirty="0" err="1" smtClean="0"/>
              <a:t>uhq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8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Xxxxxx</a:t>
            </a:r>
            <a:r>
              <a:rPr lang="en-US" dirty="0" smtClean="0"/>
              <a:t> xxx x xx 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7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Xxxxxx</a:t>
            </a:r>
            <a:r>
              <a:rPr lang="en-US" dirty="0" smtClean="0"/>
              <a:t> xxx x xx 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4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6B5-D9D2-482A-B3AB-9DCCA61C6AD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CC0-24FE-4832-BBFF-65BFEA5C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36B5-D9D2-482A-B3AB-9DCCA61C6AD0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81CC0-24FE-4832-BBFF-65BFEA5C9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5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farkas/dfpubs/Farkas-Logical%20and%20Rhetorical%20Construction%20of%20Procedural%20Discours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132"/>
            <a:ext cx="7772400" cy="1763541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Contemporary Procedure Writing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152175"/>
            <a:ext cx="7440827" cy="453694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Prof. David K. </a:t>
            </a:r>
            <a:r>
              <a:rPr lang="en-US" sz="4800" b="1" dirty="0" err="1" smtClean="0"/>
              <a:t>Farkas</a:t>
            </a:r>
            <a:endParaRPr lang="en-US" sz="4800" b="1" dirty="0" smtClean="0"/>
          </a:p>
          <a:p>
            <a:pPr algn="l"/>
            <a:r>
              <a:rPr lang="en-US" sz="3600" dirty="0" smtClean="0"/>
              <a:t>Boot Camp for UA 2015</a:t>
            </a:r>
          </a:p>
          <a:p>
            <a:pPr algn="l"/>
            <a:r>
              <a:rPr lang="en-US" sz="2800" dirty="0" smtClean="0"/>
              <a:t>Seattle, WA</a:t>
            </a:r>
          </a:p>
          <a:p>
            <a:pPr algn="l"/>
            <a:r>
              <a:rPr lang="en-US" sz="2800" dirty="0" smtClean="0"/>
              <a:t>April 15, 2015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2800" dirty="0" smtClean="0"/>
              <a:t>farkas@uw.edu</a:t>
            </a:r>
          </a:p>
          <a:p>
            <a:pPr algn="l"/>
            <a:r>
              <a:rPr lang="en-US" sz="2800" dirty="0"/>
              <a:t>http://faculty.washington.edu/farkas</a:t>
            </a:r>
          </a:p>
          <a:p>
            <a:pPr algn="l"/>
            <a:endParaRPr lang="en-US" sz="3600" dirty="0" smtClean="0"/>
          </a:p>
          <a:p>
            <a:pPr algn="l"/>
            <a:endParaRPr lang="en-US" sz="3600" dirty="0" smtClean="0"/>
          </a:p>
          <a:p>
            <a:pPr algn="l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908" y="2996950"/>
            <a:ext cx="2587963" cy="25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UA: You need to make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 of the UA design process is to create a set of model procedures that will accommodate the variations you intend.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example, it is possible that some of your procedures will use a table. So you need to design a model procedure that includes a table.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527" y="5446582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element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element </a:t>
            </a:r>
            <a:r>
              <a:rPr lang="en-US" sz="2400" dirty="0" smtClean="0"/>
              <a:t>(optional)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explains the purpose (goal) of the procedure </a:t>
            </a:r>
            <a:r>
              <a:rPr lang="en-US" dirty="0" smtClean="0"/>
              <a:t>and essential information about the system</a:t>
            </a:r>
          </a:p>
          <a:p>
            <a:r>
              <a:rPr lang="en-US" dirty="0" smtClean="0"/>
              <a:t>Also:</a:t>
            </a:r>
            <a:endParaRPr lang="en-US" dirty="0"/>
          </a:p>
          <a:p>
            <a:pPr lvl="1"/>
            <a:r>
              <a:rPr lang="en-US" dirty="0" smtClean="0"/>
              <a:t>Points out pre-requisites</a:t>
            </a:r>
            <a:endParaRPr lang="en-US" dirty="0"/>
          </a:p>
          <a:p>
            <a:pPr lvl="1"/>
            <a:r>
              <a:rPr lang="en-US" dirty="0" smtClean="0"/>
              <a:t>Points out non-obvious consequences</a:t>
            </a:r>
          </a:p>
          <a:p>
            <a:r>
              <a:rPr lang="en-US" dirty="0" smtClean="0"/>
              <a:t>Use only when the topic title isn’t sufficient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Conceptual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further explanation of the purpose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258434"/>
            <a:ext cx="9059890" cy="3347789"/>
          </a:xfrm>
        </p:spPr>
      </p:pic>
      <p:sp>
        <p:nvSpPr>
          <p:cNvPr id="12" name="TextBox 11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Conceptual element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9841" y="1529850"/>
            <a:ext cx="386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graphic would be helpful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527177" y="1810871"/>
            <a:ext cx="573741" cy="171225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8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" y="2475796"/>
            <a:ext cx="905256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Copy and paste a text style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You can copy the style of selected text and apply that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style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to other text.</a:t>
            </a:r>
            <a:endParaRPr lang="en-US" sz="2400" dirty="0">
              <a:latin typeface="+mj-lt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+mj-lt"/>
              </a:rPr>
              <a:t>Select text.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+mj-lt"/>
              </a:rPr>
              <a:t>Tap Style, then tap Copy Style.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+mj-lt"/>
              </a:rPr>
              <a:t>Select other text to apply the style to.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+mj-lt"/>
              </a:rPr>
              <a:t>Tap Style, then tap Paste Style</a:t>
            </a:r>
            <a:r>
              <a:rPr lang="en-US" sz="2400" dirty="0" smtClean="0">
                <a:latin typeface="Trebuchet MS" panose="020B0603020202020204" pitchFamily="34" charset="0"/>
              </a:rPr>
              <a:t>.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9841" y="1529850"/>
            <a:ext cx="3863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example would be helpful here, but this is mobile UA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711147" y="2224216"/>
            <a:ext cx="1355124" cy="76232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Conceptual element</a:t>
            </a:r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28650" y="365127"/>
            <a:ext cx="7886700" cy="10994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 smtClean="0"/>
          </a:p>
          <a:p>
            <a:r>
              <a:rPr lang="en-US" sz="3600" b="1" dirty="0" smtClean="0"/>
              <a:t>A </a:t>
            </a:r>
            <a:r>
              <a:rPr lang="en-US" sz="3600" b="1" dirty="0"/>
              <a:t>further explanation of the purpose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606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prerequisites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Conceptual element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6" y="1775012"/>
            <a:ext cx="7844118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Sealing a case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you seal case, the contents of the file can no longer be changed in any way. A case can only be sealed if the Enable Sealing option was chosen when the case was created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67061" y="3416348"/>
            <a:ext cx="735358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31201" y="3749794"/>
            <a:ext cx="165202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017720" y="3041582"/>
            <a:ext cx="344496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6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Pointing out consequences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Conceptual element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6580" y="1452735"/>
            <a:ext cx="7886700" cy="3532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en-US" sz="3000" b="1" dirty="0" smtClean="0">
                <a:solidFill>
                  <a:prstClr val="black"/>
                </a:solidFill>
                <a:latin typeface="Segoe UI Semibold" panose="020B0702040204020203" pitchFamily="34" charset="0"/>
              </a:rPr>
              <a:t>Saving </a:t>
            </a:r>
            <a:r>
              <a:rPr lang="en-US" altLang="en-US" sz="3000" b="1" dirty="0">
                <a:solidFill>
                  <a:prstClr val="black"/>
                </a:solidFill>
                <a:latin typeface="Segoe UI Semibold" panose="020B0702040204020203" pitchFamily="34" charset="0"/>
              </a:rPr>
              <a:t>as text (.txt)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you save a file in text format, the file size decreases greatly, and you will be able to open the file in a wide range of applications. </a:t>
            </a:r>
            <a:r>
              <a:rPr lang="en-US" altLang="en-US" sz="24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Note</a:t>
            </a: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All your formatting will be lost</a:t>
            </a:r>
            <a:r>
              <a:rPr lang="en-US" altLang="en-US" sz="24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24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en-US" sz="3000" b="1" dirty="0">
                <a:solidFill>
                  <a:prstClr val="black"/>
                </a:solidFill>
                <a:latin typeface="Segoe UI Semibold" panose="020B0702040204020203" pitchFamily="34" charset="0"/>
              </a:rPr>
              <a:t>Inserting a manual page break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end a page and start a new page at any time. When you enter a manual page break, the existing automatic page breaks re-adjust themselves</a:t>
            </a:r>
            <a:r>
              <a:rPr lang="en-US" altLang="en-US" sz="24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24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Overviews are longer, higher-level conceptual elements that usually introduce a group of procedures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Overviews are also often used to help users make the</a:t>
            </a:r>
            <a:r>
              <a:rPr lang="en-US" dirty="0"/>
              <a:t> </a:t>
            </a:r>
            <a:r>
              <a:rPr lang="en-US" dirty="0" smtClean="0"/>
              <a:t>best choice from </a:t>
            </a:r>
            <a:r>
              <a:rPr lang="en-US" dirty="0"/>
              <a:t>a</a:t>
            </a:r>
            <a:r>
              <a:rPr lang="en-US" dirty="0" smtClean="0"/>
              <a:t> pick list of procedure titles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527" y="5446582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9156" y="1448116"/>
            <a:ext cx="8416497" cy="526167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their “pure” form tooltips are functional descriptions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15" y="2144164"/>
            <a:ext cx="3868358" cy="25742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975" y="2144165"/>
            <a:ext cx="3665840" cy="4125405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2746" y="4672361"/>
            <a:ext cx="4031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They don’t tell </a:t>
            </a:r>
            <a:r>
              <a:rPr lang="en-US" sz="2400" dirty="0" smtClean="0"/>
              <a:t>how to </a:t>
            </a:r>
            <a:r>
              <a:rPr lang="en-US" sz="2400" i="1" dirty="0" smtClean="0"/>
              <a:t>locate</a:t>
            </a:r>
            <a:r>
              <a:rPr lang="en-US" sz="2400" dirty="0" smtClean="0"/>
              <a:t> or how to </a:t>
            </a:r>
            <a:r>
              <a:rPr lang="en-US" sz="2400" i="1" dirty="0" smtClean="0"/>
              <a:t>use</a:t>
            </a:r>
            <a:r>
              <a:rPr lang="en-US" sz="2400" dirty="0" smtClean="0"/>
              <a:t> (click, drag, etc.) the UI element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30071" y="5892202"/>
            <a:ext cx="231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Elaborated form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056" y="16949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subheading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Procedures are the workhorse of UA</a:t>
            </a:r>
          </a:p>
          <a:p>
            <a:r>
              <a:rPr lang="en-US" dirty="0"/>
              <a:t>If you understand procedures, you can figure out the other forms of UA</a:t>
            </a:r>
          </a:p>
          <a:p>
            <a:r>
              <a:rPr lang="en-US" dirty="0"/>
              <a:t>In this session you will gain a </a:t>
            </a:r>
            <a:r>
              <a:rPr lang="en-US" i="1" dirty="0"/>
              <a:t>deep level </a:t>
            </a:r>
            <a:r>
              <a:rPr lang="en-US" dirty="0"/>
              <a:t>understanding of procedures </a:t>
            </a:r>
          </a:p>
          <a:p>
            <a:r>
              <a:rPr lang="en-US" dirty="0"/>
              <a:t>Occasionally, I’ll </a:t>
            </a:r>
            <a:r>
              <a:rPr lang="en-US" dirty="0" smtClean="0"/>
              <a:t>rope in </a:t>
            </a:r>
            <a:r>
              <a:rPr lang="en-US" dirty="0"/>
              <a:t>a related </a:t>
            </a:r>
            <a:r>
              <a:rPr lang="en-US" dirty="0" smtClean="0"/>
              <a:t>idea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Introduction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22142" y="3307976"/>
            <a:ext cx="1801906" cy="2169459"/>
            <a:chOff x="6804212" y="3209364"/>
            <a:chExt cx="1801906" cy="2169459"/>
          </a:xfrm>
        </p:grpSpPr>
        <p:sp>
          <p:nvSpPr>
            <p:cNvPr id="6" name="Rectangle 5"/>
            <p:cNvSpPr/>
            <p:nvPr/>
          </p:nvSpPr>
          <p:spPr>
            <a:xfrm>
              <a:off x="6804212" y="3209364"/>
              <a:ext cx="1801906" cy="2169459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393" y="3617786"/>
              <a:ext cx="1203613" cy="1375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71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subheading </a:t>
            </a:r>
            <a:r>
              <a:rPr lang="en-US" sz="2400" dirty="0" smtClean="0"/>
              <a:t>(optional)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Signals </a:t>
            </a:r>
            <a:r>
              <a:rPr lang="en-US" dirty="0"/>
              <a:t>that steps follow immediately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Infinitive subheading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88707"/>
            <a:ext cx="9052560" cy="472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subheading </a:t>
            </a:r>
            <a:r>
              <a:rPr lang="en-US" sz="2400" dirty="0" smtClean="0"/>
              <a:t>(optional)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introduce multiple short procedures in a topic</a:t>
            </a:r>
            <a:endParaRPr lang="en-US" dirty="0"/>
          </a:p>
          <a:p>
            <a:endParaRPr lang="en-US" dirty="0" smtClean="0">
              <a:latin typeface="Segoe UI Semibold" panose="020B0702040204020203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80060"/>
            <a:ext cx="8004334" cy="477794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22839" y="4221898"/>
            <a:ext cx="642552" cy="134949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4911" y="5243879"/>
            <a:ext cx="642552" cy="134949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7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functionality should individual procedures cover?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Short, narrowly focused procedure topics are easily digestible. But the much larger number of topics degrades findability.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smaller number of broader topics improves findability. This is usually the better practice—even though the user has the second task of finding the desired procedure </a:t>
            </a:r>
            <a:r>
              <a:rPr lang="en-US" i="1" dirty="0" smtClean="0"/>
              <a:t>within</a:t>
            </a:r>
            <a:r>
              <a:rPr lang="en-US" dirty="0" smtClean="0"/>
              <a:t> the chosen topic.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527" y="5446582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554714"/>
            <a:ext cx="7886700" cy="2552745"/>
          </a:xfrm>
        </p:spPr>
        <p:txBody>
          <a:bodyPr/>
          <a:lstStyle/>
          <a:p>
            <a:r>
              <a:rPr lang="en-US" dirty="0" smtClean="0"/>
              <a:t>“Do-it" </a:t>
            </a:r>
            <a:r>
              <a:rPr lang="en-US" dirty="0"/>
              <a:t>step</a:t>
            </a:r>
          </a:p>
          <a:p>
            <a:r>
              <a:rPr lang="en-US" dirty="0"/>
              <a:t>User option step</a:t>
            </a:r>
          </a:p>
          <a:p>
            <a:r>
              <a:rPr lang="en-US" dirty="0"/>
              <a:t>Conditional step</a:t>
            </a:r>
          </a:p>
          <a:p>
            <a:r>
              <a:rPr lang="en-US" dirty="0"/>
              <a:t>Local purpose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r>
              <a:rPr lang="en-US" sz="2400" dirty="0"/>
              <a:t>(</a:t>
            </a:r>
            <a:r>
              <a:rPr lang="en-US" sz="2400" dirty="0" smtClean="0"/>
              <a:t>mandatory)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mark the transition from deciding to executing</a:t>
            </a:r>
          </a:p>
          <a:p>
            <a:pPr lvl="1"/>
            <a:r>
              <a:rPr lang="en-US" b="1" dirty="0" smtClean="0"/>
              <a:t>deciding</a:t>
            </a:r>
            <a:r>
              <a:rPr lang="en-US" b="1" i="1" dirty="0"/>
              <a:t>: </a:t>
            </a:r>
            <a:r>
              <a:rPr lang="en-US" i="1" dirty="0"/>
              <a:t>Is this the right topic for me</a:t>
            </a:r>
            <a:r>
              <a:rPr lang="en-US" i="1" dirty="0" smtClean="0"/>
              <a:t>?</a:t>
            </a:r>
            <a:endParaRPr lang="en-US" b="1" dirty="0"/>
          </a:p>
          <a:p>
            <a:pPr lvl="1"/>
            <a:r>
              <a:rPr lang="en-US" b="1" dirty="0" smtClean="0"/>
              <a:t>executing</a:t>
            </a:r>
            <a:r>
              <a:rPr lang="en-US" dirty="0" smtClean="0"/>
              <a:t>—</a:t>
            </a:r>
            <a:r>
              <a:rPr lang="en-US" i="1" dirty="0" smtClean="0"/>
              <a:t>Am </a:t>
            </a:r>
            <a:r>
              <a:rPr lang="en-US" i="1" dirty="0"/>
              <a:t>I following the steps </a:t>
            </a:r>
            <a:r>
              <a:rPr lang="en-US" i="1" dirty="0" smtClean="0"/>
              <a:t>correctly?</a:t>
            </a:r>
          </a:p>
          <a:p>
            <a:r>
              <a:rPr lang="en-US" dirty="0" smtClean="0"/>
              <a:t>But a user option step throws the user back into decision-making mode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“Do-it”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 of an imperative verb (a command), an object, and usually some modifiers</a:t>
            </a:r>
            <a:r>
              <a:rPr lang="en-US" dirty="0"/>
              <a:t> </a:t>
            </a:r>
            <a:r>
              <a:rPr lang="en-US" dirty="0" smtClean="0"/>
              <a:t>(location, how to, appearance)</a:t>
            </a:r>
          </a:p>
          <a:p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60000"/>
              </a:lnSpc>
              <a:buNone/>
            </a:pPr>
            <a:endParaRPr lang="en-US" alt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81033" y="5995111"/>
            <a:ext cx="434642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Full sentence acting as a modifier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6453" y="2858575"/>
            <a:ext cx="7587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</a:t>
            </a:r>
            <a:r>
              <a:rPr lang="en-US" alt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</a:t>
            </a: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and then click </a:t>
            </a:r>
            <a:r>
              <a:rPr lang="en-US" alt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Browse</a:t>
            </a:r>
            <a:r>
              <a:rPr lang="en-US" alt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53" y="3540809"/>
            <a:ext cx="758704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the </a:t>
            </a:r>
            <a:r>
              <a:rPr 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Select Action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menu, click </a:t>
            </a:r>
            <a:r>
              <a:rPr 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Apply Configuration Changes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to configure the database and restore the backup tables.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268391" y="3919025"/>
            <a:ext cx="397887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333" y="4990125"/>
            <a:ext cx="758704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Drag the hanging indent marker to the right. It’s the lower triangle on the ruler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263258" y="5396457"/>
            <a:ext cx="40156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236558" y="5734940"/>
            <a:ext cx="401070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442447" y="5821122"/>
            <a:ext cx="1235890" cy="3535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7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option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the user with a decision</a:t>
            </a:r>
          </a:p>
          <a:p>
            <a:r>
              <a:rPr lang="en-US" dirty="0" smtClean="0"/>
              <a:t>Usually phrased as introductory “To” clauses</a:t>
            </a:r>
            <a:endParaRPr lang="en-US" dirty="0"/>
          </a:p>
          <a:p>
            <a:r>
              <a:rPr lang="en-US" dirty="0" smtClean="0"/>
              <a:t>Can be appended to another step. Can be formatted as a separate step.</a:t>
            </a:r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0" indent="0">
              <a:buNone/>
            </a:pPr>
            <a:endParaRPr lang="en-US" alt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1718" y="5588634"/>
            <a:ext cx="75458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open the document so that it can be read but not altered, click </a:t>
            </a:r>
            <a:r>
              <a:rPr lang="en-US" altLang="en-US" sz="24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 Only</a:t>
            </a:r>
            <a:r>
              <a:rPr lang="en-US" altLang="en-US" sz="2400" b="1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2400" b="1" dirty="0"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1714" y="3758623"/>
            <a:ext cx="7545858" cy="1200329"/>
            <a:chOff x="480702" y="3830343"/>
            <a:chExt cx="7545858" cy="1200329"/>
          </a:xfrm>
        </p:grpSpPr>
        <p:sp>
          <p:nvSpPr>
            <p:cNvPr id="2" name="TextBox 1"/>
            <p:cNvSpPr txBox="1"/>
            <p:nvPr/>
          </p:nvSpPr>
          <p:spPr>
            <a:xfrm>
              <a:off x="480702" y="3830343"/>
              <a:ext cx="7545858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57200" indent="-457200">
                <a:buFont typeface="+mj-lt"/>
                <a:buAutoNum type="arabicPeriod" startAt="3"/>
              </a:pPr>
              <a:r>
                <a:rPr lang="en-US" altLang="en-US" sz="24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Click the files you wish to archive. To select multiple adjacent files, drag the mouse pointer over these files.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021492" y="4588235"/>
              <a:ext cx="621956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1490" y="4958939"/>
              <a:ext cx="1977083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25224" y="4231335"/>
              <a:ext cx="115209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283409" y="3151885"/>
            <a:ext cx="1852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Appended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6338049" y="3382718"/>
            <a:ext cx="945360" cy="44548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65864" y="5008984"/>
            <a:ext cx="147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Separate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6648768" y="5239817"/>
            <a:ext cx="1017096" cy="38640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1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structure vs. surface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563207"/>
            <a:ext cx="8128173" cy="52616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is infinitely varied.  For example, writers can substitute “You can” for “To” in a user option step.</a:t>
            </a:r>
          </a:p>
          <a:p>
            <a:pPr marL="457200" lvl="1" indent="0">
              <a:buNone/>
            </a:pPr>
            <a:endParaRPr lang="en-US" alt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alt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alt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Good technical writers easily recognize the deep structure beneath the surface structure in procedures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36229" y="2685541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 indent="-457200">
              <a:buFont typeface="+mj-lt"/>
              <a:buAutoNum type="arabicPeriod" startAt="3"/>
            </a:pP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the files you wish to archive. To select multiple adjacent files, drag the mouse pointer over these files</a:t>
            </a:r>
            <a:r>
              <a:rPr lang="en-US" alt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229" y="3805633"/>
            <a:ext cx="7924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 indent="-457200">
              <a:buFont typeface="+mj-lt"/>
              <a:buAutoNum type="arabicPeriod" startAt="3"/>
            </a:pP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the files you wish to archive. You can select multiple adjacent files by dragging the mouse pointer over these files</a:t>
            </a:r>
            <a:r>
              <a:rPr lang="en-US" alt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43" y="15006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tip is really a </a:t>
            </a:r>
            <a:r>
              <a:rPr lang="en-US" i="1" dirty="0" smtClean="0"/>
              <a:t>lengthy</a:t>
            </a:r>
            <a:r>
              <a:rPr lang="en-US" dirty="0" smtClean="0"/>
              <a:t> user option step. Perhaps there should be two procedures.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1565190"/>
            <a:ext cx="9020784" cy="46778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983" y="4618495"/>
            <a:ext cx="410705" cy="11623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7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64592"/>
            <a:ext cx="8103458" cy="5261672"/>
          </a:xfrm>
        </p:spPr>
        <p:txBody>
          <a:bodyPr/>
          <a:lstStyle/>
          <a:p>
            <a:r>
              <a:rPr lang="en-US" altLang="en-US" dirty="0" smtClean="0"/>
              <a:t>Require </a:t>
            </a:r>
            <a:r>
              <a:rPr lang="en-US" altLang="en-US" dirty="0"/>
              <a:t>the user to test for a condition. If the condition is true, an action must be </a:t>
            </a:r>
            <a:r>
              <a:rPr lang="en-US" altLang="en-US" dirty="0" smtClean="0"/>
              <a:t>taken: </a:t>
            </a:r>
            <a:r>
              <a:rPr lang="en-US" altLang="en-US" dirty="0"/>
              <a:t>If X, do </a:t>
            </a:r>
            <a:r>
              <a:rPr lang="en-US" altLang="en-US" dirty="0" smtClean="0"/>
              <a:t>Y</a:t>
            </a:r>
          </a:p>
          <a:p>
            <a:r>
              <a:rPr lang="en-US" altLang="en-US" dirty="0" smtClean="0"/>
              <a:t>The impediment facing the user can be trivial or serious</a:t>
            </a:r>
            <a:endParaRPr lang="en-US" altLang="en-US" dirty="0"/>
          </a:p>
          <a:p>
            <a:endParaRPr lang="en-US" altLang="en-US" dirty="0" smtClean="0"/>
          </a:p>
          <a:p>
            <a:pPr marL="0" indent="-45720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-457200">
              <a:buNone/>
            </a:pPr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-457200">
              <a:buNone/>
            </a:pP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-45720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6230" y="3551956"/>
            <a:ext cx="76091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you are in the Transactions view, switch to the Report view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230" y="4722444"/>
            <a:ext cx="76091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the System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Load 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indicator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shows High activity, 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launch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subsystem before proceeding further.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consist of components—mandatory and optional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55627"/>
            <a:ext cx="7886700" cy="5261672"/>
          </a:xfrm>
        </p:spPr>
        <p:txBody>
          <a:bodyPr/>
          <a:lstStyle/>
          <a:p>
            <a:r>
              <a:rPr lang="en-US" dirty="0" smtClean="0"/>
              <a:t>Topic title </a:t>
            </a:r>
          </a:p>
          <a:p>
            <a:r>
              <a:rPr lang="en-US" dirty="0" smtClean="0"/>
              <a:t>Conceptual element</a:t>
            </a:r>
          </a:p>
          <a:p>
            <a:r>
              <a:rPr lang="en-US" dirty="0" smtClean="0"/>
              <a:t>Infinitive subheading</a:t>
            </a:r>
          </a:p>
          <a:p>
            <a:r>
              <a:rPr lang="en-US" dirty="0" smtClean="0"/>
              <a:t>Step(s)</a:t>
            </a:r>
          </a:p>
          <a:p>
            <a:pPr lvl="1"/>
            <a:r>
              <a:rPr lang="en-US" dirty="0" smtClean="0"/>
              <a:t>“Do-it" step</a:t>
            </a:r>
          </a:p>
          <a:p>
            <a:pPr lvl="1"/>
            <a:r>
              <a:rPr lang="en-US" dirty="0" smtClean="0"/>
              <a:t>User option step</a:t>
            </a:r>
          </a:p>
          <a:p>
            <a:pPr lvl="1"/>
            <a:r>
              <a:rPr lang="en-US" dirty="0" smtClean="0"/>
              <a:t>Conditional step</a:t>
            </a:r>
          </a:p>
          <a:p>
            <a:pPr lvl="1"/>
            <a:r>
              <a:rPr lang="en-US" dirty="0" smtClean="0"/>
              <a:t>Local purpose step</a:t>
            </a:r>
          </a:p>
          <a:p>
            <a:r>
              <a:rPr lang="en-US" dirty="0" smtClean="0"/>
              <a:t>Feedback statement(s)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67835" y="4129631"/>
            <a:ext cx="4222378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Based on: </a:t>
            </a:r>
          </a:p>
          <a:p>
            <a:r>
              <a:rPr lang="en-US" sz="2400" dirty="0"/>
              <a:t>D.K. </a:t>
            </a:r>
            <a:r>
              <a:rPr lang="en-US" sz="2400" dirty="0" err="1"/>
              <a:t>Farkas</a:t>
            </a:r>
            <a:r>
              <a:rPr lang="en-US" sz="2400" dirty="0"/>
              <a:t> </a:t>
            </a:r>
          </a:p>
          <a:p>
            <a:r>
              <a:rPr lang="en-US" sz="2400" dirty="0">
                <a:hlinkClick r:id="rId3"/>
              </a:rPr>
              <a:t>The L</a:t>
            </a:r>
            <a:r>
              <a:rPr lang="en-US" sz="2400" dirty="0" smtClean="0">
                <a:hlinkClick r:id="rId3"/>
              </a:rPr>
              <a:t>ogical </a:t>
            </a:r>
            <a:r>
              <a:rPr lang="en-US" sz="2400" dirty="0">
                <a:hlinkClick r:id="rId3"/>
              </a:rPr>
              <a:t>and </a:t>
            </a:r>
            <a:r>
              <a:rPr lang="en-US" sz="2400" dirty="0" smtClean="0">
                <a:hlinkClick r:id="rId3"/>
              </a:rPr>
              <a:t>Rhetorical Construction </a:t>
            </a:r>
            <a:r>
              <a:rPr lang="en-US" sz="2400" dirty="0">
                <a:hlinkClick r:id="rId3"/>
              </a:rPr>
              <a:t>of P</a:t>
            </a:r>
            <a:r>
              <a:rPr lang="en-US" sz="2400" dirty="0" smtClean="0">
                <a:hlinkClick r:id="rId3"/>
              </a:rPr>
              <a:t>rocedural Discourse</a:t>
            </a:r>
            <a:r>
              <a:rPr lang="en-US" sz="2400" dirty="0"/>
              <a:t>, </a:t>
            </a:r>
            <a:r>
              <a:rPr lang="en-US" sz="2400" i="1" dirty="0"/>
              <a:t>Technical Communication</a:t>
            </a:r>
            <a:r>
              <a:rPr lang="en-US" sz="2400" dirty="0"/>
              <a:t>, 46(1), February 1999, pp. 42-54.</a:t>
            </a:r>
          </a:p>
        </p:txBody>
      </p:sp>
    </p:spTree>
    <p:extLst>
      <p:ext uri="{BB962C8B-B14F-4D97-AF65-F5344CB8AC3E}">
        <p14:creationId xmlns:p14="http://schemas.microsoft.com/office/powerpoint/2010/main" val="99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purpose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purpose of a step or group of steps</a:t>
            </a:r>
          </a:p>
          <a:p>
            <a:r>
              <a:rPr lang="en-US" dirty="0" smtClean="0"/>
              <a:t>The “to” clause </a:t>
            </a:r>
            <a:r>
              <a:rPr lang="en-US" i="1" dirty="0" smtClean="0"/>
              <a:t>ends</a:t>
            </a:r>
            <a:r>
              <a:rPr lang="en-US" dirty="0" smtClean="0"/>
              <a:t> the step (vs. user option step)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Explaining the purpose of a step can motivate users to </a:t>
            </a:r>
            <a:r>
              <a:rPr lang="en-US" dirty="0" smtClean="0"/>
              <a:t>comply: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934" y="2803514"/>
            <a:ext cx="540208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en-US" alt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4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Bottom</a:t>
            </a:r>
            <a:r>
              <a:rPr lang="en-US" alt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complete the box</a:t>
            </a:r>
            <a:r>
              <a:rPr lang="en-US" alt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97248" y="3305065"/>
            <a:ext cx="270201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9969" y="5025824"/>
            <a:ext cx="740687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Before starting motor, rap on filter housing to clear it of dust and ensure maximum suction.</a:t>
            </a:r>
            <a:endParaRPr lang="en-US" alt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57" y="5791237"/>
            <a:ext cx="498713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0652" y="5422747"/>
            <a:ext cx="12905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3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596" y="324375"/>
            <a:ext cx="5840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User option vs. local purpose</a:t>
            </a:r>
            <a:endParaRPr lang="en-US" sz="3600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8" y="1176886"/>
            <a:ext cx="9067800" cy="56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statements </a:t>
            </a:r>
            <a:r>
              <a:rPr lang="en-US" sz="2400" dirty="0" smtClean="0"/>
              <a:t>(optional)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the user to verify that she did the right thing and that the system responded correctly</a:t>
            </a:r>
          </a:p>
          <a:p>
            <a:r>
              <a:rPr lang="en-US" dirty="0" smtClean="0"/>
              <a:t>Use sparingly: Use when the system response is imperceptible, easy to miss, or surprising</a:t>
            </a:r>
          </a:p>
          <a:p>
            <a:pPr marL="0" indent="0">
              <a:buNone/>
            </a:pP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157" y="4573076"/>
            <a:ext cx="81116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Tap any note in your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document.</a:t>
            </a:r>
            <a:b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Blue 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boxes appear around all the notes in the document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157" y="3474432"/>
            <a:ext cx="81116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</a:t>
            </a:r>
            <a:r>
              <a:rPr lang="en-US" sz="2400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Update Archives.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process may take some time to complete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statements may be formatted like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1" y="1521703"/>
            <a:ext cx="7839972" cy="520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is usually provided implicitly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introductory modifier confirms that the previous step was successful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132" y="2814918"/>
            <a:ext cx="7801218" cy="1217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</a:t>
            </a:r>
            <a:r>
              <a:rPr lang="en-US" altLang="en-US" sz="24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Options</a:t>
            </a: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menu, choose </a:t>
            </a:r>
            <a:r>
              <a:rPr lang="en-US" altLang="en-US" sz="24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Resources and Costs</a:t>
            </a: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</a:t>
            </a:r>
            <a:r>
              <a:rPr lang="en-US" altLang="en-US" sz="24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Resources</a:t>
            </a:r>
            <a:r>
              <a:rPr lang="en-US" alt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tab, choose </a:t>
            </a:r>
            <a:r>
              <a:rPr lang="en-US" altLang="en-US" sz="24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Assign Workloads</a:t>
            </a:r>
            <a:r>
              <a:rPr lang="en-US" altLang="en-US" sz="2400" dirty="0" smtClean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.????????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350645" y="3616846"/>
            <a:ext cx="285326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ideo narration: You can often omit what the user is </a:t>
            </a:r>
            <a:r>
              <a:rPr lang="en-US" i="1" dirty="0" smtClean="0"/>
              <a:t>seeing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narrator often skips the modifiers that show how an action is carried out </a:t>
            </a:r>
          </a:p>
          <a:p>
            <a:pPr marL="0" indent="0">
              <a:buNone/>
            </a:pP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narrator might even skip the action</a:t>
            </a:r>
          </a:p>
          <a:p>
            <a:pPr marL="0" indent="0">
              <a:buNone/>
            </a:pP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User option and purpose info is retained</a:t>
            </a:r>
          </a:p>
          <a:p>
            <a:pPr marL="0" indent="0">
              <a:buNone/>
            </a:pPr>
            <a:endParaRPr 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4135" y="3665826"/>
            <a:ext cx="75293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the </a:t>
            </a:r>
            <a:r>
              <a:rPr 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Select Action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menu, click </a:t>
            </a:r>
            <a:r>
              <a:rPr 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Apply Configuration Changes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to configure the database and restore the backup tables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85" y="5774716"/>
            <a:ext cx="7348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. . . “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Now you configure the database and restore the backup tables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.”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85" y="5222768"/>
            <a:ext cx="2150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Video script: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527" y="5446582"/>
            <a:ext cx="1203613" cy="13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554714"/>
            <a:ext cx="7886700" cy="2552745"/>
          </a:xfrm>
        </p:spPr>
        <p:txBody>
          <a:bodyPr/>
          <a:lstStyle/>
          <a:p>
            <a:r>
              <a:rPr lang="en-US" dirty="0" smtClean="0"/>
              <a:t>Cautions and Warnings</a:t>
            </a:r>
            <a:endParaRPr lang="en-US" dirty="0"/>
          </a:p>
          <a:p>
            <a:r>
              <a:rPr lang="en-US" dirty="0" smtClean="0"/>
              <a:t>Tips</a:t>
            </a:r>
          </a:p>
          <a:p>
            <a:r>
              <a:rPr lang="en-US" dirty="0" smtClean="0"/>
              <a:t>Hints</a:t>
            </a:r>
          </a:p>
          <a:p>
            <a:r>
              <a:rPr lang="en-US" dirty="0" smtClean="0"/>
              <a:t>“Note notes”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sz="2400" dirty="0" smtClean="0"/>
              <a:t>(optional)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of a note is </a:t>
            </a:r>
            <a:r>
              <a:rPr lang="en-US" dirty="0" smtClean="0"/>
              <a:t>emphasis</a:t>
            </a:r>
            <a:endParaRPr lang="en-US" dirty="0" smtClean="0"/>
          </a:p>
          <a:p>
            <a:r>
              <a:rPr lang="en-US" dirty="0" smtClean="0"/>
              <a:t>Various kinds of information can be treated as </a:t>
            </a:r>
            <a:r>
              <a:rPr lang="en-US" dirty="0" smtClean="0"/>
              <a:t>notes</a:t>
            </a:r>
            <a:endParaRPr lang="en-US" dirty="0" smtClean="0"/>
          </a:p>
          <a:p>
            <a:r>
              <a:rPr lang="en-US" dirty="0" smtClean="0"/>
              <a:t>The note heading indicates the type of </a:t>
            </a:r>
            <a:r>
              <a:rPr lang="en-US" dirty="0" smtClean="0"/>
              <a:t>note—e.g.</a:t>
            </a:r>
          </a:p>
          <a:p>
            <a:pPr marL="457200" lvl="1" indent="0">
              <a:buNone/>
            </a:pPr>
            <a:r>
              <a:rPr lang="en-US" dirty="0" smtClean="0"/>
              <a:t>Caution:</a:t>
            </a:r>
          </a:p>
          <a:p>
            <a:pPr marL="457200" lvl="1" indent="0">
              <a:buNone/>
            </a:pPr>
            <a:r>
              <a:rPr lang="en-US" dirty="0" smtClean="0"/>
              <a:t>Tip:</a:t>
            </a:r>
          </a:p>
          <a:p>
            <a:pPr marL="457200" lvl="1" indent="0">
              <a:buNone/>
            </a:pPr>
            <a:r>
              <a:rPr lang="en-US" dirty="0" smtClean="0"/>
              <a:t>Note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 and warnings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specific heading</a:t>
            </a:r>
          </a:p>
          <a:p>
            <a:r>
              <a:rPr lang="en-US" dirty="0" smtClean="0"/>
              <a:t>Warn </a:t>
            </a:r>
            <a:r>
              <a:rPr lang="en-US" dirty="0" smtClean="0"/>
              <a:t>about </a:t>
            </a:r>
            <a:r>
              <a:rPr lang="en-US" dirty="0"/>
              <a:t>actions that might cause </a:t>
            </a:r>
            <a:r>
              <a:rPr lang="en-US" dirty="0" smtClean="0"/>
              <a:t>harm </a:t>
            </a:r>
            <a:r>
              <a:rPr lang="en-US" dirty="0"/>
              <a:t>to human beings, damage to systems, or </a:t>
            </a:r>
            <a:r>
              <a:rPr lang="en-US" dirty="0" smtClean="0"/>
              <a:t>unexpected loss </a:t>
            </a:r>
            <a:r>
              <a:rPr lang="en-US" dirty="0"/>
              <a:t>of </a:t>
            </a:r>
            <a:r>
              <a:rPr lang="en-US" dirty="0" smtClean="0"/>
              <a:t>data</a:t>
            </a:r>
          </a:p>
          <a:p>
            <a:r>
              <a:rPr lang="en-US" dirty="0"/>
              <a:t>M</a:t>
            </a:r>
            <a:r>
              <a:rPr lang="en-US" dirty="0" smtClean="0"/>
              <a:t>ust be highly visible and must appear before the place in the procedure where the user can get into trouble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87397" y="4744991"/>
            <a:ext cx="6796216" cy="923330"/>
            <a:chOff x="1466339" y="3698782"/>
            <a:chExt cx="6796216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1466339" y="3698782"/>
              <a:ext cx="6796216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914400" lvl="5"/>
              <a:r>
                <a:rPr lang="en-US" b="1" dirty="0" smtClean="0"/>
                <a:t>CAUTION:</a:t>
              </a:r>
              <a:r>
                <a:rPr lang="en-US" dirty="0" smtClean="0"/>
                <a:t> In this beta release surnames beginning </a:t>
              </a:r>
              <a:r>
                <a:rPr lang="en-US" dirty="0"/>
                <a:t>with “van” or “von” will be deleted from the system if you attempt to sort the list of names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661" y="3859420"/>
              <a:ext cx="631745" cy="552777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7624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45720"/>
            <a:ext cx="7804939" cy="67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general heading. Tips </a:t>
            </a:r>
            <a:r>
              <a:rPr lang="en-US" dirty="0" smtClean="0"/>
              <a:t>and hints suggest a better way to carry out a task, a desirable user option, and other useful </a:t>
            </a:r>
            <a:r>
              <a:rPr lang="en-US" dirty="0" smtClean="0"/>
              <a:t>information.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9293" y="3025757"/>
            <a:ext cx="3805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Preventing a user error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479547" y="3871523"/>
            <a:ext cx="7278974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Tip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Make sure you click on the upper part of the marker—toward the tip of the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triangle. </a:t>
            </a:r>
          </a:p>
          <a:p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precise control when creating a hanging indent, see </a:t>
            </a:r>
            <a:r>
              <a:rPr lang="en-US" sz="2400" u="sng" dirty="0">
                <a:solidFill>
                  <a:srgbClr val="5209B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Adjust indents and </a:t>
            </a:r>
            <a:r>
              <a:rPr lang="en-US" sz="2400" u="sng" dirty="0" smtClean="0">
                <a:solidFill>
                  <a:srgbClr val="5209B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spacing.</a:t>
            </a:r>
            <a:endParaRPr lang="en-US" sz="2400" u="sng" dirty="0">
              <a:solidFill>
                <a:srgbClr val="5209BD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solidFill>
                <a:srgbClr val="5209B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293" y="5858198"/>
            <a:ext cx="338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Showing a better </a:t>
            </a:r>
            <a:r>
              <a:rPr lang="en-US" sz="2400" dirty="0" smtClean="0"/>
              <a:t>way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6188" y="4975412"/>
            <a:ext cx="1425388" cy="87766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8650" y="3497568"/>
            <a:ext cx="1451162" cy="43390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“Note notes”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general of the note headings: Almost </a:t>
            </a:r>
            <a:r>
              <a:rPr lang="en-US" dirty="0" smtClean="0"/>
              <a:t>anything </a:t>
            </a:r>
            <a:r>
              <a:rPr lang="en-US" dirty="0" smtClean="0"/>
              <a:t>you wish </a:t>
            </a:r>
            <a:r>
              <a:rPr lang="en-US" smtClean="0"/>
              <a:t>to emphasize can </a:t>
            </a:r>
            <a:r>
              <a:rPr lang="en-US" dirty="0" smtClean="0"/>
              <a:t>follow “Note:”</a:t>
            </a:r>
          </a:p>
          <a:p>
            <a:r>
              <a:rPr lang="en-US" dirty="0" smtClean="0"/>
              <a:t>Use sparingly</a:t>
            </a:r>
            <a:endParaRPr lang="en-US" dirty="0"/>
          </a:p>
          <a:p>
            <a:r>
              <a:rPr lang="en-US" dirty="0" smtClean="0"/>
              <a:t>Especially a</a:t>
            </a:r>
            <a:r>
              <a:rPr lang="en-US" dirty="0" smtClean="0"/>
              <a:t>void </a:t>
            </a:r>
            <a:r>
              <a:rPr lang="en-US" dirty="0" smtClean="0"/>
              <a:t>multiple notes at the bottom of a procedure—a sign of lazy procedure writing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48768" y="6460909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87" y="44511"/>
            <a:ext cx="6294665" cy="64394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854" y="873205"/>
            <a:ext cx="2553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“Note notes” can be used to show limitations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1873624"/>
            <a:ext cx="1367722" cy="27162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4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100">
              <a:srgbClr val="FFFFFF"/>
            </a:gs>
            <a:gs pos="0">
              <a:schemeClr val="accent3">
                <a:lumMod val="0"/>
                <a:lumOff val="100000"/>
              </a:schemeClr>
            </a:gs>
            <a:gs pos="3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up: This is enduring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Favored practices change from year. But the underlying principles you’ve learned today never change.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53" y="3992925"/>
            <a:ext cx="2587963" cy="25784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3874" y="4136107"/>
            <a:ext cx="470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Geoffrey Chaucer</a:t>
            </a:r>
          </a:p>
          <a:p>
            <a:r>
              <a:rPr lang="en-US" sz="2400" i="1" dirty="0" smtClean="0"/>
              <a:t>A Treatise on the Astrolabe, </a:t>
            </a:r>
            <a:r>
              <a:rPr lang="en-US" sz="2400" dirty="0" smtClean="0"/>
              <a:t>1391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9335" y="2979512"/>
            <a:ext cx="781610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Put the ryng of thyn Astrelabie upon thy right thombe, and turne thi lift syde ageyn the light of the sonne</a:t>
            </a:r>
            <a:r>
              <a:rPr lang="en-US" altLang="en-US" sz="24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462212" y="2120106"/>
          <a:ext cx="4219575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Clip" r:id="rId3" imgW="4218840" imgH="3951720" progId="MS_ClipArt_Gallery.5">
                  <p:embed/>
                </p:oleObj>
              </mc:Choice>
              <mc:Fallback>
                <p:oleObj name="Clip" r:id="rId3" imgW="4218840" imgH="3951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2" y="2120106"/>
                        <a:ext cx="4219575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titles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464592"/>
            <a:ext cx="8432973" cy="5261672"/>
          </a:xfrm>
        </p:spPr>
        <p:txBody>
          <a:bodyPr/>
          <a:lstStyle/>
          <a:p>
            <a:r>
              <a:rPr lang="en-US" dirty="0" smtClean="0"/>
              <a:t>Briefly explain </a:t>
            </a:r>
            <a:r>
              <a:rPr lang="en-US" dirty="0"/>
              <a:t>the purpose of the </a:t>
            </a:r>
            <a:r>
              <a:rPr lang="en-US" dirty="0" smtClean="0"/>
              <a:t>procedure</a:t>
            </a:r>
          </a:p>
          <a:p>
            <a:r>
              <a:rPr lang="en-US" altLang="en-US" dirty="0" smtClean="0"/>
              <a:t>Make your topic titles “longish,” </a:t>
            </a:r>
            <a:r>
              <a:rPr lang="en-US" altLang="en-US" dirty="0"/>
              <a:t>so they can help the user pick out the desired help </a:t>
            </a:r>
            <a:r>
              <a:rPr lang="en-US" altLang="en-US" dirty="0" smtClean="0"/>
              <a:t>topic</a:t>
            </a:r>
            <a:endParaRPr lang="en-US" altLang="en-US" dirty="0"/>
          </a:p>
          <a:p>
            <a:pPr marL="457200" lvl="1" indent="0">
              <a:spcAft>
                <a:spcPct val="30000"/>
              </a:spcAft>
              <a:buNone/>
            </a:pPr>
            <a:endParaRPr lang="en-US" alt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titles </a:t>
            </a:r>
            <a:r>
              <a:rPr lang="en-US" sz="2400" dirty="0" smtClean="0"/>
              <a:t>(mandatory)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Topic titles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9552" y="3359325"/>
            <a:ext cx="6347010" cy="17440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ct val="30000"/>
              </a:spcAft>
            </a:pPr>
            <a:r>
              <a:rPr lang="en-US" altLang="en-US" sz="30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Automating your work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ct val="30000"/>
              </a:spcAft>
            </a:pPr>
            <a:r>
              <a:rPr lang="en-US" altLang="en-US" sz="30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Using macros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ct val="30000"/>
              </a:spcAft>
            </a:pPr>
            <a:r>
              <a:rPr lang="en-US" altLang="en-US" sz="3000" dirty="0">
                <a:solidFill>
                  <a:prstClr val="black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Automating your work with macros</a:t>
            </a:r>
          </a:p>
        </p:txBody>
      </p:sp>
    </p:spTree>
    <p:extLst>
      <p:ext uri="{BB962C8B-B14F-4D97-AF65-F5344CB8AC3E}">
        <p14:creationId xmlns:p14="http://schemas.microsoft.com/office/powerpoint/2010/main" val="31202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title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464592"/>
            <a:ext cx="8432973" cy="52616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Phrasing options:</a:t>
            </a:r>
          </a:p>
          <a:p>
            <a:pPr marL="0" indent="0" defTabSz="942975">
              <a:buNone/>
              <a:tabLst>
                <a:tab pos="2058988" algn="l"/>
              </a:tabLst>
            </a:pPr>
            <a:r>
              <a:rPr lang="en-US" dirty="0" smtClean="0"/>
              <a:t>Verb root: 	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Automate your work with macros</a:t>
            </a:r>
          </a:p>
          <a:p>
            <a:pPr marL="0" indent="0" defTabSz="942975">
              <a:buNone/>
              <a:tabLst>
                <a:tab pos="2058988" algn="l"/>
              </a:tabLst>
            </a:pPr>
            <a:r>
              <a:rPr lang="en-US" dirty="0" smtClean="0"/>
              <a:t>Gerund: 	</a:t>
            </a:r>
            <a:r>
              <a:rPr lang="en-US" sz="2400" dirty="0" smtClean="0"/>
              <a:t>Automa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ting your work with macros</a:t>
            </a:r>
          </a:p>
          <a:p>
            <a:pPr marL="0" indent="0" defTabSz="942975">
              <a:buNone/>
              <a:tabLst>
                <a:tab pos="2058988" algn="l"/>
              </a:tabLst>
            </a:pPr>
            <a:r>
              <a:rPr lang="en-US" dirty="0"/>
              <a:t>“How to</a:t>
            </a:r>
            <a:r>
              <a:rPr lang="en-US" dirty="0" smtClean="0"/>
              <a:t>”:  </a:t>
            </a:r>
            <a:r>
              <a:rPr lang="en-US" dirty="0"/>
              <a:t>	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to automate your work with 	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macros</a:t>
            </a:r>
            <a:endParaRPr lang="en-US" sz="2400" dirty="0" smtClean="0"/>
          </a:p>
          <a:p>
            <a:pPr marL="0" indent="0" defTabSz="942975">
              <a:buNone/>
              <a:tabLst>
                <a:tab pos="2058988" algn="l"/>
              </a:tabLst>
            </a:pPr>
            <a:r>
              <a:rPr lang="en-US" dirty="0" smtClean="0"/>
              <a:t>Infinitive:	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automate your work with macros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Topic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“How to” phrasing creates a scanning problem on this pick list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3" y="1429768"/>
            <a:ext cx="7124417" cy="5362327"/>
          </a:xfrm>
        </p:spPr>
      </p:pic>
      <p:sp>
        <p:nvSpPr>
          <p:cNvPr id="5" name="TextBox 4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Topic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nfinitives create the expectation that a step will follow immediately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464592"/>
            <a:ext cx="8152885" cy="52616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lose the option to add a conceptual element, etc.</a:t>
            </a:r>
            <a:endParaRPr lang="en-US" dirty="0"/>
          </a:p>
          <a:p>
            <a:pPr marL="0" indent="0">
              <a:buNone/>
            </a:pPr>
            <a:endParaRPr lang="en-US" sz="32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768" y="6362053"/>
            <a:ext cx="2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Topic titles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9027" y="2674526"/>
            <a:ext cx="7291279" cy="10515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0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specify </a:t>
            </a:r>
            <a:r>
              <a:rPr lang="en-US" sz="30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Backup</a:t>
            </a:r>
            <a:r>
              <a:rPr lang="en-US" sz="30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configuration options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</a:t>
            </a:r>
            <a:r>
              <a:rPr lang="en-US" sz="24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Configuration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tab, click </a:t>
            </a:r>
            <a:r>
              <a:rPr lang="en-US" sz="2400" b="1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Backup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2646</Words>
  <Application>Microsoft Office PowerPoint</Application>
  <PresentationFormat>On-screen Show (4:3)</PresentationFormat>
  <Paragraphs>481</Paragraphs>
  <Slides>44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Calibri</vt:lpstr>
      <vt:lpstr>Calibri Light</vt:lpstr>
      <vt:lpstr>Segoe UI</vt:lpstr>
      <vt:lpstr>Segoe UI Semibold</vt:lpstr>
      <vt:lpstr>Trebuchet MS</vt:lpstr>
      <vt:lpstr>Verdana</vt:lpstr>
      <vt:lpstr>Wingdings</vt:lpstr>
      <vt:lpstr>Office Theme</vt:lpstr>
      <vt:lpstr>Clip</vt:lpstr>
      <vt:lpstr>Contemporary Procedure Writing</vt:lpstr>
      <vt:lpstr>Introduction</vt:lpstr>
      <vt:lpstr>Procedures consist of components—mandatory and optional</vt:lpstr>
      <vt:lpstr>PowerPoint Presentation</vt:lpstr>
      <vt:lpstr>Topic titles</vt:lpstr>
      <vt:lpstr>Topic titles (mandatory)</vt:lpstr>
      <vt:lpstr>Topic title</vt:lpstr>
      <vt:lpstr>“How to” phrasing creates a scanning problem on this pick list</vt:lpstr>
      <vt:lpstr>Infinitives create the expectation that a step will follow immediately</vt:lpstr>
      <vt:lpstr>Designing UA: You need to make a plan</vt:lpstr>
      <vt:lpstr>Conceptual element</vt:lpstr>
      <vt:lpstr>Conceptual element (optional)</vt:lpstr>
      <vt:lpstr>A further explanation of the purpose</vt:lpstr>
      <vt:lpstr>PowerPoint Presentation</vt:lpstr>
      <vt:lpstr>Indicating prerequisites</vt:lpstr>
      <vt:lpstr>Pointing out consequences</vt:lpstr>
      <vt:lpstr>Overviews</vt:lpstr>
      <vt:lpstr>Tool tips</vt:lpstr>
      <vt:lpstr>Infinitive subheading</vt:lpstr>
      <vt:lpstr>Infinitive subheading (optional)</vt:lpstr>
      <vt:lpstr>Infinitive subheading (optional)</vt:lpstr>
      <vt:lpstr>How much functionality should individual procedures cover?</vt:lpstr>
      <vt:lpstr>Steps</vt:lpstr>
      <vt:lpstr>Steps (mandatory)</vt:lpstr>
      <vt:lpstr>“Do-it” steps</vt:lpstr>
      <vt:lpstr>User option steps</vt:lpstr>
      <vt:lpstr>Deep structure vs. surface structure</vt:lpstr>
      <vt:lpstr>This tip is really a lengthy user option step. Perhaps there should be two procedures.</vt:lpstr>
      <vt:lpstr>Conditional steps</vt:lpstr>
      <vt:lpstr>Local purpose steps</vt:lpstr>
      <vt:lpstr>PowerPoint Presentation</vt:lpstr>
      <vt:lpstr>Feedback statements</vt:lpstr>
      <vt:lpstr>Feedback statements (optional)</vt:lpstr>
      <vt:lpstr>Feedback statements may be formatted like steps</vt:lpstr>
      <vt:lpstr>Feedback is usually provided implicitly</vt:lpstr>
      <vt:lpstr>Video narration: You can often omit what the user is seeing</vt:lpstr>
      <vt:lpstr>Notes </vt:lpstr>
      <vt:lpstr>Notes (optional)</vt:lpstr>
      <vt:lpstr>Cautions and warnings</vt:lpstr>
      <vt:lpstr>Tips and hints</vt:lpstr>
      <vt:lpstr>“Note notes”</vt:lpstr>
      <vt:lpstr>PowerPoint Presentation</vt:lpstr>
      <vt:lpstr>Summing up: This is enduring knowledge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2015-04-12T17:44:12Z</dcterms:created>
  <dcterms:modified xsi:type="dcterms:W3CDTF">2015-04-16T08:42:12Z</dcterms:modified>
</cp:coreProperties>
</file>