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tags/tag38.xml" ContentType="application/vnd.openxmlformats-officedocument.presentationml.tags+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23.xml" ContentType="application/vnd.openxmlformats-officedocument.presentationml.notesSlide+xml"/>
  <Override PartName="/ppt/tags/tag34.xml" ContentType="application/vnd.openxmlformats-officedocument.presentationml.tag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5.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tags/tag39.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32.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p:sldMasterIdLst>
    <p:sldMasterId id="2147483648" r:id="rId1"/>
  </p:sldMasterIdLst>
  <p:notesMasterIdLst>
    <p:notesMasterId r:id="rId42"/>
  </p:notesMasterIdLst>
  <p:handoutMasterIdLst>
    <p:handoutMasterId r:id="rId43"/>
  </p:handoutMasterIdLst>
  <p:sldIdLst>
    <p:sldId id="342" r:id="rId2"/>
    <p:sldId id="341" r:id="rId3"/>
    <p:sldId id="411" r:id="rId4"/>
    <p:sldId id="412" r:id="rId5"/>
    <p:sldId id="362" r:id="rId6"/>
    <p:sldId id="380" r:id="rId7"/>
    <p:sldId id="363" r:id="rId8"/>
    <p:sldId id="382" r:id="rId9"/>
    <p:sldId id="383" r:id="rId10"/>
    <p:sldId id="384" r:id="rId11"/>
    <p:sldId id="386" r:id="rId12"/>
    <p:sldId id="385" r:id="rId13"/>
    <p:sldId id="387" r:id="rId14"/>
    <p:sldId id="391" r:id="rId15"/>
    <p:sldId id="392" r:id="rId16"/>
    <p:sldId id="402" r:id="rId17"/>
    <p:sldId id="294" r:id="rId18"/>
    <p:sldId id="291" r:id="rId19"/>
    <p:sldId id="275" r:id="rId20"/>
    <p:sldId id="276" r:id="rId21"/>
    <p:sldId id="394" r:id="rId22"/>
    <p:sldId id="396" r:id="rId23"/>
    <p:sldId id="397" r:id="rId24"/>
    <p:sldId id="398" r:id="rId25"/>
    <p:sldId id="413" r:id="rId26"/>
    <p:sldId id="347" r:id="rId27"/>
    <p:sldId id="326" r:id="rId28"/>
    <p:sldId id="360" r:id="rId29"/>
    <p:sldId id="364" r:id="rId30"/>
    <p:sldId id="370" r:id="rId31"/>
    <p:sldId id="366" r:id="rId32"/>
    <p:sldId id="365" r:id="rId33"/>
    <p:sldId id="371" r:id="rId34"/>
    <p:sldId id="401" r:id="rId35"/>
    <p:sldId id="417" r:id="rId36"/>
    <p:sldId id="409" r:id="rId37"/>
    <p:sldId id="416" r:id="rId38"/>
    <p:sldId id="418" r:id="rId39"/>
    <p:sldId id="415" r:id="rId40"/>
    <p:sldId id="263" r:id="rId41"/>
  </p:sldIdLst>
  <p:sldSz cx="9144000" cy="6858000" type="screen4x3"/>
  <p:notesSz cx="7010400" cy="9296400"/>
  <p:embeddedFontLst>
    <p:embeddedFont>
      <p:font typeface="Calibri" pitchFamily="34" charset="0"/>
      <p:regular r:id="rId44"/>
      <p:bold r:id="rId45"/>
      <p:italic r:id="rId46"/>
      <p:boldItalic r:id="rId47"/>
    </p:embeddedFont>
    <p:embeddedFont>
      <p:font typeface="宋体" pitchFamily="2" charset="-122"/>
      <p:regular r:id="rId48"/>
    </p:embeddedFont>
  </p:embeddedFontLst>
  <p:defaultTextStyle>
    <a:defPPr>
      <a:defRPr lang="de-DE"/>
    </a:defPPr>
    <a:lvl1pPr algn="l" rtl="0" eaLnBrk="0" fontAlgn="base" hangingPunct="0">
      <a:spcBef>
        <a:spcPct val="0"/>
      </a:spcBef>
      <a:spcAft>
        <a:spcPct val="0"/>
      </a:spcAft>
      <a:defRPr sz="2000" kern="1200">
        <a:solidFill>
          <a:srgbClr val="000000"/>
        </a:solidFill>
        <a:latin typeface="Arial" charset="0"/>
        <a:ea typeface="+mn-ea"/>
        <a:cs typeface="+mn-cs"/>
      </a:defRPr>
    </a:lvl1pPr>
    <a:lvl2pPr marL="457200" algn="l" rtl="0" eaLnBrk="0" fontAlgn="base" hangingPunct="0">
      <a:spcBef>
        <a:spcPct val="0"/>
      </a:spcBef>
      <a:spcAft>
        <a:spcPct val="0"/>
      </a:spcAft>
      <a:defRPr sz="2000" kern="1200">
        <a:solidFill>
          <a:srgbClr val="000000"/>
        </a:solidFill>
        <a:latin typeface="Arial" charset="0"/>
        <a:ea typeface="+mn-ea"/>
        <a:cs typeface="+mn-cs"/>
      </a:defRPr>
    </a:lvl2pPr>
    <a:lvl3pPr marL="914400" algn="l" rtl="0" eaLnBrk="0" fontAlgn="base" hangingPunct="0">
      <a:spcBef>
        <a:spcPct val="0"/>
      </a:spcBef>
      <a:spcAft>
        <a:spcPct val="0"/>
      </a:spcAft>
      <a:defRPr sz="2000" kern="1200">
        <a:solidFill>
          <a:srgbClr val="000000"/>
        </a:solidFill>
        <a:latin typeface="Arial" charset="0"/>
        <a:ea typeface="+mn-ea"/>
        <a:cs typeface="+mn-cs"/>
      </a:defRPr>
    </a:lvl3pPr>
    <a:lvl4pPr marL="1371600" algn="l" rtl="0" eaLnBrk="0" fontAlgn="base" hangingPunct="0">
      <a:spcBef>
        <a:spcPct val="0"/>
      </a:spcBef>
      <a:spcAft>
        <a:spcPct val="0"/>
      </a:spcAft>
      <a:defRPr sz="2000" kern="1200">
        <a:solidFill>
          <a:srgbClr val="000000"/>
        </a:solidFill>
        <a:latin typeface="Arial" charset="0"/>
        <a:ea typeface="+mn-ea"/>
        <a:cs typeface="+mn-cs"/>
      </a:defRPr>
    </a:lvl4pPr>
    <a:lvl5pPr marL="1828800" algn="l" rtl="0" eaLnBrk="0" fontAlgn="base" hangingPunct="0">
      <a:spcBef>
        <a:spcPct val="0"/>
      </a:spcBef>
      <a:spcAft>
        <a:spcPct val="0"/>
      </a:spcAft>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34A2"/>
    <a:srgbClr val="33CC33"/>
    <a:srgbClr val="3A35A1"/>
    <a:srgbClr val="FFFF99"/>
    <a:srgbClr val="FFFFCC"/>
    <a:srgbClr val="CCFFCC"/>
    <a:srgbClr val="99FFCC"/>
    <a:srgbClr val="523183"/>
    <a:srgbClr val="CC0000"/>
    <a:srgbClr val="FFCC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34" autoAdjust="0"/>
    <p:restoredTop sz="78958" autoAdjust="0"/>
  </p:normalViewPr>
  <p:slideViewPr>
    <p:cSldViewPr>
      <p:cViewPr>
        <p:scale>
          <a:sx n="66" d="100"/>
          <a:sy n="66" d="100"/>
        </p:scale>
        <p:origin x="-324"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solidFill>
                  <a:srgbClr val="011643"/>
                </a:solidFill>
                <a:latin typeface="Arial" pitchFamily="34" charset="0"/>
              </a:defRPr>
            </a:lvl1pPr>
          </a:lstStyle>
          <a:p>
            <a:pPr>
              <a:defRPr/>
            </a:pPr>
            <a:endParaRPr lang="en-GB"/>
          </a:p>
        </p:txBody>
      </p:sp>
      <p:sp>
        <p:nvSpPr>
          <p:cNvPr id="2457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solidFill>
                  <a:srgbClr val="011643"/>
                </a:solidFill>
                <a:latin typeface="Arial" pitchFamily="34" charset="0"/>
              </a:defRPr>
            </a:lvl1pPr>
          </a:lstStyle>
          <a:p>
            <a:pPr>
              <a:defRPr/>
            </a:pPr>
            <a:endParaRPr lang="en-GB"/>
          </a:p>
        </p:txBody>
      </p:sp>
      <p:sp>
        <p:nvSpPr>
          <p:cNvPr id="2458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solidFill>
                  <a:srgbClr val="011643"/>
                </a:solidFill>
                <a:latin typeface="Arial" pitchFamily="34" charset="0"/>
              </a:defRPr>
            </a:lvl1pPr>
          </a:lstStyle>
          <a:p>
            <a:pPr>
              <a:defRPr/>
            </a:pPr>
            <a:endParaRPr lang="en-GB"/>
          </a:p>
        </p:txBody>
      </p:sp>
      <p:sp>
        <p:nvSpPr>
          <p:cNvPr id="2458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solidFill>
                  <a:srgbClr val="011643"/>
                </a:solidFill>
                <a:latin typeface="Arial" pitchFamily="34" charset="0"/>
              </a:defRPr>
            </a:lvl1pPr>
          </a:lstStyle>
          <a:p>
            <a:pPr>
              <a:defRPr/>
            </a:pPr>
            <a:fld id="{03918D4D-C891-4EF0-B2B2-103425B33B3D}"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solidFill>
                  <a:srgbClr val="011643"/>
                </a:solidFill>
                <a:latin typeface="Arial" pitchFamily="34" charset="0"/>
              </a:defRPr>
            </a:lvl1pPr>
          </a:lstStyle>
          <a:p>
            <a:pPr>
              <a:defRPr/>
            </a:pPr>
            <a:endParaRPr lang="en-GB"/>
          </a:p>
        </p:txBody>
      </p:sp>
      <p:sp>
        <p:nvSpPr>
          <p:cNvPr id="26627"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solidFill>
                  <a:srgbClr val="011643"/>
                </a:solidFill>
                <a:latin typeface="Arial" pitchFamily="34" charset="0"/>
              </a:defRPr>
            </a:lvl1pPr>
          </a:lstStyle>
          <a:p>
            <a:pPr>
              <a:defRPr/>
            </a:pPr>
            <a:endParaRPr lang="en-GB"/>
          </a:p>
        </p:txBody>
      </p:sp>
      <p:sp>
        <p:nvSpPr>
          <p:cNvPr id="542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6630"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solidFill>
                  <a:srgbClr val="011643"/>
                </a:solidFill>
                <a:latin typeface="Arial" pitchFamily="34" charset="0"/>
              </a:defRPr>
            </a:lvl1pPr>
          </a:lstStyle>
          <a:p>
            <a:pPr>
              <a:defRPr/>
            </a:pPr>
            <a:endParaRPr lang="en-GB"/>
          </a:p>
        </p:txBody>
      </p:sp>
      <p:sp>
        <p:nvSpPr>
          <p:cNvPr id="26631"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solidFill>
                  <a:srgbClr val="011643"/>
                </a:solidFill>
                <a:latin typeface="Arial" pitchFamily="34" charset="0"/>
              </a:defRPr>
            </a:lvl1pPr>
          </a:lstStyle>
          <a:p>
            <a:pPr>
              <a:defRPr/>
            </a:pPr>
            <a:fld id="{F8DEFE5C-E3EA-4371-801F-8CDF399EEBDB}"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marL="228600" indent="-228600">
              <a:buFontTx/>
              <a:buAutoNum type="arabicParenBoth"/>
            </a:pPr>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97EEA24D-58A0-4132-A40D-3613D08A07E0}" type="slidenum">
              <a:rPr lang="en-GB" smtClean="0">
                <a:latin typeface="Arial" charset="0"/>
              </a:rPr>
              <a:pPr/>
              <a:t>10</a:t>
            </a:fld>
            <a:endParaRPr lang="en-GB" smtClean="0">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marL="228600" indent="-228600">
              <a:buFontTx/>
              <a:buAutoNum type="arabicParenBoth"/>
            </a:pPr>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97EEA24D-58A0-4132-A40D-3613D08A07E0}" type="slidenum">
              <a:rPr lang="en-GB" smtClean="0">
                <a:latin typeface="Arial" charset="0"/>
              </a:rPr>
              <a:pPr/>
              <a:t>11</a:t>
            </a:fld>
            <a:endParaRPr lang="en-GB" smtClean="0">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marL="228600" indent="-228600">
              <a:buFontTx/>
              <a:buAutoNum type="arabicParenBoth"/>
            </a:pPr>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97EEA24D-58A0-4132-A40D-3613D08A07E0}" type="slidenum">
              <a:rPr lang="en-GB" smtClean="0">
                <a:latin typeface="Arial" charset="0"/>
              </a:rPr>
              <a:pPr/>
              <a:t>12</a:t>
            </a:fld>
            <a:endParaRPr lang="en-GB" smtClean="0">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marL="228600" indent="-228600">
              <a:buFontTx/>
              <a:buAutoNum type="arabicParenBoth"/>
            </a:pPr>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97EEA24D-58A0-4132-A40D-3613D08A07E0}" type="slidenum">
              <a:rPr lang="en-GB" smtClean="0">
                <a:latin typeface="Arial" charset="0"/>
              </a:rPr>
              <a:pPr/>
              <a:t>13</a:t>
            </a:fld>
            <a:endParaRPr lang="en-GB" smtClean="0">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marL="228600" indent="-228600">
              <a:buFontTx/>
              <a:buAutoNum type="arabicParenBoth"/>
            </a:pPr>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97EEA24D-58A0-4132-A40D-3613D08A07E0}" type="slidenum">
              <a:rPr lang="en-GB" smtClean="0">
                <a:latin typeface="Arial" charset="0"/>
              </a:rPr>
              <a:pPr/>
              <a:t>14</a:t>
            </a:fld>
            <a:endParaRPr lang="en-GB" smtClean="0">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marL="228600" indent="-228600">
              <a:buFontTx/>
              <a:buAutoNum type="arabicParenBoth"/>
            </a:pPr>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97EEA24D-58A0-4132-A40D-3613D08A07E0}" type="slidenum">
              <a:rPr lang="en-GB" smtClean="0">
                <a:latin typeface="Arial" charset="0"/>
              </a:rPr>
              <a:pPr/>
              <a:t>15</a:t>
            </a:fld>
            <a:endParaRPr lang="en-GB" smtClean="0">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marL="228600" indent="-228600">
              <a:buFontTx/>
              <a:buAutoNum type="arabicParenBoth"/>
            </a:pPr>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A22E140B-38AE-46CB-8B43-813E826DDE42}" type="slidenum">
              <a:rPr lang="en-GB" smtClean="0">
                <a:latin typeface="Arial" charset="0"/>
              </a:rPr>
              <a:pPr/>
              <a:t>16</a:t>
            </a:fld>
            <a:endParaRPr lang="en-GB" smtClean="0">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marL="228600" indent="-228600">
              <a:lnSpc>
                <a:spcPct val="90000"/>
              </a:lnSpc>
            </a:pPr>
            <a:endParaRPr lang="en-US" sz="110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A22E140B-38AE-46CB-8B43-813E826DDE42}" type="slidenum">
              <a:rPr lang="en-GB" smtClean="0">
                <a:latin typeface="Arial" charset="0"/>
              </a:rPr>
              <a:pPr/>
              <a:t>17</a:t>
            </a:fld>
            <a:endParaRPr lang="en-GB" smtClean="0">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marL="228600" indent="-228600">
              <a:lnSpc>
                <a:spcPct val="90000"/>
              </a:lnSpc>
            </a:pPr>
            <a:endParaRPr lang="en-US" sz="110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B494BB50-6DF9-4D22-9025-6680E499B156}" type="slidenum">
              <a:rPr lang="en-GB" smtClean="0">
                <a:latin typeface="Arial" charset="0"/>
              </a:rPr>
              <a:pPr/>
              <a:t>18</a:t>
            </a:fld>
            <a:endParaRPr lang="en-GB" smtClean="0">
              <a:latin typeface="Arial"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marL="228600" indent="-228600">
              <a:buFontTx/>
              <a:buAutoNum type="arabicParenBoth"/>
            </a:pPr>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A272E3C-9EEF-4F4D-AA27-A18250D26659}" type="slidenum">
              <a:rPr lang="en-GB" smtClean="0">
                <a:latin typeface="Arial" charset="0"/>
              </a:rPr>
              <a:pPr/>
              <a:t>19</a:t>
            </a:fld>
            <a:endParaRPr lang="en-GB" smtClean="0">
              <a:latin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7" tIns="46589" rIns="93177" bIns="46589" anchor="b"/>
          <a:lstStyle/>
          <a:p>
            <a:pPr algn="r" defTabSz="931863"/>
            <a:fld id="{232527B9-48E7-46DC-83A5-91EC686888AD}" type="slidenum">
              <a:rPr lang="en-GB" sz="1200">
                <a:solidFill>
                  <a:srgbClr val="011643"/>
                </a:solidFill>
              </a:rPr>
              <a:pPr algn="r" defTabSz="931863"/>
              <a:t>2</a:t>
            </a:fld>
            <a:endParaRPr lang="en-GB" sz="1200">
              <a:solidFill>
                <a:srgbClr val="011643"/>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marL="228600" indent="-228600"/>
            <a:endParaRPr lang="en-US" altLang="zh-CN" b="1"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FA8A4CC6-AC6C-498A-9AF9-EB111196CFFA}" type="slidenum">
              <a:rPr lang="en-GB" smtClean="0">
                <a:latin typeface="Arial" charset="0"/>
              </a:rPr>
              <a:pPr/>
              <a:t>20</a:t>
            </a:fld>
            <a:endParaRPr lang="en-GB" smtClean="0">
              <a:latin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FA8A4CC6-AC6C-498A-9AF9-EB111196CFFA}" type="slidenum">
              <a:rPr lang="en-GB" smtClean="0">
                <a:latin typeface="Arial" charset="0"/>
              </a:rPr>
              <a:pPr/>
              <a:t>21</a:t>
            </a:fld>
            <a:endParaRPr lang="en-GB" smtClean="0">
              <a:latin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A272E3C-9EEF-4F4D-AA27-A18250D26659}" type="slidenum">
              <a:rPr lang="en-GB" smtClean="0">
                <a:latin typeface="Arial" charset="0"/>
              </a:rPr>
              <a:pPr/>
              <a:t>22</a:t>
            </a:fld>
            <a:endParaRPr lang="en-GB" smtClean="0">
              <a:latin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FA8A4CC6-AC6C-498A-9AF9-EB111196CFFA}" type="slidenum">
              <a:rPr lang="en-GB" smtClean="0">
                <a:latin typeface="Arial" charset="0"/>
              </a:rPr>
              <a:pPr/>
              <a:t>23</a:t>
            </a:fld>
            <a:endParaRPr lang="en-GB" smtClean="0">
              <a:latin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FA8A4CC6-AC6C-498A-9AF9-EB111196CFFA}" type="slidenum">
              <a:rPr lang="en-GB" smtClean="0">
                <a:latin typeface="Arial" charset="0"/>
              </a:rPr>
              <a:pPr/>
              <a:t>24</a:t>
            </a:fld>
            <a:endParaRPr lang="en-GB" smtClean="0">
              <a:latin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FA8A4CC6-AC6C-498A-9AF9-EB111196CFFA}" type="slidenum">
              <a:rPr lang="en-GB" smtClean="0">
                <a:latin typeface="Arial" charset="0"/>
              </a:rPr>
              <a:pPr/>
              <a:t>25</a:t>
            </a:fld>
            <a:endParaRPr lang="en-GB" smtClean="0">
              <a:latin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marL="228600" indent="-228600">
              <a:lnSpc>
                <a:spcPct val="90000"/>
              </a:lnSpc>
            </a:pPr>
            <a:endParaRPr lang="en-US" sz="900"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7" tIns="46589" rIns="93177" bIns="46589" anchor="b"/>
          <a:lstStyle/>
          <a:p>
            <a:pPr algn="r" defTabSz="931863"/>
            <a:fld id="{418D3AB1-C786-41E6-9175-516E0A3666CF}" type="slidenum">
              <a:rPr lang="en-GB" sz="1200">
                <a:solidFill>
                  <a:srgbClr val="011643"/>
                </a:solidFill>
              </a:rPr>
              <a:pPr algn="r" defTabSz="931863"/>
              <a:t>29</a:t>
            </a:fld>
            <a:endParaRPr lang="en-GB" sz="1200">
              <a:solidFill>
                <a:srgbClr val="011643"/>
              </a:solidFill>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a:buFontTx/>
              <a:buChar char="•"/>
            </a:pPr>
            <a:endParaRPr lang="en-U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7" tIns="46589" rIns="93177" bIns="46589" anchor="b"/>
          <a:lstStyle/>
          <a:p>
            <a:pPr algn="r" defTabSz="931863"/>
            <a:fld id="{824BB68F-089B-4E07-9EBA-628E4F491233}" type="slidenum">
              <a:rPr lang="en-GB" sz="1200">
                <a:solidFill>
                  <a:srgbClr val="011643"/>
                </a:solidFill>
              </a:rPr>
              <a:pPr algn="r" defTabSz="931863"/>
              <a:t>30</a:t>
            </a:fld>
            <a:endParaRPr lang="en-GB" sz="1200">
              <a:solidFill>
                <a:srgbClr val="011643"/>
              </a:solidFill>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a:buFontTx/>
              <a:buChar char="•"/>
            </a:pPr>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7" tIns="46589" rIns="93177" bIns="46589" anchor="b"/>
          <a:lstStyle/>
          <a:p>
            <a:pPr algn="r" defTabSz="931863"/>
            <a:fld id="{826162C4-159D-4A58-81A4-979A773594C8}" type="slidenum">
              <a:rPr lang="en-GB" sz="1200">
                <a:solidFill>
                  <a:srgbClr val="011643"/>
                </a:solidFill>
              </a:rPr>
              <a:pPr algn="r" defTabSz="931863"/>
              <a:t>3</a:t>
            </a:fld>
            <a:endParaRPr lang="en-GB" sz="1200">
              <a:solidFill>
                <a:srgbClr val="011643"/>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28600" indent="-228600">
              <a:buFontTx/>
              <a:buAutoNum type="arabicParenBoth"/>
            </a:pPr>
            <a:endParaRPr lang="en-US"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7" tIns="46589" rIns="93177" bIns="46589" anchor="b"/>
          <a:lstStyle/>
          <a:p>
            <a:pPr algn="r" defTabSz="931863"/>
            <a:fld id="{290662AF-8F00-4BE7-AB89-8E214658E282}" type="slidenum">
              <a:rPr lang="en-GB" sz="1200">
                <a:solidFill>
                  <a:srgbClr val="011643"/>
                </a:solidFill>
              </a:rPr>
              <a:pPr algn="r" defTabSz="931863"/>
              <a:t>31</a:t>
            </a:fld>
            <a:endParaRPr lang="en-GB" sz="1200">
              <a:solidFill>
                <a:srgbClr val="011643"/>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7" tIns="46589" rIns="93177" bIns="46589" anchor="b"/>
          <a:lstStyle/>
          <a:p>
            <a:pPr algn="r" defTabSz="931863"/>
            <a:fld id="{5402F85F-51F4-4D72-B1A2-A206D992CC76}" type="slidenum">
              <a:rPr lang="en-GB" sz="1200">
                <a:solidFill>
                  <a:srgbClr val="011643"/>
                </a:solidFill>
              </a:rPr>
              <a:pPr algn="r" defTabSz="931863"/>
              <a:t>32</a:t>
            </a:fld>
            <a:endParaRPr lang="en-GB" sz="1200">
              <a:solidFill>
                <a:srgbClr val="011643"/>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7" tIns="46589" rIns="93177" bIns="46589" anchor="b"/>
          <a:lstStyle/>
          <a:p>
            <a:pPr algn="r" defTabSz="931863"/>
            <a:fld id="{F7E75767-FA48-420C-9CBA-9A9F76D78A13}" type="slidenum">
              <a:rPr lang="en-GB" sz="1200">
                <a:solidFill>
                  <a:srgbClr val="011643"/>
                </a:solidFill>
              </a:rPr>
              <a:pPr algn="r" defTabSz="931863"/>
              <a:t>33</a:t>
            </a:fld>
            <a:endParaRPr lang="en-GB" sz="1200">
              <a:solidFill>
                <a:srgbClr val="011643"/>
              </a:solidFill>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7" tIns="46589" rIns="93177" bIns="46589" anchor="b"/>
          <a:lstStyle/>
          <a:p>
            <a:pPr algn="r" defTabSz="931863"/>
            <a:fld id="{F7E75767-FA48-420C-9CBA-9A9F76D78A13}" type="slidenum">
              <a:rPr lang="en-GB" sz="1200">
                <a:solidFill>
                  <a:srgbClr val="011643"/>
                </a:solidFill>
              </a:rPr>
              <a:pPr algn="r" defTabSz="931863"/>
              <a:t>34</a:t>
            </a:fld>
            <a:endParaRPr lang="en-GB" sz="1200">
              <a:solidFill>
                <a:srgbClr val="011643"/>
              </a:solidFill>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7" tIns="46589" rIns="93177" bIns="46589" anchor="b"/>
          <a:lstStyle/>
          <a:p>
            <a:pPr algn="r" defTabSz="931863"/>
            <a:fld id="{F7E75767-FA48-420C-9CBA-9A9F76D78A13}" type="slidenum">
              <a:rPr lang="en-GB" sz="1200">
                <a:solidFill>
                  <a:srgbClr val="011643"/>
                </a:solidFill>
              </a:rPr>
              <a:pPr algn="r" defTabSz="931863"/>
              <a:t>35</a:t>
            </a:fld>
            <a:endParaRPr lang="en-GB" sz="1200">
              <a:solidFill>
                <a:srgbClr val="011643"/>
              </a:solidFill>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r>
              <a:rPr lang="en-CA" sz="1200" kern="1200" dirty="0" smtClean="0">
                <a:solidFill>
                  <a:schemeClr val="tx1"/>
                </a:solidFill>
                <a:latin typeface="Arial" pitchFamily="34" charset="0"/>
                <a:ea typeface="+mn-ea"/>
                <a:cs typeface="+mn-cs"/>
              </a:rPr>
              <a:t>Spearman correlation on the upper right and Pearson on the lower left.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latin typeface="Arial" charset="0"/>
              </a:rPr>
              <a:t>Updated: Jenny May 29, 2011</a:t>
            </a:r>
          </a:p>
          <a:p>
            <a:endParaRPr lang="en-US" dirty="0"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7" tIns="46589" rIns="93177" bIns="46589" anchor="b"/>
          <a:lstStyle/>
          <a:p>
            <a:pPr algn="r" defTabSz="931863"/>
            <a:fld id="{F7E75767-FA48-420C-9CBA-9A9F76D78A13}" type="slidenum">
              <a:rPr lang="en-GB" sz="1200">
                <a:solidFill>
                  <a:srgbClr val="011643"/>
                </a:solidFill>
              </a:rPr>
              <a:pPr algn="r" defTabSz="931863"/>
              <a:t>36</a:t>
            </a:fld>
            <a:endParaRPr lang="en-GB" sz="1200">
              <a:solidFill>
                <a:srgbClr val="011643"/>
              </a:solidFill>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7" tIns="46589" rIns="93177" bIns="46589" anchor="b"/>
          <a:lstStyle/>
          <a:p>
            <a:pPr algn="r" defTabSz="931863"/>
            <a:fld id="{F7E75767-FA48-420C-9CBA-9A9F76D78A13}" type="slidenum">
              <a:rPr lang="en-GB" sz="1200">
                <a:solidFill>
                  <a:srgbClr val="011643"/>
                </a:solidFill>
              </a:rPr>
              <a:pPr algn="r" defTabSz="931863"/>
              <a:t>37</a:t>
            </a:fld>
            <a:endParaRPr lang="en-GB" sz="1200">
              <a:solidFill>
                <a:srgbClr val="011643"/>
              </a:solidFill>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a:lnSpc>
                <a:spcPct val="90000"/>
              </a:lnSpc>
              <a:buFontTx/>
              <a:buChar char="•"/>
            </a:pPr>
            <a:r>
              <a:rPr lang="en-US" dirty="0" smtClean="0">
                <a:latin typeface="Arial" charset="0"/>
              </a:rPr>
              <a:t>Updated: Jenny May 29, 2011</a:t>
            </a:r>
          </a:p>
          <a:p>
            <a:endParaRPr lang="en-US" dirty="0"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FA8A4CC6-AC6C-498A-9AF9-EB111196CFFA}" type="slidenum">
              <a:rPr lang="en-GB" smtClean="0">
                <a:latin typeface="Arial" charset="0"/>
              </a:rPr>
              <a:pPr/>
              <a:t>38</a:t>
            </a:fld>
            <a:endParaRPr lang="en-GB" smtClean="0">
              <a:latin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7" tIns="46589" rIns="93177" bIns="46589" anchor="b"/>
          <a:lstStyle/>
          <a:p>
            <a:pPr algn="r" defTabSz="931863"/>
            <a:fld id="{C65328B0-03D7-4A3C-8B0A-E9B91E10F41E}" type="slidenum">
              <a:rPr lang="en-GB" sz="1200">
                <a:solidFill>
                  <a:srgbClr val="011643"/>
                </a:solidFill>
              </a:rPr>
              <a:pPr algn="r" defTabSz="931863"/>
              <a:t>39</a:t>
            </a:fld>
            <a:endParaRPr lang="en-GB" sz="1200">
              <a:solidFill>
                <a:srgbClr val="011643"/>
              </a:solidFill>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a:lnSpc>
                <a:spcPct val="90000"/>
              </a:lnSpc>
              <a:buFontTx/>
              <a:buChar char="•"/>
            </a:pPr>
            <a:r>
              <a:rPr lang="en-US" dirty="0" smtClean="0">
                <a:latin typeface="Arial" charset="0"/>
              </a:rPr>
              <a:t>Updated: Jenny May 29, 2011</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7" tIns="46589" rIns="93177" bIns="46589" anchor="b"/>
          <a:lstStyle/>
          <a:p>
            <a:pPr algn="r" defTabSz="931863"/>
            <a:fld id="{C75BC6DF-2D50-46AA-A441-02DD116C298D}" type="slidenum">
              <a:rPr lang="en-GB" sz="1200">
                <a:solidFill>
                  <a:srgbClr val="011643"/>
                </a:solidFill>
              </a:rPr>
              <a:pPr algn="r" defTabSz="931863"/>
              <a:t>4</a:t>
            </a:fld>
            <a:endParaRPr lang="en-GB" sz="1200">
              <a:solidFill>
                <a:srgbClr val="011643"/>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marL="228600" indent="-228600">
              <a:buFontTx/>
              <a:buAutoNum type="arabicParenBoth"/>
            </a:pPr>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7" tIns="46589" rIns="93177" bIns="46589" anchor="b"/>
          <a:lstStyle/>
          <a:p>
            <a:pPr algn="r" defTabSz="931863"/>
            <a:fld id="{BFD5DF1F-3517-4D67-9A52-1FA56B8BDA9E}" type="slidenum">
              <a:rPr lang="en-GB" sz="1200">
                <a:solidFill>
                  <a:srgbClr val="011643"/>
                </a:solidFill>
              </a:rPr>
              <a:pPr algn="r" defTabSz="931863"/>
              <a:t>5</a:t>
            </a:fld>
            <a:endParaRPr lang="en-GB" sz="1200">
              <a:solidFill>
                <a:srgbClr val="011643"/>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marL="228600" indent="-228600">
              <a:buFontTx/>
              <a:buAutoNum type="arabicParenBoth"/>
            </a:pPr>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7" tIns="46589" rIns="93177" bIns="46589" anchor="b"/>
          <a:lstStyle/>
          <a:p>
            <a:pPr algn="r" defTabSz="931863"/>
            <a:fld id="{689DA8E5-1684-4DF6-879D-FC6B7084174E}" type="slidenum">
              <a:rPr lang="en-GB" sz="1200">
                <a:solidFill>
                  <a:srgbClr val="011643"/>
                </a:solidFill>
              </a:rPr>
              <a:pPr algn="r" defTabSz="931863"/>
              <a:t>6</a:t>
            </a:fld>
            <a:endParaRPr lang="en-GB" sz="1200">
              <a:solidFill>
                <a:srgbClr val="011643"/>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marL="228600" indent="-228600">
              <a:buFontTx/>
              <a:buAutoNum type="arabicParenBoth"/>
            </a:pPr>
            <a:endParaRPr lang="en-US" altLang="zh-CN" b="1"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7" tIns="46589" rIns="93177" bIns="46589" anchor="b"/>
          <a:lstStyle/>
          <a:p>
            <a:pPr algn="r" defTabSz="931863"/>
            <a:fld id="{164D27D4-6EFE-4052-83A1-77ADF55377BB}" type="slidenum">
              <a:rPr lang="en-GB" sz="1200">
                <a:solidFill>
                  <a:srgbClr val="011643"/>
                </a:solidFill>
              </a:rPr>
              <a:pPr algn="r" defTabSz="931863"/>
              <a:t>7</a:t>
            </a:fld>
            <a:endParaRPr lang="en-GB" sz="1200">
              <a:solidFill>
                <a:srgbClr val="011643"/>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marL="228600" indent="-228600"/>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07444EED-2B5D-425F-81CD-32656A560CD3}" type="slidenum">
              <a:rPr lang="en-GB" smtClean="0">
                <a:latin typeface="Arial" charset="0"/>
              </a:rPr>
              <a:pPr/>
              <a:t>8</a:t>
            </a:fld>
            <a:endParaRPr lang="en-GB" smtClean="0">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marL="228600" indent="-228600">
              <a:buFontTx/>
              <a:buAutoNum type="arabicParenBoth"/>
            </a:pPr>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A70A26E-E1B2-419D-938E-FAE32A6503AA}" type="slidenum">
              <a:rPr lang="en-GB" smtClean="0">
                <a:latin typeface="Arial" charset="0"/>
              </a:rPr>
              <a:pPr/>
              <a:t>9</a:t>
            </a:fld>
            <a:endParaRPr lang="en-GB" smtClean="0">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marL="228600" indent="-228600">
              <a:buFontTx/>
              <a:buAutoNum type="arabicParenBoth"/>
            </a:pPr>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Text Box 49"/>
          <p:cNvSpPr txBox="1">
            <a:spLocks noChangeArrowheads="1"/>
          </p:cNvSpPr>
          <p:nvPr/>
        </p:nvSpPr>
        <p:spPr bwMode="auto">
          <a:xfrm>
            <a:off x="2803525" y="2762250"/>
            <a:ext cx="3444875" cy="396875"/>
          </a:xfrm>
          <a:prstGeom prst="rect">
            <a:avLst/>
          </a:prstGeom>
          <a:noFill/>
          <a:ln w="9525">
            <a:noFill/>
            <a:miter lim="800000"/>
            <a:headEnd/>
            <a:tailEnd/>
          </a:ln>
          <a:effectLst/>
        </p:spPr>
        <p:txBody>
          <a:bodyPr>
            <a:spAutoFit/>
          </a:bodyPr>
          <a:lstStyle/>
          <a:p>
            <a:pPr>
              <a:defRPr/>
            </a:pPr>
            <a:endParaRPr lang="en-US">
              <a:latin typeface="Arial" pitchFamily="34" charset="0"/>
            </a:endParaRPr>
          </a:p>
        </p:txBody>
      </p:sp>
      <p:pic>
        <p:nvPicPr>
          <p:cNvPr id="4" name="Picture 58" descr="ExternalOpeningSlideAlt"/>
          <p:cNvPicPr>
            <a:picLocks noChangeAspect="1" noChangeArrowheads="1"/>
          </p:cNvPicPr>
          <p:nvPr/>
        </p:nvPicPr>
        <p:blipFill>
          <a:blip r:embed="rId5" cstate="print"/>
          <a:srcRect l="1607" t="-11" b="1239"/>
          <a:stretch>
            <a:fillRect/>
          </a:stretch>
        </p:blipFill>
        <p:spPr bwMode="auto">
          <a:xfrm>
            <a:off x="0" y="0"/>
            <a:ext cx="9144000" cy="6858000"/>
          </a:xfrm>
          <a:prstGeom prst="rect">
            <a:avLst/>
          </a:prstGeom>
          <a:noFill/>
          <a:ln w="9525">
            <a:noFill/>
            <a:miter lim="800000"/>
            <a:headEnd/>
            <a:tailEnd/>
          </a:ln>
        </p:spPr>
      </p:pic>
      <p:sp>
        <p:nvSpPr>
          <p:cNvPr id="11297" name="Rectangle 33" hidden="1"/>
          <p:cNvSpPr>
            <a:spLocks noGrp="1" noChangeArrowheads="1"/>
          </p:cNvSpPr>
          <p:nvPr>
            <p:ph type="subTitle" sz="quarter" idx="1"/>
          </p:nvPr>
        </p:nvSpPr>
        <p:spPr>
          <a:xfrm>
            <a:off x="800100" y="4762500"/>
            <a:ext cx="7543800" cy="304800"/>
          </a:xfrm>
        </p:spPr>
        <p:txBody>
          <a:bodyPr/>
          <a:lstStyle>
            <a:lvl1pPr>
              <a:defRPr sz="1900" noProof="1">
                <a:solidFill>
                  <a:srgbClr val="FFFFFF"/>
                </a:solidFill>
              </a:defRPr>
            </a:lvl1pPr>
          </a:lstStyle>
          <a:p>
            <a:r>
              <a:rPr lang="en-US" noProof="1"/>
              <a:t>Click to edit Master subtitle style</a:t>
            </a:r>
          </a:p>
        </p:txBody>
      </p:sp>
      <p:sp>
        <p:nvSpPr>
          <p:cNvPr id="5" name="Rectangle 36" hidden="1"/>
          <p:cNvSpPr>
            <a:spLocks noGrp="1" noChangeArrowheads="1"/>
          </p:cNvSpPr>
          <p:nvPr>
            <p:ph type="ftr" sz="quarter" idx="10"/>
            <p:custDataLst>
              <p:tags r:id="rId1"/>
            </p:custDataLst>
          </p:nvPr>
        </p:nvSpPr>
        <p:spPr/>
        <p:txBody>
          <a:bodyPr/>
          <a:lstStyle>
            <a:lvl1pPr>
              <a:defRPr/>
            </a:lvl1pPr>
          </a:lstStyle>
          <a:p>
            <a:pPr>
              <a:defRPr/>
            </a:pPr>
            <a:endParaRPr lang="en-US"/>
          </a:p>
        </p:txBody>
      </p:sp>
      <p:sp>
        <p:nvSpPr>
          <p:cNvPr id="6" name="Rectangle 37" hidden="1"/>
          <p:cNvSpPr>
            <a:spLocks noGrp="1" noChangeArrowheads="1"/>
          </p:cNvSpPr>
          <p:nvPr>
            <p:ph type="dt" sz="quarter" idx="11"/>
            <p:custDataLst>
              <p:tags r:id="rId2"/>
            </p:custDataLst>
          </p:nvPr>
        </p:nvSpPr>
        <p:spPr/>
        <p:txBody>
          <a:bodyPr/>
          <a:lstStyle>
            <a:lvl1pPr>
              <a:defRPr/>
            </a:lvl1pPr>
          </a:lstStyle>
          <a:p>
            <a:pPr>
              <a:defRPr/>
            </a:pPr>
            <a:fld id="{80EA52D4-3AA4-4D5B-A884-A1D35D16ABE1}" type="datetime1">
              <a:rPr lang="en-US"/>
              <a:pPr>
                <a:defRPr/>
              </a:pPr>
              <a:t>5/31/2011</a:t>
            </a:fld>
            <a:endParaRPr lang="en-US" noProof="1"/>
          </a:p>
        </p:txBody>
      </p:sp>
      <p:sp>
        <p:nvSpPr>
          <p:cNvPr id="7" name="Rectangle 38" hidden="1"/>
          <p:cNvSpPr>
            <a:spLocks noGrp="1" noChangeArrowheads="1"/>
          </p:cNvSpPr>
          <p:nvPr>
            <p:ph type="sldNum" sz="quarter" idx="12"/>
            <p:custDataLst>
              <p:tags r:id="rId3"/>
            </p:custDataLst>
          </p:nvPr>
        </p:nvSpPr>
        <p:spPr>
          <a:xfrm>
            <a:off x="8578850" y="6578600"/>
            <a:ext cx="317500" cy="152400"/>
          </a:xfrm>
        </p:spPr>
        <p:txBody>
          <a:bodyPr/>
          <a:lstStyle>
            <a:lvl1pPr>
              <a:defRPr>
                <a:solidFill>
                  <a:srgbClr val="FFFFFF"/>
                </a:solidFill>
              </a:defRPr>
            </a:lvl1pPr>
          </a:lstStyle>
          <a:p>
            <a:pPr>
              <a:defRPr/>
            </a:pPr>
            <a:fld id="{AFF918D2-C5CF-4B44-9F9D-40724492AE91}" type="slidenum">
              <a:rPr/>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914400"/>
            <a:ext cx="2092325"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914400"/>
            <a:ext cx="6126163"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4"/>
          <p:cNvSpPr>
            <a:spLocks noGrp="1" noChangeArrowheads="1"/>
          </p:cNvSpPr>
          <p:nvPr>
            <p:ph type="sldNum" sz="quarter" idx="10"/>
            <p:custDataLst>
              <p:tags r:id="rId1"/>
            </p:custDataLst>
          </p:nvPr>
        </p:nvSpPr>
        <p:spPr>
          <a:ln/>
        </p:spPr>
        <p:txBody>
          <a:bodyPr/>
          <a:lstStyle>
            <a:lvl1pPr>
              <a:defRPr/>
            </a:lvl1pPr>
          </a:lstStyle>
          <a:p>
            <a:pPr>
              <a:defRPr/>
            </a:pPr>
            <a:fld id="{91ECA5F9-FCE6-4549-BD30-1E9C2FF46364}" type="slidenum">
              <a:rPr/>
              <a:pPr>
                <a:defRPr/>
              </a:pPr>
              <a:t>‹#›</a:t>
            </a:fld>
            <a:endParaRPr lang="en-US"/>
          </a:p>
        </p:txBody>
      </p:sp>
      <p:sp>
        <p:nvSpPr>
          <p:cNvPr id="5" name="Rectangle 41" hidden="1"/>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42" hidden="1"/>
          <p:cNvSpPr>
            <a:spLocks noGrp="1" noChangeArrowheads="1"/>
          </p:cNvSpPr>
          <p:nvPr>
            <p:ph type="dt" sz="half" idx="12"/>
            <p:custDataLst>
              <p:tags r:id="rId3"/>
            </p:custDataLst>
          </p:nvPr>
        </p:nvSpPr>
        <p:spPr>
          <a:ln/>
        </p:spPr>
        <p:txBody>
          <a:bodyPr/>
          <a:lstStyle>
            <a:lvl1pPr>
              <a:defRPr/>
            </a:lvl1pPr>
          </a:lstStyle>
          <a:p>
            <a:pPr>
              <a:defRPr/>
            </a:pPr>
            <a:fld id="{30675B63-881C-461A-8A01-8AB54D686268}" type="datetime1">
              <a:rPr lang="en-US"/>
              <a:pPr>
                <a:defRPr/>
              </a:pPr>
              <a:t>5/31/2011</a:t>
            </a:fld>
            <a:endParaRPr lang="en-US"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359775"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92113" y="1981200"/>
            <a:ext cx="8359775" cy="4114800"/>
          </a:xfrm>
        </p:spPr>
        <p:txBody>
          <a:bodyPr/>
          <a:lstStyle/>
          <a:p>
            <a:pPr lvl="0"/>
            <a:endParaRPr lang="en-US" noProof="0" smtClean="0"/>
          </a:p>
        </p:txBody>
      </p:sp>
      <p:sp>
        <p:nvSpPr>
          <p:cNvPr id="4" name="Rectangle 34"/>
          <p:cNvSpPr>
            <a:spLocks noGrp="1" noChangeArrowheads="1"/>
          </p:cNvSpPr>
          <p:nvPr>
            <p:ph type="sldNum" sz="quarter" idx="10"/>
            <p:custDataLst>
              <p:tags r:id="rId1"/>
            </p:custDataLst>
          </p:nvPr>
        </p:nvSpPr>
        <p:spPr>
          <a:ln/>
        </p:spPr>
        <p:txBody>
          <a:bodyPr/>
          <a:lstStyle>
            <a:lvl1pPr>
              <a:defRPr/>
            </a:lvl1pPr>
          </a:lstStyle>
          <a:p>
            <a:pPr>
              <a:defRPr/>
            </a:pPr>
            <a:fld id="{154D031C-C63A-477C-B630-3D65494F40B5}" type="slidenum">
              <a:rPr/>
              <a:pPr>
                <a:defRPr/>
              </a:pPr>
              <a:t>‹#›</a:t>
            </a:fld>
            <a:endParaRPr lang="en-US"/>
          </a:p>
        </p:txBody>
      </p:sp>
      <p:sp>
        <p:nvSpPr>
          <p:cNvPr id="5" name="Rectangle 41" hidden="1"/>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42" hidden="1"/>
          <p:cNvSpPr>
            <a:spLocks noGrp="1" noChangeArrowheads="1"/>
          </p:cNvSpPr>
          <p:nvPr>
            <p:ph type="dt" sz="half" idx="12"/>
            <p:custDataLst>
              <p:tags r:id="rId3"/>
            </p:custDataLst>
          </p:nvPr>
        </p:nvSpPr>
        <p:spPr>
          <a:ln/>
        </p:spPr>
        <p:txBody>
          <a:bodyPr/>
          <a:lstStyle>
            <a:lvl1pPr>
              <a:defRPr/>
            </a:lvl1pPr>
          </a:lstStyle>
          <a:p>
            <a:pPr>
              <a:defRPr/>
            </a:pPr>
            <a:fld id="{C225C5D7-4EF7-43D9-BDB7-B29BCA5573B5}" type="datetime1">
              <a:rPr lang="en-US"/>
              <a:pPr>
                <a:defRPr/>
              </a:pPr>
              <a:t>5/31/2011</a:t>
            </a:fld>
            <a:endParaRPr lang="en-US"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359775"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2113" y="1981200"/>
            <a:ext cx="41036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10368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4"/>
          <p:cNvSpPr>
            <a:spLocks noGrp="1" noChangeArrowheads="1"/>
          </p:cNvSpPr>
          <p:nvPr>
            <p:ph type="sldNum" sz="quarter" idx="10"/>
            <p:custDataLst>
              <p:tags r:id="rId1"/>
            </p:custDataLst>
          </p:nvPr>
        </p:nvSpPr>
        <p:spPr>
          <a:ln/>
        </p:spPr>
        <p:txBody>
          <a:bodyPr/>
          <a:lstStyle>
            <a:lvl1pPr>
              <a:defRPr/>
            </a:lvl1pPr>
          </a:lstStyle>
          <a:p>
            <a:pPr>
              <a:defRPr/>
            </a:pPr>
            <a:fld id="{4833ED26-0C25-409C-B5CC-FFDE1241AE96}" type="slidenum">
              <a:rPr/>
              <a:pPr>
                <a:defRPr/>
              </a:pPr>
              <a:t>‹#›</a:t>
            </a:fld>
            <a:endParaRPr lang="en-US"/>
          </a:p>
        </p:txBody>
      </p:sp>
      <p:sp>
        <p:nvSpPr>
          <p:cNvPr id="6" name="Rectangle 41" hidden="1"/>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42" hidden="1"/>
          <p:cNvSpPr>
            <a:spLocks noGrp="1" noChangeArrowheads="1"/>
          </p:cNvSpPr>
          <p:nvPr>
            <p:ph type="dt" sz="half" idx="12"/>
            <p:custDataLst>
              <p:tags r:id="rId3"/>
            </p:custDataLst>
          </p:nvPr>
        </p:nvSpPr>
        <p:spPr>
          <a:ln/>
        </p:spPr>
        <p:txBody>
          <a:bodyPr/>
          <a:lstStyle>
            <a:lvl1pPr>
              <a:defRPr/>
            </a:lvl1pPr>
          </a:lstStyle>
          <a:p>
            <a:pPr>
              <a:defRPr/>
            </a:pPr>
            <a:fld id="{807AD161-623A-486E-A7A5-27C0DBE8F1A2}" type="datetime1">
              <a:rPr lang="en-US"/>
              <a:pPr>
                <a:defRPr/>
              </a:pPr>
              <a:t>5/31/2011</a:t>
            </a:fld>
            <a:endParaRPr lang="en-US"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359775"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2113" y="1981200"/>
            <a:ext cx="41036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103688"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103688"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4"/>
          <p:cNvSpPr>
            <a:spLocks noGrp="1" noChangeArrowheads="1"/>
          </p:cNvSpPr>
          <p:nvPr>
            <p:ph type="sldNum" sz="quarter" idx="10"/>
            <p:custDataLst>
              <p:tags r:id="rId1"/>
            </p:custDataLst>
          </p:nvPr>
        </p:nvSpPr>
        <p:spPr>
          <a:ln/>
        </p:spPr>
        <p:txBody>
          <a:bodyPr/>
          <a:lstStyle>
            <a:lvl1pPr>
              <a:defRPr/>
            </a:lvl1pPr>
          </a:lstStyle>
          <a:p>
            <a:pPr>
              <a:defRPr/>
            </a:pPr>
            <a:fld id="{E610FAE6-048F-46C4-959B-E8DBCBE33B2E}" type="slidenum">
              <a:rPr/>
              <a:pPr>
                <a:defRPr/>
              </a:pPr>
              <a:t>‹#›</a:t>
            </a:fld>
            <a:endParaRPr lang="en-US"/>
          </a:p>
        </p:txBody>
      </p:sp>
      <p:sp>
        <p:nvSpPr>
          <p:cNvPr id="7" name="Rectangle 41" hidden="1"/>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8" name="Rectangle 42" hidden="1"/>
          <p:cNvSpPr>
            <a:spLocks noGrp="1" noChangeArrowheads="1"/>
          </p:cNvSpPr>
          <p:nvPr>
            <p:ph type="dt" sz="half" idx="12"/>
            <p:custDataLst>
              <p:tags r:id="rId3"/>
            </p:custDataLst>
          </p:nvPr>
        </p:nvSpPr>
        <p:spPr>
          <a:ln/>
        </p:spPr>
        <p:txBody>
          <a:bodyPr/>
          <a:lstStyle>
            <a:lvl1pPr>
              <a:defRPr/>
            </a:lvl1pPr>
          </a:lstStyle>
          <a:p>
            <a:pPr>
              <a:defRPr/>
            </a:pPr>
            <a:fld id="{437C8793-108E-4DCF-BFBE-2695ABD9B187}" type="datetime1">
              <a:rPr lang="en-US"/>
              <a:pPr>
                <a:defRPr/>
              </a:pPr>
              <a:t>5/31/2011</a:t>
            </a:fld>
            <a:endParaRPr lang="en-US"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4"/>
          <p:cNvSpPr>
            <a:spLocks noGrp="1" noChangeArrowheads="1"/>
          </p:cNvSpPr>
          <p:nvPr>
            <p:ph type="sldNum" sz="quarter" idx="10"/>
            <p:custDataLst>
              <p:tags r:id="rId1"/>
            </p:custDataLst>
          </p:nvPr>
        </p:nvSpPr>
        <p:spPr>
          <a:ln/>
        </p:spPr>
        <p:txBody>
          <a:bodyPr/>
          <a:lstStyle>
            <a:lvl1pPr>
              <a:defRPr/>
            </a:lvl1pPr>
          </a:lstStyle>
          <a:p>
            <a:pPr>
              <a:defRPr/>
            </a:pPr>
            <a:fld id="{996331DC-B6F5-4780-BD84-41FF64F33E2F}" type="slidenum">
              <a:rPr/>
              <a:pPr>
                <a:defRPr/>
              </a:pPr>
              <a:t>‹#›</a:t>
            </a:fld>
            <a:endParaRPr lang="en-US"/>
          </a:p>
        </p:txBody>
      </p:sp>
      <p:sp>
        <p:nvSpPr>
          <p:cNvPr id="5" name="Rectangle 41" hidden="1"/>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42" hidden="1"/>
          <p:cNvSpPr>
            <a:spLocks noGrp="1" noChangeArrowheads="1"/>
          </p:cNvSpPr>
          <p:nvPr>
            <p:ph type="dt" sz="half" idx="12"/>
            <p:custDataLst>
              <p:tags r:id="rId3"/>
            </p:custDataLst>
          </p:nvPr>
        </p:nvSpPr>
        <p:spPr>
          <a:ln/>
        </p:spPr>
        <p:txBody>
          <a:bodyPr/>
          <a:lstStyle>
            <a:lvl1pPr>
              <a:defRPr/>
            </a:lvl1pPr>
          </a:lstStyle>
          <a:p>
            <a:pPr>
              <a:defRPr/>
            </a:pPr>
            <a:fld id="{F45173C4-FF08-4FF4-B529-CC0B65C62EE0}" type="datetime1">
              <a:rPr lang="en-US"/>
              <a:pPr>
                <a:defRPr/>
              </a:pPr>
              <a:t>5/31/2011</a:t>
            </a:fld>
            <a:endParaRPr lang="en-US"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4"/>
          <p:cNvSpPr>
            <a:spLocks noGrp="1" noChangeArrowheads="1"/>
          </p:cNvSpPr>
          <p:nvPr>
            <p:ph type="sldNum" sz="quarter" idx="10"/>
            <p:custDataLst>
              <p:tags r:id="rId1"/>
            </p:custDataLst>
          </p:nvPr>
        </p:nvSpPr>
        <p:spPr>
          <a:ln/>
        </p:spPr>
        <p:txBody>
          <a:bodyPr/>
          <a:lstStyle>
            <a:lvl1pPr>
              <a:defRPr/>
            </a:lvl1pPr>
          </a:lstStyle>
          <a:p>
            <a:pPr>
              <a:defRPr/>
            </a:pPr>
            <a:fld id="{21CAB87D-2204-410C-8412-FABD08EE08F9}" type="slidenum">
              <a:rPr/>
              <a:pPr>
                <a:defRPr/>
              </a:pPr>
              <a:t>‹#›</a:t>
            </a:fld>
            <a:endParaRPr lang="en-US"/>
          </a:p>
        </p:txBody>
      </p:sp>
      <p:sp>
        <p:nvSpPr>
          <p:cNvPr id="5" name="Rectangle 41" hidden="1"/>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42" hidden="1"/>
          <p:cNvSpPr>
            <a:spLocks noGrp="1" noChangeArrowheads="1"/>
          </p:cNvSpPr>
          <p:nvPr>
            <p:ph type="dt" sz="half" idx="12"/>
            <p:custDataLst>
              <p:tags r:id="rId3"/>
            </p:custDataLst>
          </p:nvPr>
        </p:nvSpPr>
        <p:spPr>
          <a:ln/>
        </p:spPr>
        <p:txBody>
          <a:bodyPr/>
          <a:lstStyle>
            <a:lvl1pPr>
              <a:defRPr/>
            </a:lvl1pPr>
          </a:lstStyle>
          <a:p>
            <a:pPr>
              <a:defRPr/>
            </a:pPr>
            <a:fld id="{3DFD5798-8479-4878-80E2-97BB9E6E2DFF}" type="datetime1">
              <a:rPr lang="en-US"/>
              <a:pPr>
                <a:defRPr/>
              </a:pPr>
              <a:t>5/31/2011</a:t>
            </a:fld>
            <a:endParaRPr lang="en-US"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4"/>
          <p:cNvSpPr>
            <a:spLocks noGrp="1" noChangeArrowheads="1"/>
          </p:cNvSpPr>
          <p:nvPr>
            <p:ph type="sldNum" sz="quarter" idx="10"/>
            <p:custDataLst>
              <p:tags r:id="rId1"/>
            </p:custDataLst>
          </p:nvPr>
        </p:nvSpPr>
        <p:spPr>
          <a:ln/>
        </p:spPr>
        <p:txBody>
          <a:bodyPr/>
          <a:lstStyle>
            <a:lvl1pPr>
              <a:defRPr/>
            </a:lvl1pPr>
          </a:lstStyle>
          <a:p>
            <a:pPr>
              <a:defRPr/>
            </a:pPr>
            <a:fld id="{D90E46E7-C0D5-4E42-8578-7B4E2CAD2719}" type="slidenum">
              <a:rPr/>
              <a:pPr>
                <a:defRPr/>
              </a:pPr>
              <a:t>‹#›</a:t>
            </a:fld>
            <a:endParaRPr lang="en-US"/>
          </a:p>
        </p:txBody>
      </p:sp>
      <p:sp>
        <p:nvSpPr>
          <p:cNvPr id="8" name="Rectangle 41" hidden="1"/>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42" hidden="1"/>
          <p:cNvSpPr>
            <a:spLocks noGrp="1" noChangeArrowheads="1"/>
          </p:cNvSpPr>
          <p:nvPr>
            <p:ph type="dt" sz="half" idx="12"/>
            <p:custDataLst>
              <p:tags r:id="rId3"/>
            </p:custDataLst>
          </p:nvPr>
        </p:nvSpPr>
        <p:spPr>
          <a:ln/>
        </p:spPr>
        <p:txBody>
          <a:bodyPr/>
          <a:lstStyle>
            <a:lvl1pPr>
              <a:defRPr/>
            </a:lvl1pPr>
          </a:lstStyle>
          <a:p>
            <a:pPr>
              <a:defRPr/>
            </a:pPr>
            <a:fld id="{4404261D-CDA1-490A-B32A-59C9A6ADBE80}" type="datetime1">
              <a:rPr lang="en-US"/>
              <a:pPr>
                <a:defRPr/>
              </a:pPr>
              <a:t>5/31/2011</a:t>
            </a:fld>
            <a:endParaRPr lang="en-US"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4"/>
          <p:cNvSpPr>
            <a:spLocks noGrp="1" noChangeArrowheads="1"/>
          </p:cNvSpPr>
          <p:nvPr>
            <p:ph type="sldNum" sz="quarter" idx="10"/>
            <p:custDataLst>
              <p:tags r:id="rId1"/>
            </p:custDataLst>
          </p:nvPr>
        </p:nvSpPr>
        <p:spPr>
          <a:ln/>
        </p:spPr>
        <p:txBody>
          <a:bodyPr/>
          <a:lstStyle>
            <a:lvl1pPr>
              <a:defRPr/>
            </a:lvl1pPr>
          </a:lstStyle>
          <a:p>
            <a:pPr>
              <a:defRPr/>
            </a:pPr>
            <a:fld id="{D0893686-77A1-43EE-925A-C2E509294847}" type="slidenum">
              <a:rPr/>
              <a:pPr>
                <a:defRPr/>
              </a:pPr>
              <a:t>‹#›</a:t>
            </a:fld>
            <a:endParaRPr lang="en-US"/>
          </a:p>
        </p:txBody>
      </p:sp>
      <p:sp>
        <p:nvSpPr>
          <p:cNvPr id="4" name="Rectangle 41" hidden="1"/>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42" hidden="1"/>
          <p:cNvSpPr>
            <a:spLocks noGrp="1" noChangeArrowheads="1"/>
          </p:cNvSpPr>
          <p:nvPr>
            <p:ph type="dt" sz="half" idx="12"/>
            <p:custDataLst>
              <p:tags r:id="rId3"/>
            </p:custDataLst>
          </p:nvPr>
        </p:nvSpPr>
        <p:spPr>
          <a:ln/>
        </p:spPr>
        <p:txBody>
          <a:bodyPr/>
          <a:lstStyle>
            <a:lvl1pPr>
              <a:defRPr/>
            </a:lvl1pPr>
          </a:lstStyle>
          <a:p>
            <a:pPr>
              <a:defRPr/>
            </a:pPr>
            <a:fld id="{12ADDAEA-FA6C-4930-8F32-17880C8201AD}" type="datetime1">
              <a:rPr lang="en-US"/>
              <a:pPr>
                <a:defRPr/>
              </a:pPr>
              <a:t>5/31/2011</a:t>
            </a:fld>
            <a:endParaRPr lang="en-US"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4"/>
          <p:cNvSpPr>
            <a:spLocks noGrp="1" noChangeArrowheads="1"/>
          </p:cNvSpPr>
          <p:nvPr>
            <p:ph type="sldNum" sz="quarter" idx="10"/>
            <p:custDataLst>
              <p:tags r:id="rId1"/>
            </p:custDataLst>
          </p:nvPr>
        </p:nvSpPr>
        <p:spPr>
          <a:ln/>
        </p:spPr>
        <p:txBody>
          <a:bodyPr/>
          <a:lstStyle>
            <a:lvl1pPr>
              <a:defRPr/>
            </a:lvl1pPr>
          </a:lstStyle>
          <a:p>
            <a:pPr>
              <a:defRPr/>
            </a:pPr>
            <a:fld id="{7F8A19EA-DE4D-412C-BD9B-6CCD1F70DCDE}" type="slidenum">
              <a:rPr/>
              <a:pPr>
                <a:defRPr/>
              </a:pPr>
              <a:t>‹#›</a:t>
            </a:fld>
            <a:endParaRPr lang="en-US"/>
          </a:p>
        </p:txBody>
      </p:sp>
      <p:sp>
        <p:nvSpPr>
          <p:cNvPr id="3" name="Rectangle 41" hidden="1"/>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42" hidden="1"/>
          <p:cNvSpPr>
            <a:spLocks noGrp="1" noChangeArrowheads="1"/>
          </p:cNvSpPr>
          <p:nvPr>
            <p:ph type="dt" sz="half" idx="12"/>
            <p:custDataLst>
              <p:tags r:id="rId3"/>
            </p:custDataLst>
          </p:nvPr>
        </p:nvSpPr>
        <p:spPr>
          <a:ln/>
        </p:spPr>
        <p:txBody>
          <a:bodyPr/>
          <a:lstStyle>
            <a:lvl1pPr>
              <a:defRPr/>
            </a:lvl1pPr>
          </a:lstStyle>
          <a:p>
            <a:pPr>
              <a:defRPr/>
            </a:pPr>
            <a:fld id="{9A8BB8DD-E9A6-45E3-987E-5EDE20924F36}" type="datetime1">
              <a:rPr lang="en-US"/>
              <a:pPr>
                <a:defRPr/>
              </a:pPr>
              <a:t>5/31/2011</a:t>
            </a:fld>
            <a:endParaRPr lang="en-US"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4"/>
          <p:cNvSpPr>
            <a:spLocks noGrp="1" noChangeArrowheads="1"/>
          </p:cNvSpPr>
          <p:nvPr>
            <p:ph type="sldNum" sz="quarter" idx="10"/>
            <p:custDataLst>
              <p:tags r:id="rId1"/>
            </p:custDataLst>
          </p:nvPr>
        </p:nvSpPr>
        <p:spPr>
          <a:ln/>
        </p:spPr>
        <p:txBody>
          <a:bodyPr/>
          <a:lstStyle>
            <a:lvl1pPr>
              <a:defRPr/>
            </a:lvl1pPr>
          </a:lstStyle>
          <a:p>
            <a:pPr>
              <a:defRPr/>
            </a:pPr>
            <a:fld id="{1D4F096B-40FE-4677-B08B-6EE4F6D0A2D2}" type="slidenum">
              <a:rPr/>
              <a:pPr>
                <a:defRPr/>
              </a:pPr>
              <a:t>‹#›</a:t>
            </a:fld>
            <a:endParaRPr lang="en-US"/>
          </a:p>
        </p:txBody>
      </p:sp>
      <p:sp>
        <p:nvSpPr>
          <p:cNvPr id="6" name="Rectangle 41" hidden="1"/>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42" hidden="1"/>
          <p:cNvSpPr>
            <a:spLocks noGrp="1" noChangeArrowheads="1"/>
          </p:cNvSpPr>
          <p:nvPr>
            <p:ph type="dt" sz="half" idx="12"/>
            <p:custDataLst>
              <p:tags r:id="rId3"/>
            </p:custDataLst>
          </p:nvPr>
        </p:nvSpPr>
        <p:spPr>
          <a:ln/>
        </p:spPr>
        <p:txBody>
          <a:bodyPr/>
          <a:lstStyle>
            <a:lvl1pPr>
              <a:defRPr/>
            </a:lvl1pPr>
          </a:lstStyle>
          <a:p>
            <a:pPr>
              <a:defRPr/>
            </a:pPr>
            <a:fld id="{1BEDD47C-D5F3-4F1B-898D-D10D71491CCD}" type="datetime1">
              <a:rPr lang="en-US"/>
              <a:pPr>
                <a:defRPr/>
              </a:pPr>
              <a:t>5/31/2011</a:t>
            </a:fld>
            <a:endParaRPr lang="en-US"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4"/>
          <p:cNvSpPr>
            <a:spLocks noGrp="1" noChangeArrowheads="1"/>
          </p:cNvSpPr>
          <p:nvPr>
            <p:ph type="sldNum" sz="quarter" idx="10"/>
            <p:custDataLst>
              <p:tags r:id="rId1"/>
            </p:custDataLst>
          </p:nvPr>
        </p:nvSpPr>
        <p:spPr>
          <a:ln/>
        </p:spPr>
        <p:txBody>
          <a:bodyPr/>
          <a:lstStyle>
            <a:lvl1pPr>
              <a:defRPr/>
            </a:lvl1pPr>
          </a:lstStyle>
          <a:p>
            <a:pPr>
              <a:defRPr/>
            </a:pPr>
            <a:fld id="{D39CF651-2CBF-457A-9A61-92AFFF38626D}" type="slidenum">
              <a:rPr/>
              <a:pPr>
                <a:defRPr/>
              </a:pPr>
              <a:t>‹#›</a:t>
            </a:fld>
            <a:endParaRPr lang="en-US"/>
          </a:p>
        </p:txBody>
      </p:sp>
      <p:sp>
        <p:nvSpPr>
          <p:cNvPr id="6" name="Rectangle 41" hidden="1"/>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42" hidden="1"/>
          <p:cNvSpPr>
            <a:spLocks noGrp="1" noChangeArrowheads="1"/>
          </p:cNvSpPr>
          <p:nvPr>
            <p:ph type="dt" sz="half" idx="12"/>
            <p:custDataLst>
              <p:tags r:id="rId3"/>
            </p:custDataLst>
          </p:nvPr>
        </p:nvSpPr>
        <p:spPr>
          <a:ln/>
        </p:spPr>
        <p:txBody>
          <a:bodyPr/>
          <a:lstStyle>
            <a:lvl1pPr>
              <a:defRPr/>
            </a:lvl1pPr>
          </a:lstStyle>
          <a:p>
            <a:pPr>
              <a:defRPr/>
            </a:pPr>
            <a:fld id="{96A41BCE-F116-42D3-A8D5-03C7F6FA63D2}" type="datetime1">
              <a:rPr lang="en-US"/>
              <a:pPr>
                <a:defRPr/>
              </a:pPr>
              <a:t>5/31/2011</a:t>
            </a:fld>
            <a:endParaRPr lang="en-US"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4"/>
          <p:cNvSpPr>
            <a:spLocks noGrp="1" noChangeArrowheads="1"/>
          </p:cNvSpPr>
          <p:nvPr>
            <p:ph type="sldNum" sz="quarter" idx="10"/>
            <p:custDataLst>
              <p:tags r:id="rId1"/>
            </p:custDataLst>
          </p:nvPr>
        </p:nvSpPr>
        <p:spPr>
          <a:ln/>
        </p:spPr>
        <p:txBody>
          <a:bodyPr/>
          <a:lstStyle>
            <a:lvl1pPr>
              <a:defRPr/>
            </a:lvl1pPr>
          </a:lstStyle>
          <a:p>
            <a:pPr>
              <a:defRPr/>
            </a:pPr>
            <a:fld id="{7ACC4F1F-2CE1-410E-A0AB-FB15DDFBD7C8}" type="slidenum">
              <a:rPr/>
              <a:pPr>
                <a:defRPr/>
              </a:pPr>
              <a:t>‹#›</a:t>
            </a:fld>
            <a:endParaRPr lang="en-US"/>
          </a:p>
        </p:txBody>
      </p:sp>
      <p:sp>
        <p:nvSpPr>
          <p:cNvPr id="5" name="Rectangle 41" hidden="1"/>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42" hidden="1"/>
          <p:cNvSpPr>
            <a:spLocks noGrp="1" noChangeArrowheads="1"/>
          </p:cNvSpPr>
          <p:nvPr>
            <p:ph type="dt" sz="half" idx="12"/>
            <p:custDataLst>
              <p:tags r:id="rId3"/>
            </p:custDataLst>
          </p:nvPr>
        </p:nvSpPr>
        <p:spPr>
          <a:ln/>
        </p:spPr>
        <p:txBody>
          <a:bodyPr/>
          <a:lstStyle>
            <a:lvl1pPr>
              <a:defRPr/>
            </a:lvl1pPr>
          </a:lstStyle>
          <a:p>
            <a:pPr>
              <a:defRPr/>
            </a:pPr>
            <a:fld id="{D8A421B9-91F8-4E98-8D66-0D6B7DA57EBD}" type="datetime1">
              <a:rPr lang="en-US"/>
              <a:pPr>
                <a:defRPr/>
              </a:pPr>
              <a:t>5/31/2011</a:t>
            </a:fld>
            <a:endParaRPr lang="en-US" noProof="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29"/>
          <p:cNvSpPr>
            <a:spLocks noGrp="1" noChangeArrowheads="1"/>
          </p:cNvSpPr>
          <p:nvPr>
            <p:ph type="title"/>
            <p:custDataLst>
              <p:tags r:id="rId15"/>
            </p:custDataLst>
          </p:nvPr>
        </p:nvSpPr>
        <p:spPr bwMode="auto">
          <a:xfrm>
            <a:off x="381000" y="914400"/>
            <a:ext cx="8359775" cy="914400"/>
          </a:xfrm>
          <a:prstGeom prst="rect">
            <a:avLst/>
          </a:prstGeom>
          <a:noFill/>
          <a:ln w="0">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3075" name="Rectangle 28"/>
          <p:cNvSpPr>
            <a:spLocks noGrp="1" noChangeArrowheads="1"/>
          </p:cNvSpPr>
          <p:nvPr>
            <p:ph type="body" idx="1"/>
            <p:custDataLst>
              <p:tags r:id="rId16"/>
            </p:custDataLst>
          </p:nvPr>
        </p:nvSpPr>
        <p:spPr bwMode="auto">
          <a:xfrm>
            <a:off x="392113" y="1981200"/>
            <a:ext cx="8359775" cy="4114800"/>
          </a:xfrm>
          <a:prstGeom prst="rect">
            <a:avLst/>
          </a:prstGeom>
          <a:noFill/>
          <a:ln w="0">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8" name="Rectangle 34"/>
          <p:cNvSpPr>
            <a:spLocks noGrp="1" noChangeArrowheads="1"/>
          </p:cNvSpPr>
          <p:nvPr>
            <p:ph type="sldNum" sz="quarter" idx="4"/>
            <p:custDataLst>
              <p:tags r:id="rId17"/>
            </p:custDataLst>
          </p:nvPr>
        </p:nvSpPr>
        <p:spPr bwMode="auto">
          <a:xfrm>
            <a:off x="8458200" y="6477000"/>
            <a:ext cx="317500" cy="152400"/>
          </a:xfrm>
          <a:prstGeom prst="rect">
            <a:avLst/>
          </a:prstGeom>
          <a:noFill/>
          <a:ln w="0">
            <a:noFill/>
            <a:miter lim="800000"/>
            <a:headEnd/>
            <a:tailEnd/>
          </a:ln>
          <a:effectLst/>
        </p:spPr>
        <p:txBody>
          <a:bodyPr vert="horz" wrap="square" lIns="0" tIns="0" rIns="0" bIns="0" numCol="1" anchor="t" anchorCtr="0" compatLnSpc="1">
            <a:prstTxWarp prst="textNoShape">
              <a:avLst/>
            </a:prstTxWarp>
          </a:bodyPr>
          <a:lstStyle>
            <a:lvl1pPr algn="r">
              <a:defRPr sz="1000" noProof="1">
                <a:latin typeface="Arial" pitchFamily="34" charset="0"/>
              </a:defRPr>
            </a:lvl1pPr>
          </a:lstStyle>
          <a:p>
            <a:pPr>
              <a:defRPr/>
            </a:pPr>
            <a:fld id="{9A4D5E33-0A2D-40D7-AAF2-34729923D716}" type="slidenum">
              <a:rPr/>
              <a:pPr>
                <a:defRPr/>
              </a:pPr>
              <a:t>‹#›</a:t>
            </a:fld>
            <a:endParaRPr lang="en-US"/>
          </a:p>
        </p:txBody>
      </p:sp>
      <p:sp>
        <p:nvSpPr>
          <p:cNvPr id="1065" name="Rectangle 41" hidden="1"/>
          <p:cNvSpPr>
            <a:spLocks noGrp="1" noChangeArrowheads="1"/>
          </p:cNvSpPr>
          <p:nvPr>
            <p:ph type="ftr" sz="quarter" idx="3"/>
            <p:custDataLst>
              <p:tags r:id="rId18"/>
            </p:custDataLst>
          </p:nvPr>
        </p:nvSpPr>
        <p:spPr bwMode="auto">
          <a:xfrm>
            <a:off x="2032000" y="6578600"/>
            <a:ext cx="5080000" cy="152400"/>
          </a:xfrm>
          <a:prstGeom prst="rect">
            <a:avLst/>
          </a:prstGeom>
          <a:noFill/>
          <a:ln w="0">
            <a:noFill/>
            <a:miter lim="800000"/>
            <a:headEnd/>
            <a:tailEnd/>
          </a:ln>
          <a:effectLst/>
        </p:spPr>
        <p:txBody>
          <a:bodyPr vert="horz" wrap="square" lIns="0" tIns="0" rIns="0" bIns="0" numCol="1" anchor="b" anchorCtr="0" compatLnSpc="1">
            <a:prstTxWarp prst="textNoShape">
              <a:avLst/>
            </a:prstTxWarp>
          </a:bodyPr>
          <a:lstStyle>
            <a:lvl1pPr algn="ctr">
              <a:defRPr sz="800" noProof="1">
                <a:solidFill>
                  <a:srgbClr val="FFFFFF"/>
                </a:solidFill>
                <a:latin typeface="Arial" pitchFamily="34" charset="0"/>
              </a:defRPr>
            </a:lvl1pPr>
          </a:lstStyle>
          <a:p>
            <a:pPr>
              <a:defRPr/>
            </a:pPr>
            <a:endParaRPr lang="en-US"/>
          </a:p>
        </p:txBody>
      </p:sp>
      <p:sp>
        <p:nvSpPr>
          <p:cNvPr id="1066" name="Rectangle 42" hidden="1"/>
          <p:cNvSpPr>
            <a:spLocks noGrp="1" noChangeArrowheads="1"/>
          </p:cNvSpPr>
          <p:nvPr>
            <p:ph type="dt" sz="half" idx="2"/>
            <p:custDataLst>
              <p:tags r:id="rId19"/>
            </p:custDataLst>
          </p:nvPr>
        </p:nvSpPr>
        <p:spPr bwMode="auto">
          <a:xfrm>
            <a:off x="800100" y="5715000"/>
            <a:ext cx="7543800" cy="304800"/>
          </a:xfrm>
          <a:prstGeom prst="rect">
            <a:avLst/>
          </a:prstGeom>
          <a:noFill/>
          <a:ln w="0">
            <a:noFill/>
            <a:miter lim="800000"/>
            <a:headEnd/>
            <a:tailEnd/>
          </a:ln>
          <a:effectLst/>
        </p:spPr>
        <p:txBody>
          <a:bodyPr vert="horz" wrap="square" lIns="0" tIns="0" rIns="0" bIns="0" numCol="1" anchor="t" anchorCtr="0" compatLnSpc="1">
            <a:prstTxWarp prst="textNoShape">
              <a:avLst/>
            </a:prstTxWarp>
          </a:bodyPr>
          <a:lstStyle>
            <a:lvl1pPr>
              <a:defRPr sz="1900">
                <a:solidFill>
                  <a:srgbClr val="FFFFFF"/>
                </a:solidFill>
                <a:latin typeface="Arial" pitchFamily="34" charset="0"/>
              </a:defRPr>
            </a:lvl1pPr>
          </a:lstStyle>
          <a:p>
            <a:pPr>
              <a:defRPr/>
            </a:pPr>
            <a:fld id="{7F6425EC-3481-4EA1-9BEA-0A7D90963F12}" type="datetime1">
              <a:rPr lang="en-US"/>
              <a:pPr>
                <a:defRPr/>
              </a:pPr>
              <a:t>5/31/2011</a:t>
            </a:fld>
            <a:endParaRPr lang="en-US" noProof="1"/>
          </a:p>
        </p:txBody>
      </p:sp>
      <p:pic>
        <p:nvPicPr>
          <p:cNvPr id="3079" name="Picture 55" descr="ExtandIntTextSlide"/>
          <p:cNvPicPr>
            <a:picLocks noChangeAspect="1" noChangeArrowheads="1"/>
          </p:cNvPicPr>
          <p:nvPr/>
        </p:nvPicPr>
        <p:blipFill>
          <a:blip r:embed="rId20" cstate="print"/>
          <a:srcRect l="1358" r="815"/>
          <a:stretch>
            <a:fillRect/>
          </a:stretch>
        </p:blipFill>
        <p:spPr bwMode="auto">
          <a:xfrm>
            <a:off x="0" y="0"/>
            <a:ext cx="9144000" cy="5476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9"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Lst>
  <p:hf hdr="0" ftr="0" dt="0"/>
  <p:txStyles>
    <p:titleStyle>
      <a:lvl1pPr algn="l" rtl="0" eaLnBrk="0" fontAlgn="base" hangingPunct="0">
        <a:spcBef>
          <a:spcPct val="0"/>
        </a:spcBef>
        <a:spcAft>
          <a:spcPct val="0"/>
        </a:spcAft>
        <a:defRPr sz="3200">
          <a:solidFill>
            <a:srgbClr val="412F86"/>
          </a:solidFill>
          <a:latin typeface="+mj-lt"/>
          <a:ea typeface="+mj-ea"/>
          <a:cs typeface="+mj-cs"/>
        </a:defRPr>
      </a:lvl1pPr>
      <a:lvl2pPr algn="l" rtl="0" eaLnBrk="0" fontAlgn="base" hangingPunct="0">
        <a:spcBef>
          <a:spcPct val="0"/>
        </a:spcBef>
        <a:spcAft>
          <a:spcPct val="0"/>
        </a:spcAft>
        <a:defRPr sz="3200">
          <a:solidFill>
            <a:srgbClr val="412F86"/>
          </a:solidFill>
          <a:latin typeface="Arial" pitchFamily="34" charset="0"/>
        </a:defRPr>
      </a:lvl2pPr>
      <a:lvl3pPr algn="l" rtl="0" eaLnBrk="0" fontAlgn="base" hangingPunct="0">
        <a:spcBef>
          <a:spcPct val="0"/>
        </a:spcBef>
        <a:spcAft>
          <a:spcPct val="0"/>
        </a:spcAft>
        <a:defRPr sz="3200">
          <a:solidFill>
            <a:srgbClr val="412F86"/>
          </a:solidFill>
          <a:latin typeface="Arial" pitchFamily="34" charset="0"/>
        </a:defRPr>
      </a:lvl3pPr>
      <a:lvl4pPr algn="l" rtl="0" eaLnBrk="0" fontAlgn="base" hangingPunct="0">
        <a:spcBef>
          <a:spcPct val="0"/>
        </a:spcBef>
        <a:spcAft>
          <a:spcPct val="0"/>
        </a:spcAft>
        <a:defRPr sz="3200">
          <a:solidFill>
            <a:srgbClr val="412F86"/>
          </a:solidFill>
          <a:latin typeface="Arial" pitchFamily="34" charset="0"/>
        </a:defRPr>
      </a:lvl4pPr>
      <a:lvl5pPr algn="l" rtl="0" eaLnBrk="0" fontAlgn="base" hangingPunct="0">
        <a:spcBef>
          <a:spcPct val="0"/>
        </a:spcBef>
        <a:spcAft>
          <a:spcPct val="0"/>
        </a:spcAft>
        <a:defRPr sz="3200">
          <a:solidFill>
            <a:srgbClr val="412F86"/>
          </a:solidFill>
          <a:latin typeface="Arial" pitchFamily="34" charset="0"/>
        </a:defRPr>
      </a:lvl5pPr>
      <a:lvl6pPr marL="457200" algn="l" rtl="0" eaLnBrk="0" fontAlgn="base" hangingPunct="0">
        <a:spcBef>
          <a:spcPct val="0"/>
        </a:spcBef>
        <a:spcAft>
          <a:spcPct val="0"/>
        </a:spcAft>
        <a:defRPr sz="3200">
          <a:solidFill>
            <a:srgbClr val="412F86"/>
          </a:solidFill>
          <a:latin typeface="Arial" pitchFamily="34" charset="0"/>
        </a:defRPr>
      </a:lvl6pPr>
      <a:lvl7pPr marL="914400" algn="l" rtl="0" eaLnBrk="0" fontAlgn="base" hangingPunct="0">
        <a:spcBef>
          <a:spcPct val="0"/>
        </a:spcBef>
        <a:spcAft>
          <a:spcPct val="0"/>
        </a:spcAft>
        <a:defRPr sz="3200">
          <a:solidFill>
            <a:srgbClr val="412F86"/>
          </a:solidFill>
          <a:latin typeface="Arial" pitchFamily="34" charset="0"/>
        </a:defRPr>
      </a:lvl7pPr>
      <a:lvl8pPr marL="1371600" algn="l" rtl="0" eaLnBrk="0" fontAlgn="base" hangingPunct="0">
        <a:spcBef>
          <a:spcPct val="0"/>
        </a:spcBef>
        <a:spcAft>
          <a:spcPct val="0"/>
        </a:spcAft>
        <a:defRPr sz="3200">
          <a:solidFill>
            <a:srgbClr val="412F86"/>
          </a:solidFill>
          <a:latin typeface="Arial" pitchFamily="34" charset="0"/>
        </a:defRPr>
      </a:lvl8pPr>
      <a:lvl9pPr marL="1828800" algn="l" rtl="0" eaLnBrk="0" fontAlgn="base" hangingPunct="0">
        <a:spcBef>
          <a:spcPct val="0"/>
        </a:spcBef>
        <a:spcAft>
          <a:spcPct val="0"/>
        </a:spcAft>
        <a:defRPr sz="3200">
          <a:solidFill>
            <a:srgbClr val="412F86"/>
          </a:solidFill>
          <a:latin typeface="Arial" pitchFamily="34" charset="0"/>
        </a:defRPr>
      </a:lvl9pPr>
    </p:titleStyle>
    <p:bodyStyle>
      <a:lvl1pPr marL="177800" indent="-177800" algn="l" rtl="0" eaLnBrk="0" fontAlgn="base" hangingPunct="0">
        <a:lnSpc>
          <a:spcPct val="105000"/>
        </a:lnSpc>
        <a:spcBef>
          <a:spcPct val="0"/>
        </a:spcBef>
        <a:spcAft>
          <a:spcPct val="0"/>
        </a:spcAft>
        <a:buSzPct val="100000"/>
        <a:buChar char="•"/>
        <a:defRPr sz="2000">
          <a:solidFill>
            <a:srgbClr val="000000"/>
          </a:solidFill>
          <a:latin typeface="+mn-lt"/>
          <a:ea typeface="+mn-ea"/>
          <a:cs typeface="+mn-cs"/>
        </a:defRPr>
      </a:lvl1pPr>
      <a:lvl2pPr marL="520700" indent="-228600" algn="l" rtl="0" eaLnBrk="0" fontAlgn="base" hangingPunct="0">
        <a:lnSpc>
          <a:spcPct val="105000"/>
        </a:lnSpc>
        <a:spcBef>
          <a:spcPct val="0"/>
        </a:spcBef>
        <a:spcAft>
          <a:spcPct val="0"/>
        </a:spcAft>
        <a:buSzPct val="100000"/>
        <a:buChar char="–"/>
        <a:defRPr sz="2000">
          <a:solidFill>
            <a:srgbClr val="000000"/>
          </a:solidFill>
          <a:latin typeface="+mn-lt"/>
        </a:defRPr>
      </a:lvl2pPr>
      <a:lvl3pPr marL="800100" indent="-165100" algn="l" rtl="0" eaLnBrk="0" fontAlgn="base" hangingPunct="0">
        <a:lnSpc>
          <a:spcPct val="105000"/>
        </a:lnSpc>
        <a:spcBef>
          <a:spcPct val="0"/>
        </a:spcBef>
        <a:spcAft>
          <a:spcPct val="0"/>
        </a:spcAft>
        <a:buSzPct val="100000"/>
        <a:buChar char="•"/>
        <a:defRPr sz="2400">
          <a:solidFill>
            <a:srgbClr val="000000"/>
          </a:solidFill>
          <a:latin typeface="+mn-lt"/>
        </a:defRPr>
      </a:lvl3pPr>
      <a:lvl4pPr marL="1092200" indent="-177800" algn="l" rtl="0" eaLnBrk="0" fontAlgn="base" hangingPunct="0">
        <a:lnSpc>
          <a:spcPct val="105000"/>
        </a:lnSpc>
        <a:spcBef>
          <a:spcPct val="0"/>
        </a:spcBef>
        <a:spcAft>
          <a:spcPct val="0"/>
        </a:spcAft>
        <a:buSzPct val="100000"/>
        <a:buChar char="–"/>
        <a:defRPr sz="1600">
          <a:solidFill>
            <a:srgbClr val="000000"/>
          </a:solidFill>
          <a:latin typeface="+mn-lt"/>
        </a:defRPr>
      </a:lvl4pPr>
      <a:lvl5pPr marL="1435100" indent="-228600" algn="l" rtl="0" eaLnBrk="0" fontAlgn="base" hangingPunct="0">
        <a:lnSpc>
          <a:spcPct val="105000"/>
        </a:lnSpc>
        <a:spcBef>
          <a:spcPct val="0"/>
        </a:spcBef>
        <a:spcAft>
          <a:spcPct val="0"/>
        </a:spcAft>
        <a:buSzPct val="100000"/>
        <a:buChar char="–"/>
        <a:defRPr sz="1600">
          <a:solidFill>
            <a:srgbClr val="000000"/>
          </a:solidFill>
          <a:latin typeface="+mn-lt"/>
        </a:defRPr>
      </a:lvl5pPr>
      <a:lvl6pPr marL="1892300" indent="-228600" algn="l" rtl="0" eaLnBrk="0" fontAlgn="base" hangingPunct="0">
        <a:lnSpc>
          <a:spcPct val="105000"/>
        </a:lnSpc>
        <a:spcBef>
          <a:spcPct val="0"/>
        </a:spcBef>
        <a:spcAft>
          <a:spcPct val="0"/>
        </a:spcAft>
        <a:buSzPct val="100000"/>
        <a:buChar char="–"/>
        <a:defRPr sz="1600">
          <a:solidFill>
            <a:srgbClr val="000000"/>
          </a:solidFill>
          <a:latin typeface="+mn-lt"/>
        </a:defRPr>
      </a:lvl6pPr>
      <a:lvl7pPr marL="2349500" indent="-228600" algn="l" rtl="0" eaLnBrk="0" fontAlgn="base" hangingPunct="0">
        <a:lnSpc>
          <a:spcPct val="105000"/>
        </a:lnSpc>
        <a:spcBef>
          <a:spcPct val="0"/>
        </a:spcBef>
        <a:spcAft>
          <a:spcPct val="0"/>
        </a:spcAft>
        <a:buSzPct val="100000"/>
        <a:buChar char="–"/>
        <a:defRPr sz="1600">
          <a:solidFill>
            <a:srgbClr val="000000"/>
          </a:solidFill>
          <a:latin typeface="+mn-lt"/>
        </a:defRPr>
      </a:lvl7pPr>
      <a:lvl8pPr marL="2806700" indent="-228600" algn="l" rtl="0" eaLnBrk="0" fontAlgn="base" hangingPunct="0">
        <a:lnSpc>
          <a:spcPct val="105000"/>
        </a:lnSpc>
        <a:spcBef>
          <a:spcPct val="0"/>
        </a:spcBef>
        <a:spcAft>
          <a:spcPct val="0"/>
        </a:spcAft>
        <a:buSzPct val="100000"/>
        <a:buChar char="–"/>
        <a:defRPr sz="1600">
          <a:solidFill>
            <a:srgbClr val="000000"/>
          </a:solidFill>
          <a:latin typeface="+mn-lt"/>
        </a:defRPr>
      </a:lvl8pPr>
      <a:lvl9pPr marL="3263900" indent="-228600" algn="l" rtl="0" eaLnBrk="0" fontAlgn="base" hangingPunct="0">
        <a:lnSpc>
          <a:spcPct val="105000"/>
        </a:lnSpc>
        <a:spcBef>
          <a:spcPct val="0"/>
        </a:spcBef>
        <a:spcAft>
          <a:spcPct val="0"/>
        </a:spcAft>
        <a:buSzPct val="100000"/>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idx="4294967295"/>
          </p:nvPr>
        </p:nvSpPr>
        <p:spPr>
          <a:xfrm>
            <a:off x="762000" y="990600"/>
            <a:ext cx="7924800" cy="1752600"/>
          </a:xfrm>
        </p:spPr>
        <p:txBody>
          <a:bodyPr/>
          <a:lstStyle/>
          <a:p>
            <a:r>
              <a:rPr lang="en-US" sz="3600" b="1" smtClean="0">
                <a:solidFill>
                  <a:schemeClr val="bg1"/>
                </a:solidFill>
                <a:latin typeface="Calibri" pitchFamily="34" charset="0"/>
              </a:rPr>
              <a:t>The Effect of Managerial “Style” on the Tone of Earnings Conference Calls</a:t>
            </a:r>
            <a:br>
              <a:rPr lang="en-US" sz="3600" b="1" smtClean="0">
                <a:solidFill>
                  <a:schemeClr val="bg1"/>
                </a:solidFill>
                <a:latin typeface="Calibri" pitchFamily="34" charset="0"/>
              </a:rPr>
            </a:br>
            <a:r>
              <a:rPr lang="en-US" sz="700" b="1" smtClean="0">
                <a:solidFill>
                  <a:schemeClr val="bg1"/>
                </a:solidFill>
                <a:latin typeface="Calibri" pitchFamily="34" charset="0"/>
              </a:rPr>
              <a:t/>
            </a:r>
            <a:br>
              <a:rPr lang="en-US" sz="700" b="1" smtClean="0">
                <a:solidFill>
                  <a:schemeClr val="bg1"/>
                </a:solidFill>
                <a:latin typeface="Calibri" pitchFamily="34" charset="0"/>
              </a:rPr>
            </a:br>
            <a:endParaRPr lang="en-US" sz="2800" smtClean="0">
              <a:solidFill>
                <a:schemeClr val="bg1"/>
              </a:solidFill>
              <a:latin typeface="Calibri" pitchFamily="34" charset="0"/>
            </a:endParaRPr>
          </a:p>
        </p:txBody>
      </p:sp>
      <p:sp>
        <p:nvSpPr>
          <p:cNvPr id="5123" name="Text Box 18"/>
          <p:cNvSpPr txBox="1">
            <a:spLocks noChangeArrowheads="1"/>
          </p:cNvSpPr>
          <p:nvPr/>
        </p:nvSpPr>
        <p:spPr bwMode="auto">
          <a:xfrm>
            <a:off x="762000" y="3581400"/>
            <a:ext cx="3200400" cy="2185988"/>
          </a:xfrm>
          <a:prstGeom prst="rect">
            <a:avLst/>
          </a:prstGeom>
          <a:noFill/>
          <a:ln w="9525">
            <a:noFill/>
            <a:miter lim="800000"/>
            <a:headEnd/>
            <a:tailEnd/>
          </a:ln>
        </p:spPr>
        <p:txBody>
          <a:bodyPr>
            <a:spAutoFit/>
          </a:bodyPr>
          <a:lstStyle/>
          <a:p>
            <a:r>
              <a:rPr lang="en-US" sz="2400" dirty="0">
                <a:solidFill>
                  <a:schemeClr val="bg1"/>
                </a:solidFill>
                <a:latin typeface="Calibri" pitchFamily="34" charset="0"/>
              </a:rPr>
              <a:t>Angela Davis</a:t>
            </a:r>
          </a:p>
          <a:p>
            <a:r>
              <a:rPr lang="en-US" sz="2400" dirty="0">
                <a:solidFill>
                  <a:schemeClr val="bg1"/>
                </a:solidFill>
                <a:latin typeface="Calibri" pitchFamily="34" charset="0"/>
              </a:rPr>
              <a:t>Weili Ge</a:t>
            </a:r>
          </a:p>
          <a:p>
            <a:r>
              <a:rPr lang="en-US" sz="2400" dirty="0">
                <a:solidFill>
                  <a:schemeClr val="bg1"/>
                </a:solidFill>
                <a:latin typeface="Calibri" pitchFamily="34" charset="0"/>
              </a:rPr>
              <a:t>Dawn Matsumoto</a:t>
            </a:r>
          </a:p>
          <a:p>
            <a:r>
              <a:rPr lang="en-US" sz="2400" dirty="0">
                <a:solidFill>
                  <a:schemeClr val="bg1"/>
                </a:solidFill>
                <a:latin typeface="Calibri" pitchFamily="34" charset="0"/>
              </a:rPr>
              <a:t>Jenny Li Zhang</a:t>
            </a:r>
          </a:p>
          <a:p>
            <a:endParaRPr lang="en-US" dirty="0">
              <a:solidFill>
                <a:schemeClr val="bg1"/>
              </a:solidFill>
              <a:latin typeface="Calibri" pitchFamily="34" charset="0"/>
            </a:endParaRPr>
          </a:p>
          <a:p>
            <a:r>
              <a:rPr lang="en-US" dirty="0">
                <a:solidFill>
                  <a:schemeClr val="bg1"/>
                </a:solidFill>
                <a:latin typeface="Calibri" pitchFamily="34" charset="0"/>
              </a:rPr>
              <a:t>April </a:t>
            </a:r>
            <a:r>
              <a:rPr lang="en-US" dirty="0" smtClean="0">
                <a:solidFill>
                  <a:schemeClr val="bg1"/>
                </a:solidFill>
                <a:latin typeface="Calibri" pitchFamily="34" charset="0"/>
              </a:rPr>
              <a:t>27, </a:t>
            </a:r>
            <a:r>
              <a:rPr lang="en-US" dirty="0">
                <a:solidFill>
                  <a:schemeClr val="bg1"/>
                </a:solidFill>
                <a:latin typeface="Calibri" pitchFamily="34" charset="0"/>
              </a:rPr>
              <a:t>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p>
            <a:fld id="{26D73646-EF03-4A79-9D0E-B4F966F16A09}" type="slidenum">
              <a:rPr smtClean="0">
                <a:latin typeface="Arial" charset="0"/>
              </a:rPr>
              <a:pPr/>
              <a:t>10</a:t>
            </a:fld>
            <a:endParaRPr lang="en-US" smtClean="0">
              <a:latin typeface="Arial" charset="0"/>
            </a:endParaRPr>
          </a:p>
        </p:txBody>
      </p:sp>
      <p:sp>
        <p:nvSpPr>
          <p:cNvPr id="14339" name="Slide Number Placeholder 3"/>
          <p:cNvSpPr txBox="1">
            <a:spLocks noGrp="1"/>
          </p:cNvSpPr>
          <p:nvPr/>
        </p:nvSpPr>
        <p:spPr bwMode="auto">
          <a:xfrm>
            <a:off x="8458200" y="6477000"/>
            <a:ext cx="317500" cy="152400"/>
          </a:xfrm>
          <a:prstGeom prst="rect">
            <a:avLst/>
          </a:prstGeom>
          <a:noFill/>
          <a:ln w="0">
            <a:noFill/>
            <a:miter lim="800000"/>
            <a:headEnd/>
            <a:tailEnd/>
          </a:ln>
        </p:spPr>
        <p:txBody>
          <a:bodyPr lIns="0" tIns="0" rIns="0" bIns="0"/>
          <a:lstStyle/>
          <a:p>
            <a:pPr algn="r"/>
            <a:fld id="{92E5CF34-369A-4564-8212-D0A6508E2351}" type="slidenum">
              <a:rPr sz="1000" noProof="1"/>
              <a:pPr algn="r"/>
              <a:t>10</a:t>
            </a:fld>
            <a:endParaRPr lang="en-US" sz="1000" noProof="1"/>
          </a:p>
        </p:txBody>
      </p:sp>
      <p:sp>
        <p:nvSpPr>
          <p:cNvPr id="14340" name="Rectangle 2"/>
          <p:cNvSpPr>
            <a:spLocks noGrp="1" noChangeArrowheads="1"/>
          </p:cNvSpPr>
          <p:nvPr>
            <p:ph type="title"/>
          </p:nvPr>
        </p:nvSpPr>
        <p:spPr>
          <a:xfrm>
            <a:off x="381000" y="838200"/>
            <a:ext cx="8359775" cy="914400"/>
          </a:xfrm>
        </p:spPr>
        <p:txBody>
          <a:bodyPr/>
          <a:lstStyle/>
          <a:p>
            <a:r>
              <a:rPr lang="en-US" b="1" dirty="0" smtClean="0">
                <a:latin typeface="Calibri" pitchFamily="34" charset="0"/>
              </a:rPr>
              <a:t>Does manager style impact tone?</a:t>
            </a:r>
          </a:p>
        </p:txBody>
      </p:sp>
      <p:sp>
        <p:nvSpPr>
          <p:cNvPr id="14341" name="Rectangle 3"/>
          <p:cNvSpPr>
            <a:spLocks noGrp="1" noChangeArrowheads="1"/>
          </p:cNvSpPr>
          <p:nvPr>
            <p:ph type="body" idx="1"/>
          </p:nvPr>
        </p:nvSpPr>
        <p:spPr>
          <a:xfrm>
            <a:off x="392113" y="1676400"/>
            <a:ext cx="8359775" cy="4343400"/>
          </a:xfrm>
        </p:spPr>
        <p:txBody>
          <a:bodyPr/>
          <a:lstStyle/>
          <a:p>
            <a:pPr marL="365760" lvl="1" indent="-365760">
              <a:buFont typeface="Wingdings" pitchFamily="2" charset="2"/>
              <a:buChar char="Ø"/>
            </a:pPr>
            <a:r>
              <a:rPr lang="en-US" sz="2800" dirty="0" smtClean="0">
                <a:latin typeface="Calibri" pitchFamily="34" charset="0"/>
              </a:rPr>
              <a:t>Style impacts choices more when manager discretion is higher </a:t>
            </a:r>
          </a:p>
          <a:p>
            <a:pPr marL="565150" lvl="2" indent="-285750">
              <a:buFont typeface="Arial" pitchFamily="34" charset="0"/>
              <a:buChar char="•"/>
            </a:pPr>
            <a:r>
              <a:rPr lang="en-US" dirty="0" err="1" smtClean="0">
                <a:latin typeface="Calibri" pitchFamily="34" charset="0"/>
              </a:rPr>
              <a:t>Hambrick</a:t>
            </a:r>
            <a:r>
              <a:rPr lang="en-US" dirty="0" smtClean="0">
                <a:latin typeface="Calibri" pitchFamily="34" charset="0"/>
              </a:rPr>
              <a:t> 2007</a:t>
            </a:r>
          </a:p>
          <a:p>
            <a:pPr marL="565150" lvl="2" indent="-285750">
              <a:buFont typeface="Arial" pitchFamily="34" charset="0"/>
              <a:buChar char="•"/>
            </a:pPr>
            <a:r>
              <a:rPr lang="en-US" dirty="0" smtClean="0">
                <a:latin typeface="Calibri" pitchFamily="34" charset="0"/>
              </a:rPr>
              <a:t>Ge et al. 2011</a:t>
            </a:r>
          </a:p>
          <a:p>
            <a:pPr marL="565150" lvl="2" indent="-285750">
              <a:buFont typeface="Arial" pitchFamily="34" charset="0"/>
              <a:buChar char="•"/>
            </a:pPr>
            <a:endParaRPr lang="en-US" sz="1800" dirty="0" smtClean="0">
              <a:latin typeface="Calibri" pitchFamily="34" charset="0"/>
            </a:endParaRPr>
          </a:p>
          <a:p>
            <a:pPr marL="365760" indent="-365760">
              <a:buFont typeface="Wingdings" pitchFamily="2" charset="2"/>
              <a:buChar char="Ø"/>
            </a:pPr>
            <a:r>
              <a:rPr lang="en-US" sz="2800" dirty="0" smtClean="0">
                <a:latin typeface="Calibri" pitchFamily="34" charset="0"/>
              </a:rPr>
              <a:t>Choice of language relatively unconstrained</a:t>
            </a:r>
          </a:p>
          <a:p>
            <a:pPr marL="628650" lvl="1" indent="-285750">
              <a:buFont typeface="Arial" pitchFamily="34" charset="0"/>
              <a:buChar char="•"/>
            </a:pPr>
            <a:r>
              <a:rPr lang="en-US" sz="2400" dirty="0" smtClean="0">
                <a:latin typeface="Calibri" pitchFamily="34" charset="0"/>
              </a:rPr>
              <a:t>Not subject to GAAP, audits, SEC regulation</a:t>
            </a:r>
          </a:p>
          <a:p>
            <a:pPr marL="628650" lvl="1" indent="-285750">
              <a:buFont typeface="Arial" pitchFamily="34" charset="0"/>
              <a:buChar char="•"/>
            </a:pPr>
            <a:r>
              <a:rPr lang="en-US" sz="2400" dirty="0" smtClean="0">
                <a:latin typeface="Calibri" pitchFamily="34" charset="0"/>
              </a:rPr>
              <a:t>Particularly in conference calls</a:t>
            </a:r>
          </a:p>
          <a:p>
            <a:pPr marL="628650" lvl="1" indent="-285750">
              <a:buFont typeface="Arial" pitchFamily="34" charset="0"/>
              <a:buChar char="•"/>
            </a:pPr>
            <a:endParaRPr lang="en-US" sz="2400" dirty="0" smtClean="0">
              <a:latin typeface="Calibri" pitchFamily="34" charset="0"/>
            </a:endParaRPr>
          </a:p>
          <a:p>
            <a:pPr marL="285750" indent="-285750">
              <a:buFontTx/>
              <a:buNone/>
            </a:pPr>
            <a:endParaRPr lang="en-US" sz="1200" dirty="0" smtClean="0">
              <a:latin typeface="Calibri" pitchFamily="34" charset="0"/>
            </a:endParaRPr>
          </a:p>
          <a:p>
            <a:pPr marL="285750" indent="-285750">
              <a:buFont typeface="Wingdings" pitchFamily="2" charset="2"/>
              <a:buChar char="Ø"/>
            </a:pPr>
            <a:endParaRPr lang="en-US" sz="2800" dirty="0" smtClean="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p>
            <a:fld id="{26D73646-EF03-4A79-9D0E-B4F966F16A09}" type="slidenum">
              <a:rPr smtClean="0">
                <a:latin typeface="Arial" charset="0"/>
              </a:rPr>
              <a:pPr/>
              <a:t>11</a:t>
            </a:fld>
            <a:endParaRPr lang="en-US" smtClean="0">
              <a:latin typeface="Arial" charset="0"/>
            </a:endParaRPr>
          </a:p>
        </p:txBody>
      </p:sp>
      <p:sp>
        <p:nvSpPr>
          <p:cNvPr id="14339" name="Slide Number Placeholder 3"/>
          <p:cNvSpPr txBox="1">
            <a:spLocks noGrp="1"/>
          </p:cNvSpPr>
          <p:nvPr/>
        </p:nvSpPr>
        <p:spPr bwMode="auto">
          <a:xfrm>
            <a:off x="8458200" y="6477000"/>
            <a:ext cx="317500" cy="152400"/>
          </a:xfrm>
          <a:prstGeom prst="rect">
            <a:avLst/>
          </a:prstGeom>
          <a:noFill/>
          <a:ln w="0">
            <a:noFill/>
            <a:miter lim="800000"/>
            <a:headEnd/>
            <a:tailEnd/>
          </a:ln>
        </p:spPr>
        <p:txBody>
          <a:bodyPr lIns="0" tIns="0" rIns="0" bIns="0"/>
          <a:lstStyle/>
          <a:p>
            <a:pPr algn="r"/>
            <a:fld id="{92E5CF34-369A-4564-8212-D0A6508E2351}" type="slidenum">
              <a:rPr sz="1000" noProof="1"/>
              <a:pPr algn="r"/>
              <a:t>11</a:t>
            </a:fld>
            <a:endParaRPr lang="en-US" sz="1000" noProof="1"/>
          </a:p>
        </p:txBody>
      </p:sp>
      <p:sp>
        <p:nvSpPr>
          <p:cNvPr id="14340" name="Rectangle 2"/>
          <p:cNvSpPr>
            <a:spLocks noGrp="1" noChangeArrowheads="1"/>
          </p:cNvSpPr>
          <p:nvPr>
            <p:ph type="title"/>
          </p:nvPr>
        </p:nvSpPr>
        <p:spPr>
          <a:xfrm>
            <a:off x="381000" y="838200"/>
            <a:ext cx="8359775" cy="914400"/>
          </a:xfrm>
        </p:spPr>
        <p:txBody>
          <a:bodyPr/>
          <a:lstStyle/>
          <a:p>
            <a:r>
              <a:rPr lang="en-US" b="1" dirty="0" smtClean="0">
                <a:latin typeface="Calibri" pitchFamily="34" charset="0"/>
              </a:rPr>
              <a:t>Does manager style impact tone?</a:t>
            </a:r>
          </a:p>
        </p:txBody>
      </p:sp>
      <p:sp>
        <p:nvSpPr>
          <p:cNvPr id="14341" name="Rectangle 3"/>
          <p:cNvSpPr>
            <a:spLocks noGrp="1" noChangeArrowheads="1"/>
          </p:cNvSpPr>
          <p:nvPr>
            <p:ph type="body" idx="1"/>
          </p:nvPr>
        </p:nvSpPr>
        <p:spPr>
          <a:xfrm>
            <a:off x="392113" y="1676400"/>
            <a:ext cx="8359775" cy="4343400"/>
          </a:xfrm>
        </p:spPr>
        <p:txBody>
          <a:bodyPr/>
          <a:lstStyle/>
          <a:p>
            <a:pPr marL="285750" indent="-285750">
              <a:buFont typeface="Wingdings" pitchFamily="2" charset="2"/>
              <a:buChar char="Ø"/>
            </a:pPr>
            <a:r>
              <a:rPr lang="en-US" sz="2800" dirty="0" smtClean="0">
                <a:latin typeface="Calibri" pitchFamily="34" charset="0"/>
              </a:rPr>
              <a:t>But style impacts choices more when optimal decision is ambiguous (bounded rationality)</a:t>
            </a:r>
          </a:p>
          <a:p>
            <a:pPr marL="628650" lvl="1" indent="-285750">
              <a:buFont typeface="Arial" pitchFamily="34" charset="0"/>
              <a:buChar char="•"/>
            </a:pPr>
            <a:r>
              <a:rPr lang="en-US" sz="2400" dirty="0" smtClean="0">
                <a:latin typeface="Calibri" pitchFamily="34" charset="0"/>
              </a:rPr>
              <a:t>Systematic over/under optimism can be costly </a:t>
            </a:r>
          </a:p>
          <a:p>
            <a:pPr marL="628650" lvl="1" indent="-285750">
              <a:buFont typeface="Arial" pitchFamily="34" charset="0"/>
              <a:buChar char="•"/>
            </a:pPr>
            <a:r>
              <a:rPr lang="en-US" sz="2400" dirty="0" smtClean="0">
                <a:latin typeface="Calibri" pitchFamily="34" charset="0"/>
              </a:rPr>
              <a:t>Optimistic language increases probability of class action lawsuits (Rogers et al. 2010)</a:t>
            </a:r>
          </a:p>
          <a:p>
            <a:pPr marL="628650" lvl="1" indent="-285750">
              <a:buFont typeface="Arial" charset="0"/>
              <a:buChar char="•"/>
            </a:pPr>
            <a:endParaRPr lang="en-US" sz="1200" dirty="0" smtClean="0">
              <a:latin typeface="Calibri" pitchFamily="34" charset="0"/>
            </a:endParaRPr>
          </a:p>
          <a:p>
            <a:pPr marL="457200" indent="-457200">
              <a:buFont typeface="Wingdings" pitchFamily="2" charset="2"/>
              <a:buChar char="Ø"/>
            </a:pPr>
            <a:r>
              <a:rPr lang="en-US" sz="2800" dirty="0" smtClean="0">
                <a:latin typeface="Calibri" pitchFamily="34" charset="0"/>
              </a:rPr>
              <a:t>But bias may be unintentional</a:t>
            </a:r>
          </a:p>
          <a:p>
            <a:pPr marL="800100" lvl="1" indent="-457200">
              <a:buFont typeface="Arial" pitchFamily="34" charset="0"/>
              <a:buChar char="•"/>
            </a:pPr>
            <a:r>
              <a:rPr lang="en-US" sz="2400" dirty="0" smtClean="0">
                <a:latin typeface="Calibri" pitchFamily="34" charset="0"/>
              </a:rPr>
              <a:t>Dispositional optimism</a:t>
            </a:r>
          </a:p>
          <a:p>
            <a:pPr marL="800100" lvl="1" indent="-457200">
              <a:buFont typeface="Arial" pitchFamily="34" charset="0"/>
              <a:buChar char="•"/>
            </a:pPr>
            <a:endParaRPr lang="en-US" sz="1200" dirty="0" smtClean="0">
              <a:latin typeface="Calibri" pitchFamily="34" charset="0"/>
            </a:endParaRPr>
          </a:p>
          <a:p>
            <a:pPr marL="457200" indent="-457200">
              <a:buFont typeface="Wingdings" pitchFamily="2" charset="2"/>
              <a:buChar char="Ø"/>
            </a:pPr>
            <a:r>
              <a:rPr lang="en-US" sz="2800" dirty="0" smtClean="0">
                <a:latin typeface="Calibri" pitchFamily="34" charset="0"/>
              </a:rPr>
              <a:t>Prediction:  Style impacts tone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p>
            <a:fld id="{26D73646-EF03-4A79-9D0E-B4F966F16A09}" type="slidenum">
              <a:rPr smtClean="0">
                <a:latin typeface="Arial" charset="0"/>
              </a:rPr>
              <a:pPr/>
              <a:t>12</a:t>
            </a:fld>
            <a:endParaRPr lang="en-US" smtClean="0">
              <a:latin typeface="Arial" charset="0"/>
            </a:endParaRPr>
          </a:p>
        </p:txBody>
      </p:sp>
      <p:sp>
        <p:nvSpPr>
          <p:cNvPr id="14339" name="Slide Number Placeholder 3"/>
          <p:cNvSpPr txBox="1">
            <a:spLocks noGrp="1"/>
          </p:cNvSpPr>
          <p:nvPr/>
        </p:nvSpPr>
        <p:spPr bwMode="auto">
          <a:xfrm>
            <a:off x="8458200" y="6477000"/>
            <a:ext cx="317500" cy="152400"/>
          </a:xfrm>
          <a:prstGeom prst="rect">
            <a:avLst/>
          </a:prstGeom>
          <a:noFill/>
          <a:ln w="0">
            <a:noFill/>
            <a:miter lim="800000"/>
            <a:headEnd/>
            <a:tailEnd/>
          </a:ln>
        </p:spPr>
        <p:txBody>
          <a:bodyPr lIns="0" tIns="0" rIns="0" bIns="0"/>
          <a:lstStyle/>
          <a:p>
            <a:pPr algn="r"/>
            <a:fld id="{92E5CF34-369A-4564-8212-D0A6508E2351}" type="slidenum">
              <a:rPr sz="1000" noProof="1"/>
              <a:pPr algn="r"/>
              <a:t>12</a:t>
            </a:fld>
            <a:endParaRPr lang="en-US" sz="1000" noProof="1"/>
          </a:p>
        </p:txBody>
      </p:sp>
      <p:sp>
        <p:nvSpPr>
          <p:cNvPr id="14340" name="Rectangle 2"/>
          <p:cNvSpPr>
            <a:spLocks noGrp="1" noChangeArrowheads="1"/>
          </p:cNvSpPr>
          <p:nvPr>
            <p:ph type="title"/>
          </p:nvPr>
        </p:nvSpPr>
        <p:spPr>
          <a:xfrm>
            <a:off x="381000" y="838200"/>
            <a:ext cx="8359775" cy="914400"/>
          </a:xfrm>
        </p:spPr>
        <p:txBody>
          <a:bodyPr/>
          <a:lstStyle/>
          <a:p>
            <a:r>
              <a:rPr lang="en-US" b="1" dirty="0" smtClean="0">
                <a:latin typeface="Calibri" pitchFamily="34" charset="0"/>
              </a:rPr>
              <a:t>Does the market react to style? </a:t>
            </a:r>
          </a:p>
        </p:txBody>
      </p:sp>
      <p:sp>
        <p:nvSpPr>
          <p:cNvPr id="14341" name="Rectangle 3"/>
          <p:cNvSpPr>
            <a:spLocks noGrp="1" noChangeArrowheads="1"/>
          </p:cNvSpPr>
          <p:nvPr>
            <p:ph type="body" idx="1"/>
          </p:nvPr>
        </p:nvSpPr>
        <p:spPr>
          <a:xfrm>
            <a:off x="392113" y="1676400"/>
            <a:ext cx="8599487" cy="4343400"/>
          </a:xfrm>
        </p:spPr>
        <p:txBody>
          <a:bodyPr/>
          <a:lstStyle/>
          <a:p>
            <a:pPr marL="365760" indent="-365760">
              <a:buFont typeface="Wingdings" pitchFamily="2" charset="2"/>
              <a:buChar char="Ø"/>
            </a:pPr>
            <a:r>
              <a:rPr lang="en-US" sz="2800" dirty="0" smtClean="0">
                <a:latin typeface="Calibri" pitchFamily="34" charset="0"/>
              </a:rPr>
              <a:t>Some evidence the market differentially prices tone</a:t>
            </a:r>
          </a:p>
          <a:p>
            <a:pPr marL="628650" lvl="1" indent="-285750">
              <a:buFont typeface="Arial" charset="0"/>
              <a:buChar char="•"/>
            </a:pPr>
            <a:r>
              <a:rPr lang="en-US" sz="2400" dirty="0" smtClean="0">
                <a:latin typeface="Calibri" pitchFamily="34" charset="0"/>
              </a:rPr>
              <a:t>Cross-sectional variation in “tone response coefficient” based on firm-specific credibility measures (Demers and Vega 2010)</a:t>
            </a:r>
          </a:p>
          <a:p>
            <a:pPr marL="285750" indent="-285750">
              <a:buFontTx/>
              <a:buNone/>
            </a:pPr>
            <a:endParaRPr lang="en-US" sz="2800" dirty="0" smtClean="0">
              <a:latin typeface="Calibri" pitchFamily="34" charset="0"/>
            </a:endParaRPr>
          </a:p>
          <a:p>
            <a:pPr marL="365760" indent="-365760">
              <a:buFont typeface="Wingdings" pitchFamily="2" charset="2"/>
              <a:buChar char="Ø"/>
            </a:pPr>
            <a:r>
              <a:rPr lang="en-US" sz="2800" dirty="0" smtClean="0">
                <a:latin typeface="Calibri" pitchFamily="34" charset="0"/>
              </a:rPr>
              <a:t>Some evidence the market recognizes style</a:t>
            </a:r>
          </a:p>
          <a:p>
            <a:pPr marL="708660" lvl="1" indent="-365760">
              <a:buFont typeface="Arial" pitchFamily="34" charset="0"/>
              <a:buChar char="•"/>
            </a:pPr>
            <a:r>
              <a:rPr lang="en-US" sz="2400" dirty="0" smtClean="0">
                <a:latin typeface="Calibri" pitchFamily="34" charset="0"/>
              </a:rPr>
              <a:t>Greater market reaction to forecasts of high forecast accuracy managers (Yang 2010)</a:t>
            </a:r>
          </a:p>
          <a:p>
            <a:pPr marL="628650" lvl="1" indent="-285750">
              <a:buFont typeface="Arial" charset="0"/>
              <a:buChar char="•"/>
            </a:pPr>
            <a:endParaRPr lang="en-US" sz="1200" dirty="0" smtClean="0">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p>
            <a:fld id="{26D73646-EF03-4A79-9D0E-B4F966F16A09}" type="slidenum">
              <a:rPr smtClean="0">
                <a:latin typeface="Arial" charset="0"/>
              </a:rPr>
              <a:pPr/>
              <a:t>13</a:t>
            </a:fld>
            <a:endParaRPr lang="en-US" smtClean="0">
              <a:latin typeface="Arial" charset="0"/>
            </a:endParaRPr>
          </a:p>
        </p:txBody>
      </p:sp>
      <p:sp>
        <p:nvSpPr>
          <p:cNvPr id="14339" name="Slide Number Placeholder 3"/>
          <p:cNvSpPr txBox="1">
            <a:spLocks noGrp="1"/>
          </p:cNvSpPr>
          <p:nvPr/>
        </p:nvSpPr>
        <p:spPr bwMode="auto">
          <a:xfrm>
            <a:off x="8458200" y="6477000"/>
            <a:ext cx="317500" cy="152400"/>
          </a:xfrm>
          <a:prstGeom prst="rect">
            <a:avLst/>
          </a:prstGeom>
          <a:noFill/>
          <a:ln w="0">
            <a:noFill/>
            <a:miter lim="800000"/>
            <a:headEnd/>
            <a:tailEnd/>
          </a:ln>
        </p:spPr>
        <p:txBody>
          <a:bodyPr lIns="0" tIns="0" rIns="0" bIns="0"/>
          <a:lstStyle/>
          <a:p>
            <a:pPr algn="r"/>
            <a:fld id="{92E5CF34-369A-4564-8212-D0A6508E2351}" type="slidenum">
              <a:rPr sz="1000" noProof="1"/>
              <a:pPr algn="r"/>
              <a:t>13</a:t>
            </a:fld>
            <a:endParaRPr lang="en-US" sz="1000" noProof="1"/>
          </a:p>
        </p:txBody>
      </p:sp>
      <p:sp>
        <p:nvSpPr>
          <p:cNvPr id="14340" name="Rectangle 2"/>
          <p:cNvSpPr>
            <a:spLocks noGrp="1" noChangeArrowheads="1"/>
          </p:cNvSpPr>
          <p:nvPr>
            <p:ph type="title"/>
          </p:nvPr>
        </p:nvSpPr>
        <p:spPr>
          <a:xfrm>
            <a:off x="381000" y="838200"/>
            <a:ext cx="8359775" cy="914400"/>
          </a:xfrm>
        </p:spPr>
        <p:txBody>
          <a:bodyPr/>
          <a:lstStyle/>
          <a:p>
            <a:r>
              <a:rPr lang="en-US" b="1" dirty="0" smtClean="0">
                <a:latin typeface="Calibri" pitchFamily="34" charset="0"/>
              </a:rPr>
              <a:t>Does the market react to style? </a:t>
            </a:r>
          </a:p>
        </p:txBody>
      </p:sp>
      <p:sp>
        <p:nvSpPr>
          <p:cNvPr id="14341" name="Rectangle 3"/>
          <p:cNvSpPr>
            <a:spLocks noGrp="1" noChangeArrowheads="1"/>
          </p:cNvSpPr>
          <p:nvPr>
            <p:ph type="body" idx="1"/>
          </p:nvPr>
        </p:nvSpPr>
        <p:spPr>
          <a:xfrm>
            <a:off x="392113" y="1676400"/>
            <a:ext cx="8370887" cy="4343400"/>
          </a:xfrm>
        </p:spPr>
        <p:txBody>
          <a:bodyPr/>
          <a:lstStyle/>
          <a:p>
            <a:pPr marL="285750" indent="-285750">
              <a:buFontTx/>
              <a:buNone/>
            </a:pPr>
            <a:endParaRPr lang="en-US" sz="1200" dirty="0" smtClean="0">
              <a:latin typeface="Calibri" pitchFamily="34" charset="0"/>
            </a:endParaRPr>
          </a:p>
          <a:p>
            <a:pPr marL="365760" indent="-365760">
              <a:buFont typeface="Wingdings" pitchFamily="2" charset="2"/>
              <a:buChar char="Ø"/>
            </a:pPr>
            <a:r>
              <a:rPr lang="en-US" sz="2800" dirty="0" smtClean="0">
                <a:latin typeface="Calibri" pitchFamily="34" charset="0"/>
              </a:rPr>
              <a:t>Difficult to identify “unwarranted” optimism ex ante</a:t>
            </a:r>
          </a:p>
          <a:p>
            <a:pPr marL="708660" lvl="1" indent="-365760">
              <a:buFont typeface="Arial" pitchFamily="34" charset="0"/>
              <a:buChar char="•"/>
            </a:pPr>
            <a:r>
              <a:rPr lang="en-US" sz="2400" dirty="0" smtClean="0">
                <a:latin typeface="Calibri" pitchFamily="34" charset="0"/>
              </a:rPr>
              <a:t>Pricing of discretionary accruals (</a:t>
            </a:r>
            <a:r>
              <a:rPr lang="en-US" sz="2400" dirty="0" err="1" smtClean="0">
                <a:latin typeface="Calibri" pitchFamily="34" charset="0"/>
              </a:rPr>
              <a:t>Xie</a:t>
            </a:r>
            <a:r>
              <a:rPr lang="en-US" sz="2400" dirty="0" smtClean="0">
                <a:latin typeface="Calibri" pitchFamily="34" charset="0"/>
              </a:rPr>
              <a:t> 2001); pro forma earnings (Doyle et al. 2003)</a:t>
            </a:r>
          </a:p>
          <a:p>
            <a:pPr marL="708660" lvl="1" indent="-365760">
              <a:buFont typeface="Arial" pitchFamily="34" charset="0"/>
              <a:buChar char="•"/>
            </a:pPr>
            <a:r>
              <a:rPr lang="en-US" sz="2400" dirty="0" smtClean="0">
                <a:latin typeface="Calibri" pitchFamily="34" charset="0"/>
              </a:rPr>
              <a:t>Increased shareholder litigation consistent with markets being misled (Rogers et al. 2010)</a:t>
            </a:r>
          </a:p>
          <a:p>
            <a:pPr marL="708660" lvl="1" indent="-365760">
              <a:buFont typeface="Arial" pitchFamily="34" charset="0"/>
              <a:buChar char="•"/>
            </a:pPr>
            <a:endParaRPr lang="en-US" sz="1800" dirty="0" smtClean="0">
              <a:latin typeface="Calibri" pitchFamily="34" charset="0"/>
            </a:endParaRPr>
          </a:p>
          <a:p>
            <a:pPr marL="365760" indent="-365760">
              <a:buFont typeface="Wingdings" pitchFamily="2" charset="2"/>
              <a:buChar char="Ø"/>
            </a:pPr>
            <a:r>
              <a:rPr lang="en-US" sz="2800" dirty="0" smtClean="0">
                <a:latin typeface="Calibri" pitchFamily="34" charset="0"/>
              </a:rPr>
              <a:t>Experimental evidence investors react to language</a:t>
            </a:r>
          </a:p>
          <a:p>
            <a:pPr marL="708660" lvl="1" indent="-365760">
              <a:buFont typeface="Arial" pitchFamily="34" charset="0"/>
              <a:buChar char="•"/>
            </a:pPr>
            <a:r>
              <a:rPr lang="en-US" sz="2800" dirty="0" smtClean="0">
                <a:latin typeface="Calibri" pitchFamily="34" charset="0"/>
              </a:rPr>
              <a:t> </a:t>
            </a:r>
            <a:r>
              <a:rPr lang="en-US" sz="2400" dirty="0" smtClean="0">
                <a:latin typeface="Calibri" pitchFamily="34" charset="0"/>
              </a:rPr>
              <a:t>Vivid vs. pallid language (Hales et al. 2011)</a:t>
            </a:r>
          </a:p>
          <a:p>
            <a:pPr marL="708660" lvl="1" indent="-365760">
              <a:buFont typeface="Arial" pitchFamily="34" charset="0"/>
              <a:buChar char="•"/>
            </a:pPr>
            <a:endParaRPr lang="en-US" sz="1800" dirty="0" smtClean="0">
              <a:latin typeface="Calibri" pitchFamily="34" charset="0"/>
            </a:endParaRPr>
          </a:p>
          <a:p>
            <a:pPr marL="365760" indent="-365760">
              <a:buFont typeface="Wingdings" pitchFamily="2" charset="2"/>
              <a:buChar char="Ø"/>
            </a:pPr>
            <a:r>
              <a:rPr lang="en-US" sz="2800" dirty="0" smtClean="0">
                <a:latin typeface="Calibri" pitchFamily="34" charset="0"/>
              </a:rPr>
              <a:t>Identifying “language style” more difficult than “accuracy of forecast style”</a:t>
            </a:r>
          </a:p>
          <a:p>
            <a:pPr marL="365760" indent="-365760">
              <a:buNone/>
            </a:pPr>
            <a:endParaRPr lang="en-US" sz="1800" dirty="0" smtClean="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p>
            <a:fld id="{26D73646-EF03-4A79-9D0E-B4F966F16A09}" type="slidenum">
              <a:rPr smtClean="0">
                <a:latin typeface="Arial" charset="0"/>
              </a:rPr>
              <a:pPr/>
              <a:t>14</a:t>
            </a:fld>
            <a:endParaRPr lang="en-US" smtClean="0">
              <a:latin typeface="Arial" charset="0"/>
            </a:endParaRPr>
          </a:p>
        </p:txBody>
      </p:sp>
      <p:sp>
        <p:nvSpPr>
          <p:cNvPr id="14339" name="Slide Number Placeholder 3"/>
          <p:cNvSpPr txBox="1">
            <a:spLocks noGrp="1"/>
          </p:cNvSpPr>
          <p:nvPr/>
        </p:nvSpPr>
        <p:spPr bwMode="auto">
          <a:xfrm>
            <a:off x="8458200" y="6477000"/>
            <a:ext cx="317500" cy="152400"/>
          </a:xfrm>
          <a:prstGeom prst="rect">
            <a:avLst/>
          </a:prstGeom>
          <a:noFill/>
          <a:ln w="0">
            <a:noFill/>
            <a:miter lim="800000"/>
            <a:headEnd/>
            <a:tailEnd/>
          </a:ln>
        </p:spPr>
        <p:txBody>
          <a:bodyPr lIns="0" tIns="0" rIns="0" bIns="0"/>
          <a:lstStyle/>
          <a:p>
            <a:pPr algn="r"/>
            <a:fld id="{92E5CF34-369A-4564-8212-D0A6508E2351}" type="slidenum">
              <a:rPr sz="1000" noProof="1"/>
              <a:pPr algn="r"/>
              <a:t>14</a:t>
            </a:fld>
            <a:endParaRPr lang="en-US" sz="1000" noProof="1"/>
          </a:p>
        </p:txBody>
      </p:sp>
      <p:sp>
        <p:nvSpPr>
          <p:cNvPr id="14340" name="Rectangle 2"/>
          <p:cNvSpPr>
            <a:spLocks noGrp="1" noChangeArrowheads="1"/>
          </p:cNvSpPr>
          <p:nvPr>
            <p:ph type="title"/>
          </p:nvPr>
        </p:nvSpPr>
        <p:spPr>
          <a:xfrm>
            <a:off x="381000" y="838200"/>
            <a:ext cx="8359775" cy="914400"/>
          </a:xfrm>
        </p:spPr>
        <p:txBody>
          <a:bodyPr/>
          <a:lstStyle/>
          <a:p>
            <a:r>
              <a:rPr lang="en-US" b="1" dirty="0" smtClean="0">
                <a:latin typeface="Calibri" pitchFamily="34" charset="0"/>
              </a:rPr>
              <a:t>Measures of Tone</a:t>
            </a:r>
          </a:p>
        </p:txBody>
      </p:sp>
      <p:sp>
        <p:nvSpPr>
          <p:cNvPr id="14341" name="Rectangle 3"/>
          <p:cNvSpPr>
            <a:spLocks noGrp="1" noChangeArrowheads="1"/>
          </p:cNvSpPr>
          <p:nvPr>
            <p:ph type="body" idx="1"/>
          </p:nvPr>
        </p:nvSpPr>
        <p:spPr>
          <a:xfrm>
            <a:off x="392113" y="1676400"/>
            <a:ext cx="8751887" cy="4343400"/>
          </a:xfrm>
        </p:spPr>
        <p:txBody>
          <a:bodyPr/>
          <a:lstStyle/>
          <a:p>
            <a:pPr marL="285750" indent="-285750">
              <a:buFontTx/>
              <a:buNone/>
            </a:pPr>
            <a:endParaRPr lang="en-US" sz="1200" dirty="0" smtClean="0">
              <a:latin typeface="Calibri" pitchFamily="34" charset="0"/>
            </a:endParaRPr>
          </a:p>
          <a:p>
            <a:pPr marL="365760" indent="-365760">
              <a:buFont typeface="Wingdings" pitchFamily="2" charset="2"/>
              <a:buChar char="Ø"/>
            </a:pPr>
            <a:r>
              <a:rPr lang="en-US" sz="2800" dirty="0" smtClean="0">
                <a:latin typeface="Calibri" pitchFamily="34" charset="0"/>
              </a:rPr>
              <a:t>Frequency counts of positive vs. negative words</a:t>
            </a:r>
          </a:p>
          <a:p>
            <a:pPr marL="708660" lvl="1" indent="-365760">
              <a:buFont typeface="Arial" pitchFamily="34" charset="0"/>
              <a:buChar char="•"/>
            </a:pPr>
            <a:r>
              <a:rPr lang="en-US" sz="2400" dirty="0" smtClean="0">
                <a:latin typeface="Calibri" pitchFamily="34" charset="0"/>
              </a:rPr>
              <a:t>Separate presentation from Q&amp;A</a:t>
            </a:r>
          </a:p>
          <a:p>
            <a:pPr marL="708660" lvl="1" indent="-365760">
              <a:buFont typeface="Arial" pitchFamily="34" charset="0"/>
              <a:buChar char="•"/>
            </a:pPr>
            <a:r>
              <a:rPr lang="en-US" sz="2400" dirty="0" smtClean="0">
                <a:latin typeface="Calibri" pitchFamily="34" charset="0"/>
              </a:rPr>
              <a:t>Use only comments in Q&amp;A spoken by specific manager </a:t>
            </a:r>
          </a:p>
          <a:p>
            <a:pPr marL="365760" indent="-365760">
              <a:buNone/>
            </a:pPr>
            <a:endParaRPr lang="en-US" dirty="0" smtClean="0">
              <a:latin typeface="Calibri" pitchFamily="34" charset="0"/>
            </a:endParaRPr>
          </a:p>
          <a:p>
            <a:pPr marL="365760" indent="-365760">
              <a:buFont typeface="Wingdings" pitchFamily="2" charset="2"/>
              <a:buChar char="Ø"/>
            </a:pPr>
            <a:r>
              <a:rPr lang="en-US" sz="2800" dirty="0" smtClean="0">
                <a:latin typeface="Calibri" pitchFamily="34" charset="0"/>
              </a:rPr>
              <a:t>Three dictionaries used:</a:t>
            </a:r>
          </a:p>
          <a:p>
            <a:pPr marL="708660" lvl="1" indent="-365760">
              <a:buFont typeface="Arial" pitchFamily="34" charset="0"/>
              <a:buChar char="•"/>
            </a:pPr>
            <a:r>
              <a:rPr lang="en-US" sz="2400" i="1" dirty="0" smtClean="0">
                <a:latin typeface="Calibri" pitchFamily="34" charset="0"/>
              </a:rPr>
              <a:t>TONE_D</a:t>
            </a:r>
            <a:r>
              <a:rPr lang="en-US" sz="2400" dirty="0" smtClean="0">
                <a:latin typeface="Calibri" pitchFamily="34" charset="0"/>
              </a:rPr>
              <a:t>:  Diction (Davis et al. 2010)</a:t>
            </a:r>
          </a:p>
          <a:p>
            <a:pPr marL="708660" lvl="1" indent="-365760">
              <a:buFont typeface="Arial" pitchFamily="34" charset="0"/>
              <a:buChar char="•"/>
            </a:pPr>
            <a:r>
              <a:rPr lang="en-US" sz="2400" i="1" dirty="0" smtClean="0">
                <a:latin typeface="Calibri" pitchFamily="34" charset="0"/>
              </a:rPr>
              <a:t>TONE_H</a:t>
            </a:r>
            <a:r>
              <a:rPr lang="en-US" sz="2400" dirty="0" smtClean="0">
                <a:latin typeface="Calibri" pitchFamily="34" charset="0"/>
              </a:rPr>
              <a:t>:  Henry (2006, 2008); Henry and Leone (2009)</a:t>
            </a:r>
          </a:p>
          <a:p>
            <a:pPr marL="708660" lvl="1" indent="-365760">
              <a:buFont typeface="Arial" pitchFamily="34" charset="0"/>
              <a:buChar char="•"/>
            </a:pPr>
            <a:r>
              <a:rPr lang="en-US" sz="2400" i="1" dirty="0" smtClean="0">
                <a:latin typeface="Calibri" pitchFamily="34" charset="0"/>
              </a:rPr>
              <a:t>TONE_LM</a:t>
            </a:r>
            <a:r>
              <a:rPr lang="en-US" sz="2400" dirty="0" smtClean="0">
                <a:latin typeface="Calibri" pitchFamily="34" charset="0"/>
              </a:rPr>
              <a:t>:  </a:t>
            </a:r>
            <a:r>
              <a:rPr lang="en-US" sz="2400" dirty="0" err="1" smtClean="0">
                <a:latin typeface="Calibri" pitchFamily="34" charset="0"/>
              </a:rPr>
              <a:t>Loughran</a:t>
            </a:r>
            <a:r>
              <a:rPr lang="en-US" sz="2400" dirty="0" smtClean="0">
                <a:latin typeface="Calibri" pitchFamily="34" charset="0"/>
              </a:rPr>
              <a:t> and McDonald (2009)</a:t>
            </a:r>
          </a:p>
          <a:p>
            <a:pPr marL="708660" lvl="1" indent="-365760">
              <a:buFont typeface="Arial" pitchFamily="34" charset="0"/>
              <a:buChar char="•"/>
            </a:pPr>
            <a:endParaRPr lang="en-US" sz="1800" dirty="0" smtClean="0">
              <a:latin typeface="Calibri" pitchFamily="34" charset="0"/>
            </a:endParaRPr>
          </a:p>
          <a:p>
            <a:pPr marL="365760" indent="-365760">
              <a:buFont typeface="Wingdings" pitchFamily="2" charset="2"/>
              <a:buChar char="Ø"/>
            </a:pPr>
            <a:r>
              <a:rPr lang="en-US" sz="2800" i="1" dirty="0" err="1" smtClean="0">
                <a:latin typeface="Calibri" pitchFamily="34" charset="0"/>
              </a:rPr>
              <a:t>TONE_i</a:t>
            </a:r>
            <a:r>
              <a:rPr lang="en-US" sz="2800" i="1" dirty="0" smtClean="0">
                <a:latin typeface="Calibri" pitchFamily="34" charset="0"/>
              </a:rPr>
              <a:t> = (positive words – negative words) ÷ total words</a:t>
            </a:r>
            <a:endParaRPr lang="en-US" sz="2800" dirty="0" smtClean="0">
              <a:latin typeface="Calibri" pitchFamily="34" charset="0"/>
            </a:endParaRPr>
          </a:p>
          <a:p>
            <a:pPr marL="708660" lvl="1" indent="-365760">
              <a:buFont typeface="Arial" pitchFamily="34" charset="0"/>
              <a:buChar char="•"/>
            </a:pPr>
            <a:endParaRPr lang="en-US" sz="1800" dirty="0" smtClean="0">
              <a:latin typeface="Calibri" pitchFamily="34" charset="0"/>
            </a:endParaRPr>
          </a:p>
          <a:p>
            <a:pPr marL="365760" indent="-365760">
              <a:buFont typeface="Wingdings" pitchFamily="2" charset="2"/>
              <a:buChar char="Ø"/>
            </a:pPr>
            <a:endParaRPr lang="en-US" sz="2800" dirty="0" smtClean="0">
              <a:latin typeface="Calibri" pitchFamily="34" charset="0"/>
            </a:endParaRPr>
          </a:p>
          <a:p>
            <a:pPr marL="365760" indent="-365760">
              <a:buNone/>
            </a:pPr>
            <a:endParaRPr lang="en-US" sz="1800" dirty="0" smtClean="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p>
            <a:fld id="{26D73646-EF03-4A79-9D0E-B4F966F16A09}" type="slidenum">
              <a:rPr smtClean="0">
                <a:latin typeface="Arial" charset="0"/>
              </a:rPr>
              <a:pPr/>
              <a:t>15</a:t>
            </a:fld>
            <a:endParaRPr lang="en-US" smtClean="0">
              <a:latin typeface="Arial" charset="0"/>
            </a:endParaRPr>
          </a:p>
        </p:txBody>
      </p:sp>
      <p:sp>
        <p:nvSpPr>
          <p:cNvPr id="14339" name="Slide Number Placeholder 3"/>
          <p:cNvSpPr txBox="1">
            <a:spLocks noGrp="1"/>
          </p:cNvSpPr>
          <p:nvPr/>
        </p:nvSpPr>
        <p:spPr bwMode="auto">
          <a:xfrm>
            <a:off x="8458200" y="6477000"/>
            <a:ext cx="317500" cy="152400"/>
          </a:xfrm>
          <a:prstGeom prst="rect">
            <a:avLst/>
          </a:prstGeom>
          <a:noFill/>
          <a:ln w="0">
            <a:noFill/>
            <a:miter lim="800000"/>
            <a:headEnd/>
            <a:tailEnd/>
          </a:ln>
        </p:spPr>
        <p:txBody>
          <a:bodyPr lIns="0" tIns="0" rIns="0" bIns="0"/>
          <a:lstStyle/>
          <a:p>
            <a:pPr algn="r"/>
            <a:fld id="{92E5CF34-369A-4564-8212-D0A6508E2351}" type="slidenum">
              <a:rPr sz="1000" noProof="1"/>
              <a:pPr algn="r"/>
              <a:t>15</a:t>
            </a:fld>
            <a:endParaRPr lang="en-US" sz="1000" noProof="1"/>
          </a:p>
        </p:txBody>
      </p:sp>
      <p:sp>
        <p:nvSpPr>
          <p:cNvPr id="14340" name="Rectangle 2"/>
          <p:cNvSpPr>
            <a:spLocks noGrp="1" noChangeArrowheads="1"/>
          </p:cNvSpPr>
          <p:nvPr>
            <p:ph type="title"/>
          </p:nvPr>
        </p:nvSpPr>
        <p:spPr>
          <a:xfrm>
            <a:off x="381000" y="838200"/>
            <a:ext cx="8359775" cy="914400"/>
          </a:xfrm>
        </p:spPr>
        <p:txBody>
          <a:bodyPr/>
          <a:lstStyle/>
          <a:p>
            <a:r>
              <a:rPr lang="en-US" b="1" dirty="0" smtClean="0">
                <a:latin typeface="Calibri" pitchFamily="34" charset="0"/>
              </a:rPr>
              <a:t>Examples of Differences between Wordlists</a:t>
            </a:r>
          </a:p>
        </p:txBody>
      </p:sp>
      <p:sp>
        <p:nvSpPr>
          <p:cNvPr id="14341" name="Rectangle 3"/>
          <p:cNvSpPr>
            <a:spLocks noGrp="1" noChangeArrowheads="1"/>
          </p:cNvSpPr>
          <p:nvPr>
            <p:ph type="body" idx="1"/>
          </p:nvPr>
        </p:nvSpPr>
        <p:spPr>
          <a:xfrm>
            <a:off x="392113" y="1676400"/>
            <a:ext cx="8370887" cy="4343400"/>
          </a:xfrm>
        </p:spPr>
        <p:txBody>
          <a:bodyPr/>
          <a:lstStyle/>
          <a:p>
            <a:pPr marL="285750" indent="-285750">
              <a:buFontTx/>
              <a:buNone/>
            </a:pPr>
            <a:endParaRPr lang="en-US" sz="1200" dirty="0" smtClean="0">
              <a:latin typeface="Calibri" pitchFamily="34" charset="0"/>
            </a:endParaRPr>
          </a:p>
          <a:p>
            <a:pPr marL="708660" lvl="1" indent="-365760">
              <a:buFont typeface="Arial" pitchFamily="34" charset="0"/>
              <a:buChar char="•"/>
            </a:pPr>
            <a:endParaRPr lang="en-US" sz="1800" dirty="0" smtClean="0">
              <a:latin typeface="Calibri" pitchFamily="34" charset="0"/>
            </a:endParaRPr>
          </a:p>
          <a:p>
            <a:pPr marL="365760" indent="-365760">
              <a:buFont typeface="Wingdings" pitchFamily="2" charset="2"/>
              <a:buChar char="Ø"/>
            </a:pPr>
            <a:endParaRPr lang="en-US" sz="2800" dirty="0" smtClean="0">
              <a:latin typeface="Calibri" pitchFamily="34" charset="0"/>
            </a:endParaRPr>
          </a:p>
          <a:p>
            <a:pPr marL="365760" indent="-365760">
              <a:buNone/>
            </a:pPr>
            <a:endParaRPr lang="en-US" sz="1800" dirty="0" smtClean="0">
              <a:latin typeface="Calibri" pitchFamily="34" charset="0"/>
            </a:endParaRPr>
          </a:p>
        </p:txBody>
      </p:sp>
      <p:graphicFrame>
        <p:nvGraphicFramePr>
          <p:cNvPr id="6" name="Table 5"/>
          <p:cNvGraphicFramePr>
            <a:graphicFrameLocks noGrp="1"/>
          </p:cNvGraphicFramePr>
          <p:nvPr/>
        </p:nvGraphicFramePr>
        <p:xfrm>
          <a:off x="533400" y="1600200"/>
          <a:ext cx="7467600" cy="4450080"/>
        </p:xfrm>
        <a:graphic>
          <a:graphicData uri="http://schemas.openxmlformats.org/drawingml/2006/table">
            <a:tbl>
              <a:tblPr firstRow="1" bandRow="1">
                <a:tableStyleId>{91EBBBCC-DAD2-459C-BE2E-F6DE35CF9A28}</a:tableStyleId>
              </a:tblPr>
              <a:tblGrid>
                <a:gridCol w="2667000"/>
                <a:gridCol w="1600200"/>
                <a:gridCol w="1600200"/>
                <a:gridCol w="1600200"/>
              </a:tblGrid>
              <a:tr h="381000">
                <a:tc>
                  <a:txBody>
                    <a:bodyPr/>
                    <a:lstStyle/>
                    <a:p>
                      <a:endParaRPr lang="en-US" dirty="0"/>
                    </a:p>
                  </a:txBody>
                  <a:tcPr>
                    <a:solidFill>
                      <a:srgbClr val="5134A2"/>
                    </a:solidFill>
                  </a:tcPr>
                </a:tc>
                <a:tc>
                  <a:txBody>
                    <a:bodyPr/>
                    <a:lstStyle/>
                    <a:p>
                      <a:pPr algn="ctr"/>
                      <a:r>
                        <a:rPr lang="en-US" dirty="0" smtClean="0"/>
                        <a:t>Diction</a:t>
                      </a:r>
                      <a:endParaRPr lang="en-US" dirty="0"/>
                    </a:p>
                  </a:txBody>
                  <a:tcPr>
                    <a:solidFill>
                      <a:srgbClr val="5134A2"/>
                    </a:solidFill>
                  </a:tcPr>
                </a:tc>
                <a:tc>
                  <a:txBody>
                    <a:bodyPr/>
                    <a:lstStyle/>
                    <a:p>
                      <a:pPr algn="ctr"/>
                      <a:r>
                        <a:rPr lang="en-US" dirty="0" smtClean="0"/>
                        <a:t>Henry</a:t>
                      </a:r>
                      <a:endParaRPr lang="en-US" dirty="0"/>
                    </a:p>
                  </a:txBody>
                  <a:tcPr>
                    <a:solidFill>
                      <a:srgbClr val="5134A2"/>
                    </a:solidFill>
                  </a:tcPr>
                </a:tc>
                <a:tc>
                  <a:txBody>
                    <a:bodyPr/>
                    <a:lstStyle/>
                    <a:p>
                      <a:pPr algn="ctr"/>
                      <a:r>
                        <a:rPr lang="en-US" dirty="0" smtClean="0"/>
                        <a:t>L&amp;M</a:t>
                      </a:r>
                      <a:endParaRPr lang="en-US" dirty="0"/>
                    </a:p>
                  </a:txBody>
                  <a:tcPr>
                    <a:solidFill>
                      <a:srgbClr val="5134A2"/>
                    </a:solidFill>
                  </a:tcPr>
                </a:tc>
              </a:tr>
              <a:tr h="370840">
                <a:tc>
                  <a:txBody>
                    <a:bodyPr/>
                    <a:lstStyle/>
                    <a:p>
                      <a:r>
                        <a:rPr lang="en-US" dirty="0" smtClean="0"/>
                        <a:t>Growth</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r>
              <a:tr h="370840">
                <a:tc>
                  <a:txBody>
                    <a:bodyPr/>
                    <a:lstStyle/>
                    <a:p>
                      <a:r>
                        <a:rPr lang="en-US" dirty="0" smtClean="0"/>
                        <a:t>Pleased</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r>
              <a:tr h="370840">
                <a:tc>
                  <a:txBody>
                    <a:bodyPr/>
                    <a:lstStyle/>
                    <a:p>
                      <a:r>
                        <a:rPr lang="en-US" dirty="0" smtClean="0"/>
                        <a:t>Proud</a:t>
                      </a:r>
                      <a:endParaRPr lang="en-US" dirty="0"/>
                    </a:p>
                  </a:txBody>
                  <a:tcPr/>
                </a:tc>
                <a:tc>
                  <a:txBody>
                    <a:bodyPr/>
                    <a:lstStyle/>
                    <a:p>
                      <a:pPr algn="ctr"/>
                      <a:r>
                        <a:rPr lang="en-US" dirty="0" smtClean="0"/>
                        <a:t>Yes</a:t>
                      </a:r>
                      <a:endParaRPr lang="en-US" dirty="0"/>
                    </a:p>
                  </a:txBody>
                  <a:tcPr/>
                </a:tc>
                <a:tc>
                  <a:txBody>
                    <a:bodyPr/>
                    <a:lstStyle/>
                    <a:p>
                      <a:pPr algn="ctr"/>
                      <a:r>
                        <a:rPr lang="en-US" dirty="0" smtClean="0"/>
                        <a:t>No</a:t>
                      </a:r>
                      <a:endParaRPr lang="en-US" dirty="0"/>
                    </a:p>
                  </a:txBody>
                  <a:tcPr/>
                </a:tc>
                <a:tc>
                  <a:txBody>
                    <a:bodyPr/>
                    <a:lstStyle/>
                    <a:p>
                      <a:pPr algn="ctr"/>
                      <a:r>
                        <a:rPr lang="en-US" dirty="0" smtClean="0"/>
                        <a:t>No</a:t>
                      </a:r>
                      <a:endParaRPr lang="en-US" dirty="0"/>
                    </a:p>
                  </a:txBody>
                  <a:tcPr/>
                </a:tc>
              </a:tr>
              <a:tr h="370840">
                <a:tc>
                  <a:txBody>
                    <a:bodyPr/>
                    <a:lstStyle/>
                    <a:p>
                      <a:r>
                        <a:rPr lang="en-US" dirty="0" smtClean="0"/>
                        <a:t>Thrilled</a:t>
                      </a:r>
                      <a:endParaRPr lang="en-US" dirty="0"/>
                    </a:p>
                  </a:txBody>
                  <a:tcPr/>
                </a:tc>
                <a:tc>
                  <a:txBody>
                    <a:bodyPr/>
                    <a:lstStyle/>
                    <a:p>
                      <a:pPr algn="ctr"/>
                      <a:r>
                        <a:rPr lang="en-US" dirty="0" smtClean="0"/>
                        <a:t>Yes</a:t>
                      </a:r>
                      <a:endParaRPr lang="en-US" dirty="0"/>
                    </a:p>
                  </a:txBody>
                  <a:tcPr/>
                </a:tc>
                <a:tc>
                  <a:txBody>
                    <a:bodyPr/>
                    <a:lstStyle/>
                    <a:p>
                      <a:pPr algn="ctr"/>
                      <a:r>
                        <a:rPr lang="en-US" dirty="0" smtClean="0"/>
                        <a:t>No</a:t>
                      </a:r>
                      <a:endParaRPr lang="en-US" dirty="0"/>
                    </a:p>
                  </a:txBody>
                  <a:tcPr/>
                </a:tc>
                <a:tc>
                  <a:txBody>
                    <a:bodyPr/>
                    <a:lstStyle/>
                    <a:p>
                      <a:pPr algn="ctr"/>
                      <a:r>
                        <a:rPr lang="en-US" dirty="0" smtClean="0"/>
                        <a:t>No</a:t>
                      </a:r>
                      <a:endParaRPr lang="en-US" dirty="0"/>
                    </a:p>
                  </a:txBody>
                  <a:tcPr/>
                </a:tc>
              </a:tr>
              <a:tr h="370840">
                <a:tc>
                  <a:txBody>
                    <a:bodyPr/>
                    <a:lstStyle/>
                    <a:p>
                      <a:r>
                        <a:rPr lang="en-US" dirty="0" smtClean="0"/>
                        <a:t>Bad</a:t>
                      </a:r>
                      <a:endParaRPr lang="en-US" dirty="0"/>
                    </a:p>
                  </a:txBody>
                  <a:tcPr/>
                </a:tc>
                <a:tc>
                  <a:txBody>
                    <a:bodyPr/>
                    <a:lstStyle/>
                    <a:p>
                      <a:pPr algn="ctr"/>
                      <a:r>
                        <a:rPr lang="en-US" dirty="0" smtClean="0"/>
                        <a:t>Yes</a:t>
                      </a:r>
                      <a:endParaRPr lang="en-US" dirty="0"/>
                    </a:p>
                  </a:txBody>
                  <a:tcPr/>
                </a:tc>
                <a:tc>
                  <a:txBody>
                    <a:bodyPr/>
                    <a:lstStyle/>
                    <a:p>
                      <a:pPr algn="ctr"/>
                      <a:r>
                        <a:rPr lang="en-US" dirty="0" smtClean="0"/>
                        <a:t>No </a:t>
                      </a:r>
                      <a:endParaRPr lang="en-US" dirty="0"/>
                    </a:p>
                  </a:txBody>
                  <a:tcPr/>
                </a:tc>
                <a:tc>
                  <a:txBody>
                    <a:bodyPr/>
                    <a:lstStyle/>
                    <a:p>
                      <a:pPr algn="ctr"/>
                      <a:r>
                        <a:rPr lang="en-US" dirty="0" smtClean="0"/>
                        <a:t>Yes</a:t>
                      </a:r>
                      <a:endParaRPr lang="en-US" dirty="0"/>
                    </a:p>
                  </a:txBody>
                  <a:tcPr/>
                </a:tc>
              </a:tr>
              <a:tr h="370840">
                <a:tc>
                  <a:txBody>
                    <a:bodyPr/>
                    <a:lstStyle/>
                    <a:p>
                      <a:r>
                        <a:rPr lang="en-US" dirty="0" smtClean="0"/>
                        <a:t>Excited</a:t>
                      </a:r>
                      <a:endParaRPr lang="en-US" dirty="0"/>
                    </a:p>
                  </a:txBody>
                  <a:tcPr/>
                </a:tc>
                <a:tc>
                  <a:txBody>
                    <a:bodyPr/>
                    <a:lstStyle/>
                    <a:p>
                      <a:pPr algn="ctr"/>
                      <a:r>
                        <a:rPr lang="en-US" dirty="0" smtClean="0"/>
                        <a:t>Yes</a:t>
                      </a:r>
                      <a:endParaRPr lang="en-US" dirty="0"/>
                    </a:p>
                  </a:txBody>
                  <a:tcPr/>
                </a:tc>
                <a:tc>
                  <a:txBody>
                    <a:bodyPr/>
                    <a:lstStyle/>
                    <a:p>
                      <a:pPr algn="ctr"/>
                      <a:r>
                        <a:rPr lang="en-US" dirty="0" smtClean="0"/>
                        <a:t>No</a:t>
                      </a:r>
                      <a:endParaRPr lang="en-US" dirty="0"/>
                    </a:p>
                  </a:txBody>
                  <a:tcPr/>
                </a:tc>
                <a:tc>
                  <a:txBody>
                    <a:bodyPr/>
                    <a:lstStyle/>
                    <a:p>
                      <a:pPr algn="ctr"/>
                      <a:r>
                        <a:rPr lang="en-US" dirty="0" smtClean="0"/>
                        <a:t>Yes</a:t>
                      </a:r>
                      <a:endParaRPr lang="en-US" dirty="0"/>
                    </a:p>
                  </a:txBody>
                  <a:tcPr/>
                </a:tc>
              </a:tr>
              <a:tr h="370840">
                <a:tc>
                  <a:txBody>
                    <a:bodyPr/>
                    <a:lstStyle/>
                    <a:p>
                      <a:r>
                        <a:rPr lang="en-US" dirty="0" smtClean="0"/>
                        <a:t>Great</a:t>
                      </a:r>
                      <a:endParaRPr lang="en-US" dirty="0"/>
                    </a:p>
                  </a:txBody>
                  <a:tcPr/>
                </a:tc>
                <a:tc>
                  <a:txBody>
                    <a:bodyPr/>
                    <a:lstStyle/>
                    <a:p>
                      <a:pPr algn="ctr"/>
                      <a:r>
                        <a:rPr lang="en-US" dirty="0" smtClean="0"/>
                        <a:t>Yes</a:t>
                      </a:r>
                      <a:endParaRPr lang="en-US" dirty="0"/>
                    </a:p>
                  </a:txBody>
                  <a:tcPr/>
                </a:tc>
                <a:tc>
                  <a:txBody>
                    <a:bodyPr/>
                    <a:lstStyle/>
                    <a:p>
                      <a:pPr algn="ctr"/>
                      <a:r>
                        <a:rPr lang="en-US" dirty="0" smtClean="0"/>
                        <a:t>No</a:t>
                      </a:r>
                      <a:endParaRPr lang="en-US" dirty="0"/>
                    </a:p>
                  </a:txBody>
                  <a:tcPr/>
                </a:tc>
                <a:tc>
                  <a:txBody>
                    <a:bodyPr/>
                    <a:lstStyle/>
                    <a:p>
                      <a:pPr algn="ctr"/>
                      <a:r>
                        <a:rPr lang="en-US" dirty="0" smtClean="0"/>
                        <a:t>Yes</a:t>
                      </a:r>
                      <a:endParaRPr lang="en-US" dirty="0"/>
                    </a:p>
                  </a:txBody>
                  <a:tcPr/>
                </a:tc>
              </a:tr>
              <a:tr h="370840">
                <a:tc>
                  <a:txBody>
                    <a:bodyPr/>
                    <a:lstStyle/>
                    <a:p>
                      <a:r>
                        <a:rPr lang="en-US" dirty="0" smtClean="0"/>
                        <a:t>Harsh</a:t>
                      </a:r>
                      <a:endParaRPr lang="en-US" dirty="0"/>
                    </a:p>
                  </a:txBody>
                  <a:tcPr/>
                </a:tc>
                <a:tc>
                  <a:txBody>
                    <a:bodyPr/>
                    <a:lstStyle/>
                    <a:p>
                      <a:pPr algn="ctr"/>
                      <a:r>
                        <a:rPr lang="en-US" dirty="0" smtClean="0"/>
                        <a:t>Yes</a:t>
                      </a:r>
                      <a:endParaRPr lang="en-US" dirty="0"/>
                    </a:p>
                  </a:txBody>
                  <a:tcPr/>
                </a:tc>
                <a:tc>
                  <a:txBody>
                    <a:bodyPr/>
                    <a:lstStyle/>
                    <a:p>
                      <a:pPr algn="ctr"/>
                      <a:r>
                        <a:rPr lang="en-US" dirty="0" smtClean="0"/>
                        <a:t>No</a:t>
                      </a:r>
                      <a:endParaRPr lang="en-US" dirty="0"/>
                    </a:p>
                  </a:txBody>
                  <a:tcPr/>
                </a:tc>
                <a:tc>
                  <a:txBody>
                    <a:bodyPr/>
                    <a:lstStyle/>
                    <a:p>
                      <a:pPr algn="ctr"/>
                      <a:r>
                        <a:rPr lang="en-US" dirty="0" smtClean="0"/>
                        <a:t>Yes</a:t>
                      </a:r>
                      <a:endParaRPr lang="en-US" dirty="0"/>
                    </a:p>
                  </a:txBody>
                  <a:tcPr/>
                </a:tc>
              </a:tr>
              <a:tr h="370840">
                <a:tc>
                  <a:txBody>
                    <a:bodyPr/>
                    <a:lstStyle/>
                    <a:p>
                      <a:r>
                        <a:rPr lang="en-US" dirty="0" smtClean="0"/>
                        <a:t>Achieve,</a:t>
                      </a:r>
                      <a:r>
                        <a:rPr lang="en-US" baseline="0" dirty="0" smtClean="0"/>
                        <a:t> Achieving</a:t>
                      </a:r>
                      <a:endParaRPr lang="en-US" dirty="0"/>
                    </a:p>
                  </a:txBody>
                  <a:tcPr/>
                </a:tc>
                <a:tc>
                  <a:txBody>
                    <a:bodyPr/>
                    <a:lstStyle/>
                    <a:p>
                      <a:pPr algn="ctr"/>
                      <a:r>
                        <a:rPr lang="en-US" dirty="0" smtClean="0"/>
                        <a:t>No</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r>
              <a:tr h="335280">
                <a:tc>
                  <a:txBody>
                    <a:bodyPr/>
                    <a:lstStyle/>
                    <a:p>
                      <a:r>
                        <a:rPr lang="en-US" dirty="0" smtClean="0"/>
                        <a:t>Opportunities</a:t>
                      </a:r>
                      <a:endParaRPr lang="en-US" dirty="0"/>
                    </a:p>
                  </a:txBody>
                  <a:tcPr/>
                </a:tc>
                <a:tc>
                  <a:txBody>
                    <a:bodyPr/>
                    <a:lstStyle/>
                    <a:p>
                      <a:pPr algn="ctr"/>
                      <a:r>
                        <a:rPr lang="en-US" dirty="0" smtClean="0"/>
                        <a:t>No</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r>
              <a:tr h="335280">
                <a:tc>
                  <a:txBody>
                    <a:bodyPr/>
                    <a:lstStyle/>
                    <a:p>
                      <a:r>
                        <a:rPr lang="en-US" dirty="0" smtClean="0"/>
                        <a:t>Exceeding</a:t>
                      </a:r>
                      <a:endParaRPr lang="en-US" dirty="0"/>
                    </a:p>
                  </a:txBody>
                  <a:tcPr/>
                </a:tc>
                <a:tc>
                  <a:txBody>
                    <a:bodyPr/>
                    <a:lstStyle/>
                    <a:p>
                      <a:pPr algn="ctr"/>
                      <a:r>
                        <a:rPr lang="en-US" dirty="0" smtClean="0"/>
                        <a:t>No</a:t>
                      </a:r>
                      <a:endParaRPr lang="en-US" dirty="0"/>
                    </a:p>
                  </a:txBody>
                  <a:tcPr/>
                </a:tc>
                <a:tc>
                  <a:txBody>
                    <a:bodyPr/>
                    <a:lstStyle/>
                    <a:p>
                      <a:pPr algn="ctr"/>
                      <a:r>
                        <a:rPr lang="en-US" dirty="0" smtClean="0"/>
                        <a:t>Yes</a:t>
                      </a:r>
                      <a:endParaRPr lang="en-US" dirty="0"/>
                    </a:p>
                  </a:txBody>
                  <a:tcPr/>
                </a:tc>
                <a:tc>
                  <a:txBody>
                    <a:bodyPr/>
                    <a:lstStyle/>
                    <a:p>
                      <a:pPr algn="ctr"/>
                      <a:r>
                        <a:rPr lang="en-US" dirty="0" smtClean="0"/>
                        <a:t>No</a:t>
                      </a:r>
                      <a:endParaRPr lang="en-US"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p:spPr>
        <p:txBody>
          <a:bodyPr/>
          <a:lstStyle/>
          <a:p>
            <a:fld id="{228C430D-4918-4DF5-BA3A-88B9D37EB5DF}" type="slidenum">
              <a:rPr smtClean="0">
                <a:latin typeface="Arial" charset="0"/>
              </a:rPr>
              <a:pPr/>
              <a:t>16</a:t>
            </a:fld>
            <a:endParaRPr lang="en-US" smtClean="0">
              <a:latin typeface="Arial" charset="0"/>
            </a:endParaRPr>
          </a:p>
        </p:txBody>
      </p:sp>
      <p:sp>
        <p:nvSpPr>
          <p:cNvPr id="20483" name="Slide Number Placeholder 3"/>
          <p:cNvSpPr txBox="1">
            <a:spLocks noGrp="1"/>
          </p:cNvSpPr>
          <p:nvPr/>
        </p:nvSpPr>
        <p:spPr bwMode="auto">
          <a:xfrm>
            <a:off x="8458200" y="6477000"/>
            <a:ext cx="317500" cy="152400"/>
          </a:xfrm>
          <a:prstGeom prst="rect">
            <a:avLst/>
          </a:prstGeom>
          <a:noFill/>
          <a:ln w="0">
            <a:noFill/>
            <a:miter lim="800000"/>
            <a:headEnd/>
            <a:tailEnd/>
          </a:ln>
        </p:spPr>
        <p:txBody>
          <a:bodyPr lIns="0" tIns="0" rIns="0" bIns="0"/>
          <a:lstStyle/>
          <a:p>
            <a:pPr algn="r"/>
            <a:fld id="{6F62C2FA-E2CD-461D-9A2E-121D2156AFD8}" type="slidenum">
              <a:rPr sz="1000" noProof="1"/>
              <a:pPr algn="r"/>
              <a:t>16</a:t>
            </a:fld>
            <a:endParaRPr lang="en-US" sz="1000" noProof="1"/>
          </a:p>
        </p:txBody>
      </p:sp>
      <p:sp>
        <p:nvSpPr>
          <p:cNvPr id="20484" name="Rectangle 2"/>
          <p:cNvSpPr>
            <a:spLocks noGrp="1" noChangeArrowheads="1"/>
          </p:cNvSpPr>
          <p:nvPr>
            <p:ph type="title"/>
          </p:nvPr>
        </p:nvSpPr>
        <p:spPr>
          <a:xfrm>
            <a:off x="228600" y="685800"/>
            <a:ext cx="8359775" cy="914400"/>
          </a:xfrm>
        </p:spPr>
        <p:txBody>
          <a:bodyPr/>
          <a:lstStyle/>
          <a:p>
            <a:r>
              <a:rPr lang="en-US" b="1" dirty="0" smtClean="0">
                <a:latin typeface="Calibri" pitchFamily="34" charset="0"/>
              </a:rPr>
              <a:t>Excerpts from transcripts:</a:t>
            </a:r>
          </a:p>
        </p:txBody>
      </p:sp>
      <p:sp>
        <p:nvSpPr>
          <p:cNvPr id="20485" name="Rectangle 3"/>
          <p:cNvSpPr>
            <a:spLocks noGrp="1" noChangeArrowheads="1"/>
          </p:cNvSpPr>
          <p:nvPr>
            <p:ph type="body" idx="1"/>
          </p:nvPr>
        </p:nvSpPr>
        <p:spPr>
          <a:xfrm>
            <a:off x="228600" y="1371600"/>
            <a:ext cx="8686800" cy="4876800"/>
          </a:xfrm>
        </p:spPr>
        <p:txBody>
          <a:bodyPr/>
          <a:lstStyle/>
          <a:p>
            <a:pPr marL="365760" indent="-365760">
              <a:buFont typeface="Wingdings" pitchFamily="2" charset="2"/>
              <a:buChar char="Ø"/>
            </a:pPr>
            <a:r>
              <a:rPr lang="en-US" sz="2100" b="1" dirty="0" smtClean="0">
                <a:latin typeface="Calibri" pitchFamily="34" charset="0"/>
              </a:rPr>
              <a:t>“We’re excited about the accelerator, but we’re even more excited about by Flash.” (John East, CEO, </a:t>
            </a:r>
            <a:r>
              <a:rPr lang="en-US" sz="2100" b="1" dirty="0" err="1" smtClean="0">
                <a:latin typeface="Calibri" pitchFamily="34" charset="0"/>
              </a:rPr>
              <a:t>Actel</a:t>
            </a:r>
            <a:r>
              <a:rPr lang="en-US" sz="2100" b="1" dirty="0" smtClean="0">
                <a:latin typeface="Calibri" pitchFamily="34" charset="0"/>
              </a:rPr>
              <a:t> 7/23/02)</a:t>
            </a:r>
          </a:p>
          <a:p>
            <a:pPr marL="365760" indent="-365760">
              <a:buFont typeface="Wingdings" pitchFamily="2" charset="2"/>
              <a:buChar char="Ø"/>
            </a:pPr>
            <a:endParaRPr lang="en-US" sz="2100" b="1" dirty="0" smtClean="0">
              <a:latin typeface="Calibri" pitchFamily="34" charset="0"/>
            </a:endParaRPr>
          </a:p>
          <a:p>
            <a:pPr marL="365760" indent="-365760">
              <a:buFont typeface="Wingdings" pitchFamily="2" charset="2"/>
              <a:buChar char="Ø"/>
            </a:pPr>
            <a:r>
              <a:rPr lang="en-US" sz="2100" b="1" dirty="0" smtClean="0">
                <a:latin typeface="Calibri" pitchFamily="34" charset="0"/>
              </a:rPr>
              <a:t>“During the call today, I’m going to focus my comments on the excitement, the opportunities, the optimism and the commitment to achieving results that are being created within this new enterprise.” (Bob Wood, CEO, </a:t>
            </a:r>
            <a:r>
              <a:rPr lang="en-US" sz="2100" b="1" dirty="0" err="1" smtClean="0">
                <a:latin typeface="Calibri" pitchFamily="34" charset="0"/>
              </a:rPr>
              <a:t>Chemtura</a:t>
            </a:r>
            <a:r>
              <a:rPr lang="en-US" sz="2100" b="1" dirty="0" smtClean="0">
                <a:latin typeface="Calibri" pitchFamily="34" charset="0"/>
              </a:rPr>
              <a:t> 7/29/05)</a:t>
            </a:r>
          </a:p>
          <a:p>
            <a:pPr marL="365760" indent="-365760">
              <a:buFont typeface="Wingdings" pitchFamily="2" charset="2"/>
              <a:buChar char="Ø"/>
            </a:pPr>
            <a:endParaRPr lang="en-US" sz="2100" b="1" dirty="0" smtClean="0">
              <a:latin typeface="Calibri" pitchFamily="34" charset="0"/>
            </a:endParaRPr>
          </a:p>
          <a:p>
            <a:pPr marL="365760" indent="-365760">
              <a:buFont typeface="Wingdings" pitchFamily="2" charset="2"/>
              <a:buChar char="Ø"/>
            </a:pPr>
            <a:r>
              <a:rPr lang="en-US" sz="2100" b="1" dirty="0" smtClean="0">
                <a:latin typeface="Calibri" pitchFamily="34" charset="0"/>
              </a:rPr>
              <a:t>“I am very proud of the remarkable growth and progress Yahoo! has demonstrated throughout this past year.” (Terry </a:t>
            </a:r>
            <a:r>
              <a:rPr lang="en-US" sz="2100" b="1" dirty="0" err="1" smtClean="0">
                <a:latin typeface="Calibri" pitchFamily="34" charset="0"/>
              </a:rPr>
              <a:t>Semel</a:t>
            </a:r>
            <a:r>
              <a:rPr lang="en-US" sz="2100" b="1" dirty="0" smtClean="0">
                <a:latin typeface="Calibri" pitchFamily="34" charset="0"/>
              </a:rPr>
              <a:t>, CEO, Yahoo 1/17/06)</a:t>
            </a:r>
          </a:p>
          <a:p>
            <a:pPr marL="365760" indent="-365760">
              <a:buFont typeface="Wingdings" pitchFamily="2" charset="2"/>
              <a:buChar char="Ø"/>
            </a:pPr>
            <a:endParaRPr lang="en-US" sz="2100" b="1" dirty="0" smtClean="0">
              <a:latin typeface="Calibri" pitchFamily="34" charset="0"/>
            </a:endParaRPr>
          </a:p>
          <a:p>
            <a:pPr marL="365760" indent="-365760">
              <a:buFont typeface="Wingdings" pitchFamily="2" charset="2"/>
              <a:buChar char="Ø"/>
            </a:pPr>
            <a:r>
              <a:rPr lang="en-US" sz="2100" b="1" dirty="0" smtClean="0">
                <a:latin typeface="Calibri" pitchFamily="34" charset="0"/>
              </a:rPr>
              <a:t>“We’re really thrilled by the way customers are responding to these stores as they’re performing extremely well and they’re exceeding our sales expectations.”  (George Jones, CEO, Borders 5/27/08)</a:t>
            </a:r>
          </a:p>
        </p:txBody>
      </p:sp>
      <p:sp>
        <p:nvSpPr>
          <p:cNvPr id="6" name="Rectangle 5"/>
          <p:cNvSpPr/>
          <p:nvPr/>
        </p:nvSpPr>
        <p:spPr bwMode="auto">
          <a:xfrm>
            <a:off x="1371600" y="1371600"/>
            <a:ext cx="914400" cy="304800"/>
          </a:xfrm>
          <a:prstGeom prst="rect">
            <a:avLst/>
          </a:prstGeom>
          <a:noFill/>
          <a:ln w="9525" cap="flat" cmpd="sng" algn="ctr">
            <a:solidFill>
              <a:srgbClr val="5134A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pitchFamily="34" charset="0"/>
            </a:endParaRPr>
          </a:p>
        </p:txBody>
      </p:sp>
      <p:sp>
        <p:nvSpPr>
          <p:cNvPr id="7" name="Rectangle 6"/>
          <p:cNvSpPr/>
          <p:nvPr/>
        </p:nvSpPr>
        <p:spPr bwMode="auto">
          <a:xfrm>
            <a:off x="7162800" y="1371600"/>
            <a:ext cx="914400" cy="304800"/>
          </a:xfrm>
          <a:prstGeom prst="rect">
            <a:avLst/>
          </a:prstGeom>
          <a:noFill/>
          <a:ln w="9525" cap="flat" cmpd="sng" algn="ctr">
            <a:solidFill>
              <a:srgbClr val="5134A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pitchFamily="34" charset="0"/>
            </a:endParaRPr>
          </a:p>
        </p:txBody>
      </p:sp>
      <p:sp>
        <p:nvSpPr>
          <p:cNvPr id="8" name="Rectangle 7"/>
          <p:cNvSpPr/>
          <p:nvPr/>
        </p:nvSpPr>
        <p:spPr bwMode="auto">
          <a:xfrm>
            <a:off x="7543800" y="2362200"/>
            <a:ext cx="1295400" cy="304800"/>
          </a:xfrm>
          <a:prstGeom prst="rect">
            <a:avLst/>
          </a:prstGeom>
          <a:noFill/>
          <a:ln w="9525" cap="flat" cmpd="sng" algn="ctr">
            <a:solidFill>
              <a:srgbClr val="5134A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pitchFamily="34" charset="0"/>
            </a:endParaRPr>
          </a:p>
        </p:txBody>
      </p:sp>
      <p:sp>
        <p:nvSpPr>
          <p:cNvPr id="9" name="Rectangle 8"/>
          <p:cNvSpPr/>
          <p:nvPr/>
        </p:nvSpPr>
        <p:spPr bwMode="auto">
          <a:xfrm>
            <a:off x="990600" y="2743200"/>
            <a:ext cx="1600200" cy="304800"/>
          </a:xfrm>
          <a:prstGeom prst="rect">
            <a:avLst/>
          </a:prstGeom>
          <a:noFill/>
          <a:ln w="9525" cap="flat" cmpd="sng" algn="ctr">
            <a:solidFill>
              <a:srgbClr val="5134A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pitchFamily="34" charset="0"/>
            </a:endParaRPr>
          </a:p>
        </p:txBody>
      </p:sp>
      <p:sp>
        <p:nvSpPr>
          <p:cNvPr id="10" name="Rectangle 9"/>
          <p:cNvSpPr/>
          <p:nvPr/>
        </p:nvSpPr>
        <p:spPr bwMode="auto">
          <a:xfrm>
            <a:off x="2971800" y="2743200"/>
            <a:ext cx="1219200" cy="304800"/>
          </a:xfrm>
          <a:prstGeom prst="rect">
            <a:avLst/>
          </a:prstGeom>
          <a:noFill/>
          <a:ln w="9525" cap="flat" cmpd="sng" algn="ctr">
            <a:solidFill>
              <a:srgbClr val="5134A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pitchFamily="34" charset="0"/>
            </a:endParaRPr>
          </a:p>
        </p:txBody>
      </p:sp>
      <p:sp>
        <p:nvSpPr>
          <p:cNvPr id="11" name="Rectangle 10"/>
          <p:cNvSpPr/>
          <p:nvPr/>
        </p:nvSpPr>
        <p:spPr bwMode="auto">
          <a:xfrm>
            <a:off x="5867400" y="4114800"/>
            <a:ext cx="990600" cy="304800"/>
          </a:xfrm>
          <a:prstGeom prst="rect">
            <a:avLst/>
          </a:prstGeom>
          <a:noFill/>
          <a:ln w="9525" cap="flat" cmpd="sng" algn="ctr">
            <a:solidFill>
              <a:srgbClr val="5134A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pitchFamily="34" charset="0"/>
            </a:endParaRPr>
          </a:p>
        </p:txBody>
      </p:sp>
      <p:sp>
        <p:nvSpPr>
          <p:cNvPr id="12" name="Rectangle 11"/>
          <p:cNvSpPr/>
          <p:nvPr/>
        </p:nvSpPr>
        <p:spPr bwMode="auto">
          <a:xfrm>
            <a:off x="4495800" y="4114800"/>
            <a:ext cx="914400" cy="304800"/>
          </a:xfrm>
          <a:prstGeom prst="rect">
            <a:avLst/>
          </a:prstGeom>
          <a:noFill/>
          <a:ln w="9525" cap="flat" cmpd="sng" algn="ctr">
            <a:solidFill>
              <a:srgbClr val="5134A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pitchFamily="34" charset="0"/>
            </a:endParaRPr>
          </a:p>
        </p:txBody>
      </p:sp>
      <p:sp>
        <p:nvSpPr>
          <p:cNvPr id="13" name="Rectangle 12"/>
          <p:cNvSpPr/>
          <p:nvPr/>
        </p:nvSpPr>
        <p:spPr bwMode="auto">
          <a:xfrm>
            <a:off x="1752600" y="4114800"/>
            <a:ext cx="762000" cy="304800"/>
          </a:xfrm>
          <a:prstGeom prst="rect">
            <a:avLst/>
          </a:prstGeom>
          <a:noFill/>
          <a:ln w="9525" cap="flat" cmpd="sng" algn="ctr">
            <a:solidFill>
              <a:srgbClr val="5134A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pitchFamily="34" charset="0"/>
            </a:endParaRPr>
          </a:p>
        </p:txBody>
      </p:sp>
      <p:sp>
        <p:nvSpPr>
          <p:cNvPr id="14" name="Rectangle 13"/>
          <p:cNvSpPr/>
          <p:nvPr/>
        </p:nvSpPr>
        <p:spPr bwMode="auto">
          <a:xfrm>
            <a:off x="2057400" y="5410200"/>
            <a:ext cx="838200" cy="304800"/>
          </a:xfrm>
          <a:prstGeom prst="rect">
            <a:avLst/>
          </a:prstGeom>
          <a:noFill/>
          <a:ln w="9525" cap="flat" cmpd="sng" algn="ctr">
            <a:solidFill>
              <a:srgbClr val="5134A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pitchFamily="34" charset="0"/>
            </a:endParaRPr>
          </a:p>
        </p:txBody>
      </p:sp>
      <p:sp>
        <p:nvSpPr>
          <p:cNvPr id="16" name="Rectangle 15"/>
          <p:cNvSpPr/>
          <p:nvPr/>
        </p:nvSpPr>
        <p:spPr bwMode="auto">
          <a:xfrm>
            <a:off x="6019800" y="5791200"/>
            <a:ext cx="1219200" cy="304800"/>
          </a:xfrm>
          <a:prstGeom prst="rect">
            <a:avLst/>
          </a:prstGeom>
          <a:noFill/>
          <a:ln w="9525" cap="flat" cmpd="sng" algn="ctr">
            <a:solidFill>
              <a:srgbClr val="5134A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p:spPr>
        <p:txBody>
          <a:bodyPr/>
          <a:lstStyle/>
          <a:p>
            <a:fld id="{228C430D-4918-4DF5-BA3A-88B9D37EB5DF}" type="slidenum">
              <a:rPr smtClean="0">
                <a:latin typeface="Arial" charset="0"/>
              </a:rPr>
              <a:pPr/>
              <a:t>17</a:t>
            </a:fld>
            <a:endParaRPr lang="en-US" smtClean="0">
              <a:latin typeface="Arial" charset="0"/>
            </a:endParaRPr>
          </a:p>
        </p:txBody>
      </p:sp>
      <p:sp>
        <p:nvSpPr>
          <p:cNvPr id="20483" name="Slide Number Placeholder 3"/>
          <p:cNvSpPr txBox="1">
            <a:spLocks noGrp="1"/>
          </p:cNvSpPr>
          <p:nvPr/>
        </p:nvSpPr>
        <p:spPr bwMode="auto">
          <a:xfrm>
            <a:off x="8458200" y="6477000"/>
            <a:ext cx="317500" cy="152400"/>
          </a:xfrm>
          <a:prstGeom prst="rect">
            <a:avLst/>
          </a:prstGeom>
          <a:noFill/>
          <a:ln w="0">
            <a:noFill/>
            <a:miter lim="800000"/>
            <a:headEnd/>
            <a:tailEnd/>
          </a:ln>
        </p:spPr>
        <p:txBody>
          <a:bodyPr lIns="0" tIns="0" rIns="0" bIns="0"/>
          <a:lstStyle/>
          <a:p>
            <a:pPr algn="r"/>
            <a:fld id="{6F62C2FA-E2CD-461D-9A2E-121D2156AFD8}" type="slidenum">
              <a:rPr sz="1000" noProof="1"/>
              <a:pPr algn="r"/>
              <a:t>17</a:t>
            </a:fld>
            <a:endParaRPr lang="en-US" sz="1000" noProof="1"/>
          </a:p>
        </p:txBody>
      </p:sp>
      <p:sp>
        <p:nvSpPr>
          <p:cNvPr id="20484" name="Rectangle 2"/>
          <p:cNvSpPr>
            <a:spLocks noGrp="1" noChangeArrowheads="1"/>
          </p:cNvSpPr>
          <p:nvPr>
            <p:ph type="title"/>
          </p:nvPr>
        </p:nvSpPr>
        <p:spPr>
          <a:xfrm>
            <a:off x="228600" y="685800"/>
            <a:ext cx="8359775" cy="914400"/>
          </a:xfrm>
        </p:spPr>
        <p:txBody>
          <a:bodyPr/>
          <a:lstStyle/>
          <a:p>
            <a:r>
              <a:rPr lang="en-US" b="1" dirty="0" smtClean="0">
                <a:latin typeface="Calibri" pitchFamily="34" charset="0"/>
              </a:rPr>
              <a:t>Sample Construction</a:t>
            </a:r>
          </a:p>
        </p:txBody>
      </p:sp>
      <p:sp>
        <p:nvSpPr>
          <p:cNvPr id="20485" name="Rectangle 3"/>
          <p:cNvSpPr>
            <a:spLocks noGrp="1" noChangeArrowheads="1"/>
          </p:cNvSpPr>
          <p:nvPr>
            <p:ph type="body" idx="1"/>
          </p:nvPr>
        </p:nvSpPr>
        <p:spPr>
          <a:xfrm>
            <a:off x="381000" y="1447800"/>
            <a:ext cx="8359775" cy="4876800"/>
          </a:xfrm>
        </p:spPr>
        <p:txBody>
          <a:bodyPr/>
          <a:lstStyle/>
          <a:p>
            <a:pPr marL="365760" indent="-365760">
              <a:buFont typeface="Wingdings" pitchFamily="2" charset="2"/>
              <a:buChar char="Ø"/>
            </a:pPr>
            <a:r>
              <a:rPr lang="en-US" sz="2800" dirty="0" smtClean="0">
                <a:latin typeface="Calibri" pitchFamily="34" charset="0"/>
              </a:rPr>
              <a:t>Identify CEOs/CFOs who have occupied the CEO/CFO position in </a:t>
            </a:r>
            <a:r>
              <a:rPr lang="en-US" sz="2800" dirty="0" smtClean="0">
                <a:solidFill>
                  <a:schemeClr val="tx1"/>
                </a:solidFill>
                <a:latin typeface="Calibri" pitchFamily="34" charset="0"/>
              </a:rPr>
              <a:t>at least two </a:t>
            </a:r>
            <a:r>
              <a:rPr lang="en-US" sz="2800" dirty="0" smtClean="0">
                <a:latin typeface="Calibri" pitchFamily="34" charset="0"/>
              </a:rPr>
              <a:t>companies for </a:t>
            </a:r>
            <a:r>
              <a:rPr lang="en-US" sz="2800" dirty="0" smtClean="0">
                <a:solidFill>
                  <a:schemeClr val="tx1"/>
                </a:solidFill>
                <a:latin typeface="Calibri" pitchFamily="34" charset="0"/>
              </a:rPr>
              <a:t>at least one year </a:t>
            </a:r>
            <a:r>
              <a:rPr lang="en-US" sz="2800" dirty="0" smtClean="0">
                <a:latin typeface="Calibri" pitchFamily="34" charset="0"/>
              </a:rPr>
              <a:t>in each firm between 2002 and 2009</a:t>
            </a:r>
          </a:p>
          <a:p>
            <a:pPr marL="457200" indent="-457200">
              <a:buFont typeface="Wingdings" pitchFamily="2" charset="2"/>
              <a:buChar char="Ø"/>
            </a:pPr>
            <a:endParaRPr lang="en-US" sz="1800" dirty="0" smtClean="0">
              <a:latin typeface="Calibri" pitchFamily="34" charset="0"/>
            </a:endParaRPr>
          </a:p>
          <a:p>
            <a:pPr marL="365760" indent="-365760">
              <a:buFont typeface="Wingdings" pitchFamily="2" charset="2"/>
              <a:buChar char="Ø"/>
            </a:pPr>
            <a:r>
              <a:rPr lang="en-US" sz="2800" dirty="0" smtClean="0">
                <a:latin typeface="Calibri" pitchFamily="34" charset="0"/>
              </a:rPr>
              <a:t>Gather conference call transcripts for firm  quarters between 2002 and 2009</a:t>
            </a:r>
          </a:p>
          <a:p>
            <a:pPr marL="365760" indent="-365760">
              <a:buFont typeface="Wingdings" pitchFamily="2" charset="2"/>
              <a:buChar char="Ø"/>
            </a:pPr>
            <a:endParaRPr lang="en-US" sz="2800" dirty="0" smtClean="0">
              <a:latin typeface="Calibri" pitchFamily="34" charset="0"/>
            </a:endParaRPr>
          </a:p>
          <a:p>
            <a:pPr marL="365760" indent="-365760">
              <a:buFont typeface="Wingdings" pitchFamily="2" charset="2"/>
              <a:buChar char="Ø"/>
            </a:pPr>
            <a:r>
              <a:rPr lang="en-US" sz="2800" dirty="0" smtClean="0">
                <a:latin typeface="Calibri" pitchFamily="34" charset="0"/>
              </a:rPr>
              <a:t>Eliminate managers who did not participate in at least two quarterly conference calls at each firm</a:t>
            </a:r>
          </a:p>
          <a:p>
            <a:pPr marL="800100" lvl="1" indent="-457200">
              <a:buFont typeface="Arial" pitchFamily="34" charset="0"/>
              <a:buChar char="•"/>
            </a:pPr>
            <a:r>
              <a:rPr lang="en-US" sz="2400" dirty="0" smtClean="0">
                <a:latin typeface="Calibri" pitchFamily="34" charset="0"/>
              </a:rPr>
              <a:t>104 CEOs and CFOs in our sample (69 CFOs, 31 CEOs, 4 CEO/CFOs)</a:t>
            </a:r>
          </a:p>
          <a:p>
            <a:pPr marL="457200" indent="-457200">
              <a:buNone/>
            </a:pPr>
            <a:endParaRPr lang="en-US" sz="1800" dirty="0" smtClean="0">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0"/>
          </p:nvPr>
        </p:nvSpPr>
        <p:spPr>
          <a:noFill/>
        </p:spPr>
        <p:txBody>
          <a:bodyPr/>
          <a:lstStyle/>
          <a:p>
            <a:fld id="{B9C7D55E-BE8F-4F82-99D4-A252C55D4E0F}" type="slidenum">
              <a:rPr smtClean="0">
                <a:latin typeface="Arial" charset="0"/>
              </a:rPr>
              <a:pPr/>
              <a:t>18</a:t>
            </a:fld>
            <a:endParaRPr lang="en-US" smtClean="0">
              <a:latin typeface="Arial" charset="0"/>
            </a:endParaRPr>
          </a:p>
        </p:txBody>
      </p:sp>
      <p:sp>
        <p:nvSpPr>
          <p:cNvPr id="21507" name="Slide Number Placeholder 4"/>
          <p:cNvSpPr txBox="1">
            <a:spLocks noGrp="1"/>
          </p:cNvSpPr>
          <p:nvPr/>
        </p:nvSpPr>
        <p:spPr bwMode="auto">
          <a:xfrm>
            <a:off x="8458200" y="6477000"/>
            <a:ext cx="317500" cy="152400"/>
          </a:xfrm>
          <a:prstGeom prst="rect">
            <a:avLst/>
          </a:prstGeom>
          <a:noFill/>
          <a:ln w="0">
            <a:noFill/>
            <a:miter lim="800000"/>
            <a:headEnd/>
            <a:tailEnd/>
          </a:ln>
        </p:spPr>
        <p:txBody>
          <a:bodyPr lIns="0" tIns="0" rIns="0" bIns="0"/>
          <a:lstStyle/>
          <a:p>
            <a:pPr algn="r"/>
            <a:fld id="{8D59CA15-38D5-4056-9577-7D328302AD39}" type="slidenum">
              <a:rPr sz="1000" noProof="1"/>
              <a:pPr algn="r"/>
              <a:t>18</a:t>
            </a:fld>
            <a:endParaRPr lang="en-US" sz="1000" noProof="1"/>
          </a:p>
        </p:txBody>
      </p:sp>
      <p:sp>
        <p:nvSpPr>
          <p:cNvPr id="21508" name="Rectangle 2"/>
          <p:cNvSpPr>
            <a:spLocks noGrp="1" noChangeArrowheads="1"/>
          </p:cNvSpPr>
          <p:nvPr>
            <p:ph type="title"/>
          </p:nvPr>
        </p:nvSpPr>
        <p:spPr>
          <a:xfrm>
            <a:off x="381000" y="609600"/>
            <a:ext cx="8435975" cy="762000"/>
          </a:xfrm>
        </p:spPr>
        <p:txBody>
          <a:bodyPr/>
          <a:lstStyle/>
          <a:p>
            <a:r>
              <a:rPr lang="en-US" b="1" dirty="0" smtClean="0">
                <a:latin typeface="Calibri" pitchFamily="34" charset="0"/>
              </a:rPr>
              <a:t>Sample Construction</a:t>
            </a:r>
          </a:p>
        </p:txBody>
      </p:sp>
      <p:sp>
        <p:nvSpPr>
          <p:cNvPr id="21509" name="Rectangle 3"/>
          <p:cNvSpPr>
            <a:spLocks noGrp="1" noChangeArrowheads="1"/>
          </p:cNvSpPr>
          <p:nvPr>
            <p:ph type="body" sz="half" idx="1"/>
          </p:nvPr>
        </p:nvSpPr>
        <p:spPr>
          <a:xfrm>
            <a:off x="304800" y="1295400"/>
            <a:ext cx="7913688" cy="1905000"/>
          </a:xfrm>
        </p:spPr>
        <p:txBody>
          <a:bodyPr/>
          <a:lstStyle/>
          <a:p>
            <a:pPr marL="347663" indent="-347663">
              <a:buFont typeface="Wingdings" pitchFamily="2" charset="2"/>
              <a:buChar char="Ø"/>
            </a:pPr>
            <a:r>
              <a:rPr lang="en-US" b="1" dirty="0" smtClean="0">
                <a:latin typeface="Calibri" pitchFamily="34" charset="0"/>
              </a:rPr>
              <a:t>“Manager-firm matched sample” are firm-quarters of those managers who move firms (for which we measure fixed effects)</a:t>
            </a:r>
          </a:p>
          <a:p>
            <a:pPr marL="347663" indent="-347663">
              <a:buFont typeface="Wingdings" pitchFamily="2" charset="2"/>
              <a:buChar char="Ø"/>
            </a:pPr>
            <a:endParaRPr lang="en-US" sz="1600" b="1" dirty="0" smtClean="0">
              <a:latin typeface="Calibri" pitchFamily="34" charset="0"/>
            </a:endParaRPr>
          </a:p>
          <a:p>
            <a:pPr marL="347663" indent="-347663">
              <a:buFont typeface="Wingdings" pitchFamily="2" charset="2"/>
              <a:buChar char="Ø"/>
            </a:pPr>
            <a:r>
              <a:rPr lang="en-US" b="1" dirty="0" smtClean="0">
                <a:latin typeface="Calibri" pitchFamily="34" charset="0"/>
              </a:rPr>
              <a:t>“Filler quarters” are firm-quarters for which we do not estimate a manager  fixed effect (because manager does not move firms)</a:t>
            </a:r>
          </a:p>
        </p:txBody>
      </p:sp>
      <p:sp>
        <p:nvSpPr>
          <p:cNvPr id="21580" name="Text Box 58"/>
          <p:cNvSpPr txBox="1">
            <a:spLocks noChangeArrowheads="1"/>
          </p:cNvSpPr>
          <p:nvPr/>
        </p:nvSpPr>
        <p:spPr bwMode="auto">
          <a:xfrm>
            <a:off x="457200" y="5562600"/>
            <a:ext cx="7848600" cy="701675"/>
          </a:xfrm>
          <a:prstGeom prst="rect">
            <a:avLst/>
          </a:prstGeom>
          <a:noFill/>
          <a:ln w="9525">
            <a:noFill/>
            <a:miter lim="800000"/>
            <a:headEnd/>
            <a:tailEnd/>
          </a:ln>
        </p:spPr>
        <p:txBody>
          <a:bodyPr>
            <a:spAutoFit/>
          </a:bodyPr>
          <a:lstStyle/>
          <a:p>
            <a:pPr algn="ctr">
              <a:spcBef>
                <a:spcPct val="50000"/>
              </a:spcBef>
            </a:pPr>
            <a:r>
              <a:rPr lang="en-US" b="1" dirty="0">
                <a:solidFill>
                  <a:srgbClr val="7030A0"/>
                </a:solidFill>
                <a:latin typeface="Calibri" pitchFamily="34" charset="0"/>
              </a:rPr>
              <a:t>Disentangle CFO-specific effects from firm-specific and time-specific effects</a:t>
            </a:r>
          </a:p>
        </p:txBody>
      </p:sp>
      <p:sp>
        <p:nvSpPr>
          <p:cNvPr id="21581" name="Line 59"/>
          <p:cNvSpPr>
            <a:spLocks noChangeShapeType="1"/>
          </p:cNvSpPr>
          <p:nvPr/>
        </p:nvSpPr>
        <p:spPr bwMode="auto">
          <a:xfrm flipV="1">
            <a:off x="2057400" y="5181600"/>
            <a:ext cx="0" cy="381000"/>
          </a:xfrm>
          <a:prstGeom prst="line">
            <a:avLst/>
          </a:prstGeom>
          <a:noFill/>
          <a:ln w="9525">
            <a:solidFill>
              <a:schemeClr val="tx1"/>
            </a:solidFill>
            <a:round/>
            <a:headEnd/>
            <a:tailEnd type="triangle" w="med" len="med"/>
          </a:ln>
        </p:spPr>
        <p:txBody>
          <a:bodyPr/>
          <a:lstStyle/>
          <a:p>
            <a:endParaRPr lang="en-US"/>
          </a:p>
        </p:txBody>
      </p:sp>
      <p:graphicFrame>
        <p:nvGraphicFramePr>
          <p:cNvPr id="13" name="Group 308"/>
          <p:cNvGraphicFramePr>
            <a:graphicFrameLocks/>
          </p:cNvGraphicFramePr>
          <p:nvPr/>
        </p:nvGraphicFramePr>
        <p:xfrm>
          <a:off x="228600" y="2895600"/>
          <a:ext cx="8422965" cy="2240281"/>
        </p:xfrm>
        <a:graphic>
          <a:graphicData uri="http://schemas.openxmlformats.org/drawingml/2006/table">
            <a:tbl>
              <a:tblPr/>
              <a:tblGrid>
                <a:gridCol w="1008164"/>
                <a:gridCol w="1123815"/>
                <a:gridCol w="1243033"/>
                <a:gridCol w="1008164"/>
                <a:gridCol w="1010542"/>
                <a:gridCol w="1010541"/>
                <a:gridCol w="1017675"/>
                <a:gridCol w="1001031"/>
              </a:tblGrid>
              <a:tr h="623888">
                <a:tc>
                  <a:txBody>
                    <a:bodyPr/>
                    <a:lstStyle/>
                    <a:p>
                      <a:pPr marL="0" marR="0" lvl="0" indent="0" algn="ctr" defTabSz="914400" rtl="0" eaLnBrk="0" fontAlgn="base" latinLnBrk="0" hangingPunct="0">
                        <a:lnSpc>
                          <a:spcPct val="105000"/>
                        </a:lnSpc>
                        <a:spcBef>
                          <a:spcPct val="0"/>
                        </a:spcBef>
                        <a:spcAft>
                          <a:spcPct val="0"/>
                        </a:spcAft>
                        <a:buClrTx/>
                        <a:buSzPct val="100000"/>
                        <a:buFontTx/>
                        <a:buNone/>
                        <a:tabLst/>
                      </a:pPr>
                      <a:r>
                        <a:rPr kumimoji="0" lang="en-US" sz="1600" b="1" i="0" u="none" strike="noStrike" cap="none" normalizeH="0" baseline="0" dirty="0" smtClean="0">
                          <a:ln>
                            <a:noFill/>
                          </a:ln>
                          <a:solidFill>
                            <a:srgbClr val="000000"/>
                          </a:solidFill>
                          <a:effectLst/>
                          <a:latin typeface="Calibri" pitchFamily="34" charset="0"/>
                        </a:rPr>
                        <a:t>2002</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5000"/>
                        </a:lnSpc>
                        <a:spcBef>
                          <a:spcPct val="0"/>
                        </a:spcBef>
                        <a:spcAft>
                          <a:spcPct val="0"/>
                        </a:spcAft>
                        <a:buClrTx/>
                        <a:buSzPct val="100000"/>
                        <a:buFontTx/>
                        <a:buNone/>
                        <a:tabLst/>
                      </a:pPr>
                      <a:r>
                        <a:rPr kumimoji="0" lang="en-US" sz="1600" b="1" i="0" u="none" strike="noStrike" cap="none" normalizeH="0" baseline="0" dirty="0" smtClean="0">
                          <a:ln>
                            <a:noFill/>
                          </a:ln>
                          <a:solidFill>
                            <a:srgbClr val="000000"/>
                          </a:solidFill>
                          <a:effectLst/>
                          <a:latin typeface="Calibri" pitchFamily="34" charset="0"/>
                        </a:rPr>
                        <a:t>2003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5000"/>
                        </a:lnSpc>
                        <a:spcBef>
                          <a:spcPct val="0"/>
                        </a:spcBef>
                        <a:spcAft>
                          <a:spcPct val="0"/>
                        </a:spcAft>
                        <a:buClrTx/>
                        <a:buSzPct val="100000"/>
                        <a:buFontTx/>
                        <a:buNone/>
                        <a:tabLst/>
                      </a:pPr>
                      <a:r>
                        <a:rPr kumimoji="0" lang="en-US" sz="1600" b="1" i="0" u="none" strike="noStrike" cap="none" normalizeH="0" baseline="0" dirty="0" smtClean="0">
                          <a:ln>
                            <a:noFill/>
                          </a:ln>
                          <a:solidFill>
                            <a:srgbClr val="000000"/>
                          </a:solidFill>
                          <a:effectLst/>
                          <a:latin typeface="Calibri" pitchFamily="34" charset="0"/>
                        </a:rPr>
                        <a:t>2004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5000"/>
                        </a:lnSpc>
                        <a:spcBef>
                          <a:spcPct val="0"/>
                        </a:spcBef>
                        <a:spcAft>
                          <a:spcPct val="0"/>
                        </a:spcAft>
                        <a:buClrTx/>
                        <a:buSzPct val="100000"/>
                        <a:buFontTx/>
                        <a:buNone/>
                        <a:tabLst/>
                      </a:pPr>
                      <a:r>
                        <a:rPr kumimoji="0" lang="en-US" sz="1600" b="1" i="0" u="none" strike="noStrike" cap="none" normalizeH="0" baseline="0" dirty="0" smtClean="0">
                          <a:ln>
                            <a:noFill/>
                          </a:ln>
                          <a:solidFill>
                            <a:srgbClr val="000000"/>
                          </a:solidFill>
                          <a:effectLst/>
                          <a:latin typeface="Calibri" pitchFamily="34" charset="0"/>
                        </a:rPr>
                        <a:t>2005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5000"/>
                        </a:lnSpc>
                        <a:spcBef>
                          <a:spcPct val="0"/>
                        </a:spcBef>
                        <a:spcAft>
                          <a:spcPct val="0"/>
                        </a:spcAft>
                        <a:buClrTx/>
                        <a:buSzPct val="100000"/>
                        <a:buFontTx/>
                        <a:buNone/>
                        <a:tabLst/>
                      </a:pPr>
                      <a:r>
                        <a:rPr kumimoji="0" lang="en-US" sz="1600" b="1" i="0" u="none" strike="noStrike" cap="none" normalizeH="0" baseline="0" dirty="0" smtClean="0">
                          <a:ln>
                            <a:noFill/>
                          </a:ln>
                          <a:solidFill>
                            <a:srgbClr val="000000"/>
                          </a:solidFill>
                          <a:effectLst/>
                          <a:latin typeface="Calibri" pitchFamily="34" charset="0"/>
                        </a:rPr>
                        <a:t>2006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5000"/>
                        </a:lnSpc>
                        <a:spcBef>
                          <a:spcPct val="0"/>
                        </a:spcBef>
                        <a:spcAft>
                          <a:spcPct val="0"/>
                        </a:spcAft>
                        <a:buClrTx/>
                        <a:buSzPct val="100000"/>
                        <a:buFontTx/>
                        <a:buNone/>
                        <a:tabLst/>
                      </a:pPr>
                      <a:r>
                        <a:rPr kumimoji="0" lang="en-US" sz="1600" b="1" i="0" u="none" strike="noStrike" cap="none" normalizeH="0" baseline="0" dirty="0" smtClean="0">
                          <a:ln>
                            <a:noFill/>
                          </a:ln>
                          <a:solidFill>
                            <a:srgbClr val="000000"/>
                          </a:solidFill>
                          <a:effectLst/>
                          <a:latin typeface="Calibri" pitchFamily="34" charset="0"/>
                        </a:rPr>
                        <a:t>2007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5000"/>
                        </a:lnSpc>
                        <a:spcBef>
                          <a:spcPct val="0"/>
                        </a:spcBef>
                        <a:spcAft>
                          <a:spcPct val="0"/>
                        </a:spcAft>
                        <a:buClrTx/>
                        <a:buSzPct val="100000"/>
                        <a:buFontTx/>
                        <a:buNone/>
                        <a:tabLst/>
                      </a:pPr>
                      <a:r>
                        <a:rPr kumimoji="0" lang="en-US" sz="1600" b="1" i="0" u="none" strike="noStrike" cap="none" normalizeH="0" baseline="0" dirty="0" smtClean="0">
                          <a:ln>
                            <a:noFill/>
                          </a:ln>
                          <a:solidFill>
                            <a:srgbClr val="000000"/>
                          </a:solidFill>
                          <a:effectLst/>
                          <a:latin typeface="Calibri" pitchFamily="34" charset="0"/>
                        </a:rPr>
                        <a:t>2008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5000"/>
                        </a:lnSpc>
                        <a:spcBef>
                          <a:spcPct val="0"/>
                        </a:spcBef>
                        <a:spcAft>
                          <a:spcPct val="0"/>
                        </a:spcAft>
                        <a:buClrTx/>
                        <a:buSzPct val="100000"/>
                        <a:buFontTx/>
                        <a:buNone/>
                        <a:tabLst/>
                      </a:pPr>
                      <a:r>
                        <a:rPr kumimoji="0" lang="en-US" sz="1600" b="1" i="0" u="none" strike="noStrike" cap="none" normalizeH="0" baseline="0" dirty="0" smtClean="0">
                          <a:ln>
                            <a:noFill/>
                          </a:ln>
                          <a:solidFill>
                            <a:srgbClr val="000000"/>
                          </a:solidFill>
                          <a:effectLst/>
                          <a:latin typeface="Calibri" pitchFamily="34" charset="0"/>
                        </a:rPr>
                        <a:t>2009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525">
                <a:tc gridSpan="8">
                  <a:txBody>
                    <a:bodyPr/>
                    <a:lstStyle/>
                    <a:p>
                      <a:pPr marL="0" marR="0" lvl="0" indent="0" algn="ctr" defTabSz="914400" rtl="0" eaLnBrk="0" fontAlgn="base" latinLnBrk="0" hangingPunct="0">
                        <a:lnSpc>
                          <a:spcPct val="105000"/>
                        </a:lnSpc>
                        <a:spcBef>
                          <a:spcPct val="0"/>
                        </a:spcBef>
                        <a:spcAft>
                          <a:spcPct val="0"/>
                        </a:spcAft>
                        <a:buClrTx/>
                        <a:buSzPct val="100000"/>
                        <a:buFontTx/>
                        <a:buNone/>
                        <a:tabLst/>
                      </a:pPr>
                      <a:r>
                        <a:rPr kumimoji="0" lang="en-US" sz="1800" b="1" i="0" u="none" strike="noStrike" cap="none" normalizeH="0" baseline="0" dirty="0" smtClean="0">
                          <a:ln>
                            <a:noFill/>
                          </a:ln>
                          <a:solidFill>
                            <a:srgbClr val="000000"/>
                          </a:solidFill>
                          <a:effectLst/>
                          <a:latin typeface="Calibri" pitchFamily="34" charset="0"/>
                        </a:rPr>
                        <a:t>CEO: Steve </a:t>
                      </a:r>
                      <a:r>
                        <a:rPr kumimoji="0" lang="en-US" sz="1800" b="1" i="0" u="none" strike="noStrike" cap="none" normalizeH="0" baseline="0" dirty="0" err="1" smtClean="0">
                          <a:ln>
                            <a:noFill/>
                          </a:ln>
                          <a:solidFill>
                            <a:srgbClr val="000000"/>
                          </a:solidFill>
                          <a:effectLst/>
                          <a:latin typeface="Calibri" pitchFamily="34" charset="0"/>
                        </a:rPr>
                        <a:t>Odland</a:t>
                      </a:r>
                      <a:endParaRPr kumimoji="0" lang="en-US" sz="1800" b="1" i="0" u="none" strike="noStrike" cap="none" normalizeH="0" baseline="0" dirty="0" smtClean="0">
                        <a:ln>
                          <a:noFill/>
                        </a:ln>
                        <a:solidFill>
                          <a:srgbClr val="000000"/>
                        </a:solidFill>
                        <a:effectLst/>
                        <a:latin typeface="Calibri" pitchFamily="34"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pPr marL="0" marR="0" lvl="0" indent="0" algn="ctr" defTabSz="914400" rtl="0" eaLnBrk="0" fontAlgn="base" latinLnBrk="0" hangingPunct="0">
                        <a:lnSpc>
                          <a:spcPct val="105000"/>
                        </a:lnSpc>
                        <a:spcBef>
                          <a:spcPct val="0"/>
                        </a:spcBef>
                        <a:spcAft>
                          <a:spcPct val="0"/>
                        </a:spcAft>
                        <a:buClrTx/>
                        <a:buSzPct val="100000"/>
                        <a:buFontTx/>
                        <a:buNone/>
                        <a:tabLst/>
                      </a:pPr>
                      <a:endParaRPr kumimoji="0" lang="en-US" sz="16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5000"/>
                        </a:lnSpc>
                        <a:spcBef>
                          <a:spcPct val="0"/>
                        </a:spcBef>
                        <a:spcAft>
                          <a:spcPct val="0"/>
                        </a:spcAft>
                        <a:buClrTx/>
                        <a:buSzPct val="100000"/>
                        <a:buFontTx/>
                        <a:buNone/>
                        <a:tabLst/>
                      </a:pPr>
                      <a:endParaRPr kumimoji="0" lang="en-US" sz="16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5000"/>
                        </a:lnSpc>
                        <a:spcBef>
                          <a:spcPct val="0"/>
                        </a:spcBef>
                        <a:spcAft>
                          <a:spcPct val="0"/>
                        </a:spcAft>
                        <a:buClrTx/>
                        <a:buSzPct val="100000"/>
                        <a:buFontTx/>
                        <a:buNone/>
                        <a:tabLst/>
                      </a:pP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D99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85788">
                <a:tc>
                  <a:txBody>
                    <a:bodyPr/>
                    <a:lstStyle/>
                    <a:p>
                      <a:pPr marL="0" marR="0" lvl="0" indent="0" algn="ctr" defTabSz="914400" rtl="0" eaLnBrk="0" fontAlgn="base" latinLnBrk="0" hangingPunct="0">
                        <a:lnSpc>
                          <a:spcPct val="105000"/>
                        </a:lnSpc>
                        <a:spcBef>
                          <a:spcPct val="0"/>
                        </a:spcBef>
                        <a:spcAft>
                          <a:spcPct val="0"/>
                        </a:spcAft>
                        <a:buClrTx/>
                        <a:buSzPct val="100000"/>
                        <a:buFontTx/>
                        <a:buNone/>
                        <a:tabLst/>
                      </a:pPr>
                      <a:r>
                        <a:rPr kumimoji="0" lang="en-US" sz="1600" b="1" i="0" u="none" strike="noStrike" cap="none" normalizeH="0" baseline="0" dirty="0" err="1" smtClean="0">
                          <a:ln>
                            <a:noFill/>
                          </a:ln>
                          <a:solidFill>
                            <a:srgbClr val="000000"/>
                          </a:solidFill>
                          <a:effectLst/>
                          <a:latin typeface="Calibri" pitchFamily="34" charset="0"/>
                        </a:rPr>
                        <a:t>Autozone</a:t>
                      </a:r>
                      <a:endParaRPr kumimoji="0" lang="en-US" sz="1600" b="1" i="0" u="none" strike="noStrike" cap="none" normalizeH="0" baseline="0" dirty="0" smtClean="0">
                        <a:ln>
                          <a:noFill/>
                        </a:ln>
                        <a:solidFill>
                          <a:srgbClr val="000000"/>
                        </a:solidFill>
                        <a:effectLst/>
                        <a:latin typeface="Calibri" pitchFamily="34"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105000"/>
                        </a:lnSpc>
                        <a:spcBef>
                          <a:spcPct val="0"/>
                        </a:spcBef>
                        <a:spcAft>
                          <a:spcPct val="0"/>
                        </a:spcAft>
                        <a:buClrTx/>
                        <a:buSzPct val="100000"/>
                        <a:buFontTx/>
                        <a:buNone/>
                        <a:tabLst/>
                      </a:pPr>
                      <a:r>
                        <a:rPr kumimoji="0" lang="en-US" sz="1600" b="1" i="0" u="none" strike="noStrike" cap="none" normalizeH="0" baseline="0" dirty="0" err="1" smtClean="0">
                          <a:ln>
                            <a:noFill/>
                          </a:ln>
                          <a:solidFill>
                            <a:srgbClr val="000000"/>
                          </a:solidFill>
                          <a:effectLst/>
                          <a:latin typeface="Calibri" pitchFamily="34" charset="0"/>
                        </a:rPr>
                        <a:t>Autozone</a:t>
                      </a:r>
                      <a:endParaRPr kumimoji="0" lang="en-US" sz="16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105000"/>
                        </a:lnSpc>
                        <a:spcBef>
                          <a:spcPct val="0"/>
                        </a:spcBef>
                        <a:spcAft>
                          <a:spcPct val="0"/>
                        </a:spcAft>
                        <a:buClrTx/>
                        <a:buSzPct val="100000"/>
                        <a:buFontTx/>
                        <a:buNone/>
                        <a:tabLst/>
                      </a:pPr>
                      <a:r>
                        <a:rPr kumimoji="0" lang="en-US" sz="1600" b="1" i="0" u="none" strike="noStrike" cap="none" normalizeH="0" baseline="0" dirty="0" err="1" smtClean="0">
                          <a:ln>
                            <a:noFill/>
                          </a:ln>
                          <a:solidFill>
                            <a:srgbClr val="000000"/>
                          </a:solidFill>
                          <a:effectLst/>
                          <a:latin typeface="Calibri" pitchFamily="34" charset="0"/>
                        </a:rPr>
                        <a:t>Autozone</a:t>
                      </a:r>
                      <a:endParaRPr kumimoji="0" lang="en-US" sz="16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105000"/>
                        </a:lnSpc>
                        <a:spcBef>
                          <a:spcPct val="0"/>
                        </a:spcBef>
                        <a:spcAft>
                          <a:spcPct val="0"/>
                        </a:spcAft>
                        <a:buClrTx/>
                        <a:buSzPct val="100000"/>
                        <a:buFontTx/>
                        <a:buNone/>
                        <a:tabLst/>
                      </a:pPr>
                      <a:r>
                        <a:rPr kumimoji="0" lang="en-US" sz="1600" b="0" i="0" u="none" strike="noStrike" cap="none" normalizeH="0" baseline="0" dirty="0" smtClean="0">
                          <a:ln>
                            <a:noFill/>
                          </a:ln>
                          <a:solidFill>
                            <a:srgbClr val="000000"/>
                          </a:solidFill>
                          <a:effectLst/>
                          <a:latin typeface="Calibri" pitchFamily="34" charset="0"/>
                        </a:rPr>
                        <a:t>Filler </a:t>
                      </a:r>
                      <a:r>
                        <a:rPr kumimoji="0" lang="en-US" sz="1600" b="0" i="0" u="none" strike="noStrike" cap="none" normalizeH="0" baseline="0" dirty="0" err="1" smtClean="0">
                          <a:ln>
                            <a:noFill/>
                          </a:ln>
                          <a:solidFill>
                            <a:srgbClr val="000000"/>
                          </a:solidFill>
                          <a:effectLst/>
                          <a:latin typeface="Calibri" pitchFamily="34" charset="0"/>
                        </a:rPr>
                        <a:t>Qtrs</a:t>
                      </a:r>
                      <a:endParaRPr kumimoji="0" lang="en-US" sz="16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5000"/>
                        </a:lnSpc>
                        <a:spcBef>
                          <a:spcPct val="0"/>
                        </a:spcBef>
                        <a:spcAft>
                          <a:spcPct val="0"/>
                        </a:spcAft>
                        <a:buClrTx/>
                        <a:buSzPct val="100000"/>
                        <a:buFontTx/>
                        <a:buNone/>
                        <a:tabLst/>
                      </a:pPr>
                      <a:r>
                        <a:rPr kumimoji="0" lang="en-US" sz="1600" b="0" i="0" u="none" strike="noStrike" cap="none" normalizeH="0" baseline="0" dirty="0" smtClean="0">
                          <a:ln>
                            <a:noFill/>
                          </a:ln>
                          <a:solidFill>
                            <a:srgbClr val="000000"/>
                          </a:solidFill>
                          <a:effectLst/>
                          <a:latin typeface="Calibri" pitchFamily="34" charset="0"/>
                        </a:rPr>
                        <a:t>Filler </a:t>
                      </a:r>
                      <a:r>
                        <a:rPr kumimoji="0" lang="en-US" sz="1600" b="0" i="0" u="none" strike="noStrike" cap="none" normalizeH="0" baseline="0" dirty="0" err="1" smtClean="0">
                          <a:ln>
                            <a:noFill/>
                          </a:ln>
                          <a:solidFill>
                            <a:srgbClr val="000000"/>
                          </a:solidFill>
                          <a:effectLst/>
                          <a:latin typeface="Calibri" pitchFamily="34" charset="0"/>
                        </a:rPr>
                        <a:t>Qtrs</a:t>
                      </a:r>
                      <a:endParaRPr kumimoji="0" lang="en-US" sz="16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5000"/>
                        </a:lnSpc>
                        <a:spcBef>
                          <a:spcPct val="0"/>
                        </a:spcBef>
                        <a:spcAft>
                          <a:spcPct val="0"/>
                        </a:spcAft>
                        <a:buClrTx/>
                        <a:buSzPct val="100000"/>
                        <a:buFontTx/>
                        <a:buNone/>
                        <a:tabLst/>
                      </a:pPr>
                      <a:r>
                        <a:rPr kumimoji="0" lang="en-US" sz="1600" b="0" i="0" u="none" strike="noStrike" cap="none" normalizeH="0" baseline="0" dirty="0" smtClean="0">
                          <a:ln>
                            <a:noFill/>
                          </a:ln>
                          <a:solidFill>
                            <a:srgbClr val="000000"/>
                          </a:solidFill>
                          <a:effectLst/>
                          <a:latin typeface="Calibri" pitchFamily="34" charset="0"/>
                        </a:rPr>
                        <a:t>Filler </a:t>
                      </a:r>
                      <a:r>
                        <a:rPr kumimoji="0" lang="en-US" sz="1600" b="0" i="0" u="none" strike="noStrike" cap="none" normalizeH="0" baseline="0" dirty="0" err="1" smtClean="0">
                          <a:ln>
                            <a:noFill/>
                          </a:ln>
                          <a:solidFill>
                            <a:srgbClr val="000000"/>
                          </a:solidFill>
                          <a:effectLst/>
                          <a:latin typeface="Calibri" pitchFamily="34" charset="0"/>
                        </a:rPr>
                        <a:t>Qtrs</a:t>
                      </a:r>
                      <a:endParaRPr kumimoji="0" lang="en-US" sz="16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5000"/>
                        </a:lnSpc>
                        <a:spcBef>
                          <a:spcPct val="0"/>
                        </a:spcBef>
                        <a:spcAft>
                          <a:spcPct val="0"/>
                        </a:spcAft>
                        <a:buClrTx/>
                        <a:buSzPct val="100000"/>
                        <a:buFontTx/>
                        <a:buNone/>
                        <a:tabLst/>
                      </a:pPr>
                      <a:r>
                        <a:rPr kumimoji="0" lang="en-US" sz="1600" b="0" i="0" u="none" strike="noStrike" cap="none" normalizeH="0" baseline="0" dirty="0" smtClean="0">
                          <a:ln>
                            <a:noFill/>
                          </a:ln>
                          <a:solidFill>
                            <a:srgbClr val="000000"/>
                          </a:solidFill>
                          <a:effectLst/>
                          <a:latin typeface="Calibri" pitchFamily="34" charset="0"/>
                        </a:rPr>
                        <a:t>Filler </a:t>
                      </a:r>
                      <a:r>
                        <a:rPr kumimoji="0" lang="en-US" sz="1600" b="0" i="0" u="none" strike="noStrike" cap="none" normalizeH="0" baseline="0" dirty="0" err="1" smtClean="0">
                          <a:ln>
                            <a:noFill/>
                          </a:ln>
                          <a:solidFill>
                            <a:srgbClr val="000000"/>
                          </a:solidFill>
                          <a:effectLst/>
                          <a:latin typeface="Calibri" pitchFamily="34" charset="0"/>
                        </a:rPr>
                        <a:t>Qtrs</a:t>
                      </a:r>
                      <a:endParaRPr kumimoji="0" lang="en-US" sz="16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5000"/>
                        </a:lnSpc>
                        <a:spcBef>
                          <a:spcPct val="0"/>
                        </a:spcBef>
                        <a:spcAft>
                          <a:spcPct val="0"/>
                        </a:spcAft>
                        <a:buClrTx/>
                        <a:buSzPct val="100000"/>
                        <a:buFontTx/>
                        <a:buNone/>
                        <a:tabLst/>
                      </a:pPr>
                      <a:r>
                        <a:rPr kumimoji="0" lang="en-US" sz="1600" b="0" i="0" u="none" strike="noStrike" cap="none" normalizeH="0" baseline="0" dirty="0" smtClean="0">
                          <a:ln>
                            <a:noFill/>
                          </a:ln>
                          <a:solidFill>
                            <a:srgbClr val="000000"/>
                          </a:solidFill>
                          <a:effectLst/>
                          <a:latin typeface="Calibri" pitchFamily="34" charset="0"/>
                        </a:rPr>
                        <a:t>Filler </a:t>
                      </a:r>
                      <a:r>
                        <a:rPr kumimoji="0" lang="en-US" sz="1600" b="0" i="0" u="none" strike="noStrike" cap="none" normalizeH="0" baseline="0" dirty="0" err="1" smtClean="0">
                          <a:ln>
                            <a:noFill/>
                          </a:ln>
                          <a:solidFill>
                            <a:srgbClr val="000000"/>
                          </a:solidFill>
                          <a:effectLst/>
                          <a:latin typeface="Calibri" pitchFamily="34" charset="0"/>
                        </a:rPr>
                        <a:t>Qtrs</a:t>
                      </a:r>
                      <a:endParaRPr kumimoji="0" lang="en-US" sz="16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82613">
                <a:tc>
                  <a:txBody>
                    <a:bodyPr/>
                    <a:lstStyle/>
                    <a:p>
                      <a:pPr marL="0" marR="0" lvl="0" indent="0" algn="ctr" defTabSz="914400" rtl="0" eaLnBrk="0" fontAlgn="base" latinLnBrk="0" hangingPunct="0">
                        <a:lnSpc>
                          <a:spcPct val="105000"/>
                        </a:lnSpc>
                        <a:spcBef>
                          <a:spcPct val="0"/>
                        </a:spcBef>
                        <a:spcAft>
                          <a:spcPct val="0"/>
                        </a:spcAft>
                        <a:buClrTx/>
                        <a:buSzPct val="100000"/>
                        <a:buFontTx/>
                        <a:buNone/>
                        <a:tabLst/>
                        <a:defRPr/>
                      </a:pPr>
                      <a:r>
                        <a:rPr kumimoji="0" lang="en-US" sz="1600" b="0" i="0" u="none" strike="noStrike" cap="none" normalizeH="0" baseline="0" dirty="0" smtClean="0">
                          <a:ln>
                            <a:noFill/>
                          </a:ln>
                          <a:solidFill>
                            <a:srgbClr val="000000"/>
                          </a:solidFill>
                          <a:effectLst/>
                          <a:latin typeface="Calibri" pitchFamily="34" charset="0"/>
                        </a:rPr>
                        <a:t>Filler </a:t>
                      </a:r>
                      <a:r>
                        <a:rPr kumimoji="0" lang="en-US" sz="1600" b="0" i="0" u="none" strike="noStrike" cap="none" normalizeH="0" baseline="0" dirty="0" err="1" smtClean="0">
                          <a:ln>
                            <a:noFill/>
                          </a:ln>
                          <a:solidFill>
                            <a:srgbClr val="000000"/>
                          </a:solidFill>
                          <a:effectLst/>
                          <a:latin typeface="Calibri" pitchFamily="34" charset="0"/>
                        </a:rPr>
                        <a:t>Qtrs</a:t>
                      </a:r>
                      <a:endParaRPr kumimoji="0" lang="en-US" sz="1600" b="1" i="0" u="none" strike="noStrike" cap="none" normalizeH="0" baseline="0" dirty="0" smtClean="0">
                        <a:ln>
                          <a:noFill/>
                        </a:ln>
                        <a:solidFill>
                          <a:srgbClr val="000000"/>
                        </a:solidFill>
                        <a:effectLst/>
                        <a:latin typeface="Calibri" pitchFamily="34" charset="0"/>
                      </a:endParaRPr>
                    </a:p>
                    <a:p>
                      <a:pPr marL="0" marR="0" lvl="0" indent="0" algn="ctr" defTabSz="914400" rtl="0" eaLnBrk="0" fontAlgn="base" latinLnBrk="0" hangingPunct="0">
                        <a:lnSpc>
                          <a:spcPct val="105000"/>
                        </a:lnSpc>
                        <a:spcBef>
                          <a:spcPct val="0"/>
                        </a:spcBef>
                        <a:spcAft>
                          <a:spcPct val="0"/>
                        </a:spcAft>
                        <a:buClrTx/>
                        <a:buSzPct val="100000"/>
                        <a:buFontTx/>
                        <a:buNone/>
                        <a:tabLst/>
                      </a:pPr>
                      <a:endParaRPr kumimoji="0" lang="en-US" sz="1600" b="0" i="0" u="none" strike="noStrike" cap="none" normalizeH="0" baseline="0" dirty="0" smtClean="0">
                        <a:ln>
                          <a:noFill/>
                        </a:ln>
                        <a:solidFill>
                          <a:srgbClr val="000000"/>
                        </a:solidFill>
                        <a:effectLst/>
                        <a:latin typeface="Calibri" pitchFamily="34"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rgbClr val="000000"/>
                          </a:solidFill>
                          <a:effectLst/>
                          <a:latin typeface="Calibri" pitchFamily="34" charset="0"/>
                        </a:rPr>
                        <a:t>Filler </a:t>
                      </a:r>
                      <a:r>
                        <a:rPr kumimoji="0" lang="en-US" sz="1800" b="0" i="0" u="none" strike="noStrike" cap="none" normalizeH="0" baseline="0" dirty="0" err="1" smtClean="0">
                          <a:ln>
                            <a:noFill/>
                          </a:ln>
                          <a:solidFill>
                            <a:srgbClr val="000000"/>
                          </a:solidFill>
                          <a:effectLst/>
                          <a:latin typeface="Calibri" pitchFamily="34" charset="0"/>
                        </a:rPr>
                        <a:t>Qtrs</a:t>
                      </a:r>
                      <a:endParaRPr kumimoji="0" lang="en-US" sz="1800" b="1" i="0" u="none" strike="noStrike" cap="none" normalizeH="0" baseline="0" dirty="0" smtClean="0">
                        <a:ln>
                          <a:noFill/>
                        </a:ln>
                        <a:solidFill>
                          <a:srgbClr val="000000"/>
                        </a:solidFill>
                        <a:effectLst/>
                        <a:latin typeface="Calibri" pitchFamily="34" charset="0"/>
                      </a:endParaRPr>
                    </a:p>
                    <a:p>
                      <a:endParaRPr lang="en-US"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rgbClr val="000000"/>
                          </a:solidFill>
                          <a:effectLst/>
                          <a:latin typeface="Calibri" pitchFamily="34" charset="0"/>
                        </a:rPr>
                        <a:t>Filler </a:t>
                      </a:r>
                      <a:r>
                        <a:rPr kumimoji="0" lang="en-US" sz="1800" b="0" i="0" u="none" strike="noStrike" cap="none" normalizeH="0" baseline="0" dirty="0" err="1" smtClean="0">
                          <a:ln>
                            <a:noFill/>
                          </a:ln>
                          <a:solidFill>
                            <a:srgbClr val="000000"/>
                          </a:solidFill>
                          <a:effectLst/>
                          <a:latin typeface="Calibri" pitchFamily="34" charset="0"/>
                        </a:rPr>
                        <a:t>Qtrs</a:t>
                      </a:r>
                      <a:endParaRPr kumimoji="0" lang="en-US" sz="1800" b="1" i="0" u="none" strike="noStrike" cap="none" normalizeH="0" baseline="0" dirty="0" smtClean="0">
                        <a:ln>
                          <a:noFill/>
                        </a:ln>
                        <a:solidFill>
                          <a:srgbClr val="000000"/>
                        </a:solidFill>
                        <a:effectLst/>
                        <a:latin typeface="Calibri" pitchFamily="34" charset="0"/>
                      </a:endParaRPr>
                    </a:p>
                    <a:p>
                      <a:endParaRPr lang="en-US"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r>
                        <a:rPr lang="en-US" sz="1600" b="1" dirty="0" smtClean="0">
                          <a:latin typeface="Calibri" pitchFamily="34" charset="0"/>
                        </a:rPr>
                        <a:t>Office Depot</a:t>
                      </a:r>
                      <a:endParaRPr lang="en-US" sz="1600" b="1" dirty="0">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105000"/>
                        </a:lnSpc>
                        <a:spcBef>
                          <a:spcPct val="0"/>
                        </a:spcBef>
                        <a:spcAft>
                          <a:spcPct val="0"/>
                        </a:spcAft>
                        <a:buClrTx/>
                        <a:buSzPct val="100000"/>
                        <a:buFontTx/>
                        <a:buNone/>
                        <a:tabLst/>
                      </a:pPr>
                      <a:r>
                        <a:rPr kumimoji="0" lang="en-US" sz="1600" b="1" i="0" u="none" strike="noStrike" cap="none" normalizeH="0" baseline="0" dirty="0" smtClean="0">
                          <a:ln>
                            <a:noFill/>
                          </a:ln>
                          <a:solidFill>
                            <a:srgbClr val="000000"/>
                          </a:solidFill>
                          <a:effectLst/>
                          <a:latin typeface="Calibri" pitchFamily="34" charset="0"/>
                        </a:rPr>
                        <a:t>Office Depot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105000"/>
                        </a:lnSpc>
                        <a:spcBef>
                          <a:spcPct val="0"/>
                        </a:spcBef>
                        <a:spcAft>
                          <a:spcPct val="0"/>
                        </a:spcAft>
                        <a:buClrTx/>
                        <a:buSzPct val="100000"/>
                        <a:buFontTx/>
                        <a:buNone/>
                        <a:tabLst/>
                      </a:pPr>
                      <a:r>
                        <a:rPr kumimoji="0" lang="en-US" sz="1600" b="1" i="0" u="none" strike="noStrike" cap="none" normalizeH="0" baseline="0" dirty="0" smtClean="0">
                          <a:ln>
                            <a:noFill/>
                          </a:ln>
                          <a:solidFill>
                            <a:srgbClr val="000000"/>
                          </a:solidFill>
                          <a:effectLst/>
                          <a:latin typeface="Calibri" pitchFamily="34" charset="0"/>
                        </a:rPr>
                        <a:t>Office Depot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105000"/>
                        </a:lnSpc>
                        <a:spcBef>
                          <a:spcPct val="0"/>
                        </a:spcBef>
                        <a:spcAft>
                          <a:spcPct val="0"/>
                        </a:spcAft>
                        <a:buClrTx/>
                        <a:buSzPct val="100000"/>
                        <a:buFontTx/>
                        <a:buNone/>
                        <a:tabLst/>
                      </a:pPr>
                      <a:r>
                        <a:rPr kumimoji="0" lang="en-US" sz="1600" b="1" i="0" u="none" strike="noStrike" cap="none" normalizeH="0" baseline="0" dirty="0" smtClean="0">
                          <a:ln>
                            <a:noFill/>
                          </a:ln>
                          <a:solidFill>
                            <a:srgbClr val="000000"/>
                          </a:solidFill>
                          <a:effectLst/>
                          <a:latin typeface="Calibri" pitchFamily="34" charset="0"/>
                        </a:rPr>
                        <a:t>Office Depot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105000"/>
                        </a:lnSpc>
                        <a:spcBef>
                          <a:spcPct val="0"/>
                        </a:spcBef>
                        <a:spcAft>
                          <a:spcPct val="0"/>
                        </a:spcAft>
                        <a:buClrTx/>
                        <a:buSzPct val="100000"/>
                        <a:buFontTx/>
                        <a:buNone/>
                        <a:tabLst/>
                      </a:pPr>
                      <a:r>
                        <a:rPr kumimoji="0" lang="en-US" sz="1600" b="1" i="0" u="none" strike="noStrike" cap="none" normalizeH="0" baseline="0" dirty="0" smtClean="0">
                          <a:ln>
                            <a:noFill/>
                          </a:ln>
                          <a:solidFill>
                            <a:srgbClr val="000000"/>
                          </a:solidFill>
                          <a:effectLst/>
                          <a:latin typeface="Calibri" pitchFamily="34" charset="0"/>
                        </a:rPr>
                        <a:t>Office Depot</a:t>
                      </a:r>
                      <a:endParaRPr kumimoji="0" lang="en-US" sz="14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CC"/>
                    </a:solidFill>
                  </a:tcPr>
                </a:tc>
              </a:tr>
            </a:tbl>
          </a:graphicData>
        </a:graphic>
      </p:graphicFrame>
      <p:cxnSp>
        <p:nvCxnSpPr>
          <p:cNvPr id="17" name="Straight Arrow Connector 16"/>
          <p:cNvCxnSpPr/>
          <p:nvPr/>
        </p:nvCxnSpPr>
        <p:spPr bwMode="auto">
          <a:xfrm rot="10800000">
            <a:off x="8686800" y="4191000"/>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Straight Connector 18"/>
          <p:cNvCxnSpPr/>
          <p:nvPr/>
        </p:nvCxnSpPr>
        <p:spPr bwMode="auto">
          <a:xfrm rot="5400000">
            <a:off x="8191500" y="4991100"/>
            <a:ext cx="1600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rot="10800000">
            <a:off x="8229600" y="5791200"/>
            <a:ext cx="76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8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0" grpId="0"/>
      <p:bldP spid="2158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0"/>
          </p:nvPr>
        </p:nvSpPr>
        <p:spPr>
          <a:noFill/>
        </p:spPr>
        <p:txBody>
          <a:bodyPr/>
          <a:lstStyle/>
          <a:p>
            <a:fld id="{FBC037E9-F800-4A0D-ACEA-0521E8F25E30}" type="slidenum">
              <a:rPr smtClean="0">
                <a:latin typeface="Arial" charset="0"/>
              </a:rPr>
              <a:pPr/>
              <a:t>19</a:t>
            </a:fld>
            <a:endParaRPr lang="en-US" smtClean="0">
              <a:latin typeface="Arial" charset="0"/>
            </a:endParaRPr>
          </a:p>
        </p:txBody>
      </p:sp>
      <p:sp>
        <p:nvSpPr>
          <p:cNvPr id="1028" name="Slide Number Placeholder 5"/>
          <p:cNvSpPr txBox="1">
            <a:spLocks noGrp="1"/>
          </p:cNvSpPr>
          <p:nvPr/>
        </p:nvSpPr>
        <p:spPr bwMode="auto">
          <a:xfrm>
            <a:off x="8458200" y="6477000"/>
            <a:ext cx="317500" cy="152400"/>
          </a:xfrm>
          <a:prstGeom prst="rect">
            <a:avLst/>
          </a:prstGeom>
          <a:noFill/>
          <a:ln w="0">
            <a:noFill/>
            <a:miter lim="800000"/>
            <a:headEnd/>
            <a:tailEnd/>
          </a:ln>
        </p:spPr>
        <p:txBody>
          <a:bodyPr lIns="0" tIns="0" rIns="0" bIns="0"/>
          <a:lstStyle/>
          <a:p>
            <a:pPr algn="r"/>
            <a:fld id="{007BA006-68BD-4977-8765-53296CE84509}" type="slidenum">
              <a:rPr sz="1000" noProof="1"/>
              <a:pPr algn="r"/>
              <a:t>19</a:t>
            </a:fld>
            <a:endParaRPr lang="en-US" sz="1000" noProof="1"/>
          </a:p>
        </p:txBody>
      </p:sp>
      <p:sp>
        <p:nvSpPr>
          <p:cNvPr id="1029" name="Rectangle 2"/>
          <p:cNvSpPr>
            <a:spLocks noGrp="1" noChangeArrowheads="1"/>
          </p:cNvSpPr>
          <p:nvPr>
            <p:ph type="title"/>
          </p:nvPr>
        </p:nvSpPr>
        <p:spPr>
          <a:xfrm>
            <a:off x="304800" y="685800"/>
            <a:ext cx="8359775" cy="914400"/>
          </a:xfrm>
        </p:spPr>
        <p:txBody>
          <a:bodyPr/>
          <a:lstStyle/>
          <a:p>
            <a:r>
              <a:rPr lang="en-US" b="1" dirty="0" smtClean="0">
                <a:latin typeface="Calibri" pitchFamily="34" charset="0"/>
              </a:rPr>
              <a:t>Effect of Style on Tone – Research Design</a:t>
            </a:r>
          </a:p>
        </p:txBody>
      </p:sp>
      <p:sp>
        <p:nvSpPr>
          <p:cNvPr id="1030" name="Rectangle 3"/>
          <p:cNvSpPr>
            <a:spLocks noGrp="1" noChangeArrowheads="1"/>
          </p:cNvSpPr>
          <p:nvPr>
            <p:ph type="body" sz="half" idx="1"/>
          </p:nvPr>
        </p:nvSpPr>
        <p:spPr>
          <a:xfrm>
            <a:off x="381000" y="1905000"/>
            <a:ext cx="4103687" cy="4114800"/>
          </a:xfrm>
        </p:spPr>
        <p:txBody>
          <a:bodyPr/>
          <a:lstStyle/>
          <a:p>
            <a:endParaRPr lang="en-US" sz="1800" dirty="0" smtClean="0"/>
          </a:p>
          <a:p>
            <a:endParaRPr lang="en-US" sz="1800" dirty="0" smtClean="0"/>
          </a:p>
        </p:txBody>
      </p:sp>
      <p:sp>
        <p:nvSpPr>
          <p:cNvPr id="1031" name="Text Box 7"/>
          <p:cNvSpPr txBox="1">
            <a:spLocks noChangeArrowheads="1"/>
          </p:cNvSpPr>
          <p:nvPr/>
        </p:nvSpPr>
        <p:spPr bwMode="auto">
          <a:xfrm>
            <a:off x="228600" y="1447800"/>
            <a:ext cx="8458200" cy="492443"/>
          </a:xfrm>
          <a:prstGeom prst="rect">
            <a:avLst/>
          </a:prstGeom>
          <a:noFill/>
          <a:ln w="9525">
            <a:noFill/>
            <a:miter lim="800000"/>
            <a:headEnd/>
            <a:tailEnd/>
          </a:ln>
        </p:spPr>
        <p:txBody>
          <a:bodyPr>
            <a:spAutoFit/>
          </a:bodyPr>
          <a:lstStyle/>
          <a:p>
            <a:pPr>
              <a:spcBef>
                <a:spcPct val="50000"/>
              </a:spcBef>
            </a:pPr>
            <a:r>
              <a:rPr lang="en-US" sz="2600" dirty="0" smtClean="0">
                <a:latin typeface="Calibri" pitchFamily="34" charset="0"/>
              </a:rPr>
              <a:t>(1) </a:t>
            </a:r>
            <a:r>
              <a:rPr lang="en-US" sz="2600" dirty="0">
                <a:latin typeface="Calibri" pitchFamily="34" charset="0"/>
              </a:rPr>
              <a:t>R</a:t>
            </a:r>
            <a:r>
              <a:rPr lang="en-US" sz="2600" dirty="0" smtClean="0">
                <a:latin typeface="Calibri" pitchFamily="34" charset="0"/>
              </a:rPr>
              <a:t>elation btw tone and current and future performance:</a:t>
            </a:r>
            <a:endParaRPr lang="en-US" sz="2600" dirty="0">
              <a:latin typeface="Calibri" pitchFamily="34" charset="0"/>
            </a:endParaRPr>
          </a:p>
        </p:txBody>
      </p:sp>
      <p:sp>
        <p:nvSpPr>
          <p:cNvPr id="1032" name="Text Box 8"/>
          <p:cNvSpPr txBox="1">
            <a:spLocks noChangeArrowheads="1"/>
          </p:cNvSpPr>
          <p:nvPr/>
        </p:nvSpPr>
        <p:spPr bwMode="auto">
          <a:xfrm>
            <a:off x="304800" y="3962400"/>
            <a:ext cx="8077200" cy="488950"/>
          </a:xfrm>
          <a:prstGeom prst="rect">
            <a:avLst/>
          </a:prstGeom>
          <a:noFill/>
          <a:ln w="9525">
            <a:noFill/>
            <a:miter lim="800000"/>
            <a:headEnd/>
            <a:tailEnd/>
          </a:ln>
        </p:spPr>
        <p:txBody>
          <a:bodyPr>
            <a:spAutoFit/>
          </a:bodyPr>
          <a:lstStyle/>
          <a:p>
            <a:pPr>
              <a:spcBef>
                <a:spcPct val="50000"/>
              </a:spcBef>
            </a:pPr>
            <a:r>
              <a:rPr lang="en-US" sz="2600" dirty="0">
                <a:latin typeface="Calibri" pitchFamily="34" charset="0"/>
              </a:rPr>
              <a:t>(2) </a:t>
            </a:r>
            <a:r>
              <a:rPr lang="en-US" sz="2600" dirty="0" smtClean="0">
                <a:latin typeface="Calibri" pitchFamily="34" charset="0"/>
              </a:rPr>
              <a:t>Manager-specific effect:</a:t>
            </a:r>
            <a:endParaRPr lang="en-US" sz="2600" dirty="0">
              <a:latin typeface="Calibri" pitchFamily="34" charset="0"/>
            </a:endParaRPr>
          </a:p>
        </p:txBody>
      </p:sp>
      <p:sp>
        <p:nvSpPr>
          <p:cNvPr id="1033" name="Rectangle 11"/>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en-US"/>
          </a:p>
        </p:txBody>
      </p:sp>
      <p:sp>
        <p:nvSpPr>
          <p:cNvPr id="1034" name="Rectangle 13"/>
          <p:cNvSpPr>
            <a:spLocks noChangeArrowheads="1"/>
          </p:cNvSpPr>
          <p:nvPr/>
        </p:nvSpPr>
        <p:spPr bwMode="auto">
          <a:xfrm>
            <a:off x="0" y="3081338"/>
            <a:ext cx="9144000" cy="0"/>
          </a:xfrm>
          <a:prstGeom prst="rect">
            <a:avLst/>
          </a:prstGeom>
          <a:noFill/>
          <a:ln w="9525">
            <a:noFill/>
            <a:miter lim="800000"/>
            <a:headEnd/>
            <a:tailEnd/>
          </a:ln>
        </p:spPr>
        <p:txBody>
          <a:bodyPr wrap="none" anchor="ctr">
            <a:spAutoFit/>
          </a:bodyPr>
          <a:lstStyle/>
          <a:p>
            <a:endParaRPr lang="en-US"/>
          </a:p>
        </p:txBody>
      </p:sp>
      <p:sp>
        <p:nvSpPr>
          <p:cNvPr id="1035" name="Rectangle 15"/>
          <p:cNvSpPr>
            <a:spLocks noChangeArrowheads="1"/>
          </p:cNvSpPr>
          <p:nvPr/>
        </p:nvSpPr>
        <p:spPr bwMode="auto">
          <a:xfrm>
            <a:off x="0" y="2938463"/>
            <a:ext cx="9144000" cy="0"/>
          </a:xfrm>
          <a:prstGeom prst="rect">
            <a:avLst/>
          </a:prstGeom>
          <a:noFill/>
          <a:ln w="9525">
            <a:noFill/>
            <a:miter lim="800000"/>
            <a:headEnd/>
            <a:tailEnd/>
          </a:ln>
        </p:spPr>
        <p:txBody>
          <a:bodyPr wrap="none" anchor="ctr">
            <a:spAutoFit/>
          </a:bodyPr>
          <a:lstStyle/>
          <a:p>
            <a:endParaRPr lang="en-US"/>
          </a:p>
        </p:txBody>
      </p:sp>
      <p:sp>
        <p:nvSpPr>
          <p:cNvPr id="1036" name="Rectangle 17"/>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p>
        </p:txBody>
      </p:sp>
      <p:sp>
        <p:nvSpPr>
          <p:cNvPr id="1039" name="Rectangle 20"/>
          <p:cNvSpPr>
            <a:spLocks noChangeArrowheads="1"/>
          </p:cNvSpPr>
          <p:nvPr/>
        </p:nvSpPr>
        <p:spPr bwMode="auto">
          <a:xfrm>
            <a:off x="7086600" y="2514600"/>
            <a:ext cx="457200" cy="381000"/>
          </a:xfrm>
          <a:prstGeom prst="rect">
            <a:avLst/>
          </a:prstGeom>
          <a:noFill/>
          <a:ln w="34925">
            <a:solidFill>
              <a:srgbClr val="FF0000"/>
            </a:solidFill>
            <a:miter lim="800000"/>
            <a:headEnd/>
            <a:tailEnd/>
          </a:ln>
        </p:spPr>
        <p:txBody>
          <a:bodyPr wrap="none" anchor="ctr"/>
          <a:lstStyle/>
          <a:p>
            <a:endParaRPr lang="en-US"/>
          </a:p>
        </p:txBody>
      </p:sp>
      <p:sp>
        <p:nvSpPr>
          <p:cNvPr id="1040" name="Rectangle 21"/>
          <p:cNvSpPr>
            <a:spLocks noChangeArrowheads="1"/>
          </p:cNvSpPr>
          <p:nvPr/>
        </p:nvSpPr>
        <p:spPr bwMode="auto">
          <a:xfrm>
            <a:off x="5867400" y="4648200"/>
            <a:ext cx="1676400" cy="381000"/>
          </a:xfrm>
          <a:prstGeom prst="rect">
            <a:avLst/>
          </a:prstGeom>
          <a:noFill/>
          <a:ln w="34925">
            <a:solidFill>
              <a:srgbClr val="FF0000"/>
            </a:solidFill>
            <a:miter lim="800000"/>
            <a:headEnd/>
            <a:tailEnd/>
          </a:ln>
        </p:spPr>
        <p:txBody>
          <a:bodyPr wrap="none" anchor="ctr"/>
          <a:lstStyle/>
          <a:p>
            <a:endParaRPr lang="en-US"/>
          </a:p>
        </p:txBody>
      </p:sp>
      <p:sp>
        <p:nvSpPr>
          <p:cNvPr id="104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 name="TextBox 22"/>
          <p:cNvSpPr txBox="1"/>
          <p:nvPr/>
        </p:nvSpPr>
        <p:spPr>
          <a:xfrm>
            <a:off x="6553200" y="3200400"/>
            <a:ext cx="1676400" cy="369332"/>
          </a:xfrm>
          <a:prstGeom prst="rect">
            <a:avLst/>
          </a:prstGeom>
          <a:noFill/>
        </p:spPr>
        <p:txBody>
          <a:bodyPr wrap="square" rtlCol="0">
            <a:spAutoFit/>
          </a:bodyPr>
          <a:lstStyle/>
          <a:p>
            <a:r>
              <a:rPr lang="en-US" sz="1800" dirty="0" smtClean="0">
                <a:ln>
                  <a:solidFill>
                    <a:srgbClr val="FF0000"/>
                  </a:solidFill>
                </a:ln>
                <a:solidFill>
                  <a:srgbClr val="FF0000"/>
                </a:solidFill>
              </a:rPr>
              <a:t>Residual tone</a:t>
            </a:r>
            <a:endParaRPr lang="en-US" sz="1800" dirty="0">
              <a:ln>
                <a:solidFill>
                  <a:srgbClr val="FF0000"/>
                </a:solidFill>
              </a:ln>
              <a:solidFill>
                <a:srgbClr val="FF0000"/>
              </a:solidFill>
            </a:endParaRPr>
          </a:p>
        </p:txBody>
      </p:sp>
      <p:sp>
        <p:nvSpPr>
          <p:cNvPr id="104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43" name="Object 19"/>
          <p:cNvGraphicFramePr>
            <a:graphicFrameLocks noChangeAspect="1"/>
          </p:cNvGraphicFramePr>
          <p:nvPr/>
        </p:nvGraphicFramePr>
        <p:xfrm>
          <a:off x="533400" y="4648200"/>
          <a:ext cx="7391400" cy="439965"/>
        </p:xfrm>
        <a:graphic>
          <a:graphicData uri="http://schemas.openxmlformats.org/presentationml/2006/ole">
            <p:oleObj spid="_x0000_s1043" name="Equation" r:id="rId4" imgW="4000500" imgH="241300" progId="Equation.3">
              <p:embed/>
            </p:oleObj>
          </a:graphicData>
        </a:graphic>
      </p:graphicFrame>
      <p:cxnSp>
        <p:nvCxnSpPr>
          <p:cNvPr id="28" name="Straight Arrow Connector 27"/>
          <p:cNvCxnSpPr/>
          <p:nvPr/>
        </p:nvCxnSpPr>
        <p:spPr bwMode="auto">
          <a:xfrm rot="5400000" flipH="1" flipV="1">
            <a:off x="7125494" y="3085306"/>
            <a:ext cx="380206" cy="794"/>
          </a:xfrm>
          <a:prstGeom prst="straightConnector1">
            <a:avLst/>
          </a:prstGeom>
          <a:solidFill>
            <a:schemeClr val="accent1"/>
          </a:solidFill>
          <a:ln w="9525" cap="flat" cmpd="sng" algn="ctr">
            <a:solidFill>
              <a:srgbClr val="C00000"/>
            </a:solidFill>
            <a:prstDash val="solid"/>
            <a:round/>
            <a:headEnd type="none" w="med" len="med"/>
            <a:tailEnd type="arrow"/>
          </a:ln>
          <a:effectLst/>
        </p:spPr>
      </p:cxnSp>
      <p:sp>
        <p:nvSpPr>
          <p:cNvPr id="31" name="TextBox 30"/>
          <p:cNvSpPr txBox="1"/>
          <p:nvPr/>
        </p:nvSpPr>
        <p:spPr>
          <a:xfrm>
            <a:off x="5791200" y="5486400"/>
            <a:ext cx="1752600" cy="369332"/>
          </a:xfrm>
          <a:prstGeom prst="rect">
            <a:avLst/>
          </a:prstGeom>
          <a:noFill/>
        </p:spPr>
        <p:txBody>
          <a:bodyPr wrap="square" rtlCol="0">
            <a:spAutoFit/>
          </a:bodyPr>
          <a:lstStyle/>
          <a:p>
            <a:r>
              <a:rPr lang="en-US" sz="1800" dirty="0" smtClean="0">
                <a:ln>
                  <a:solidFill>
                    <a:srgbClr val="FF0000"/>
                  </a:solidFill>
                </a:ln>
                <a:solidFill>
                  <a:srgbClr val="FF0000"/>
                </a:solidFill>
              </a:rPr>
              <a:t>Manager effect</a:t>
            </a:r>
            <a:endParaRPr lang="en-US" sz="1800" dirty="0">
              <a:ln>
                <a:solidFill>
                  <a:srgbClr val="FF0000"/>
                </a:solidFill>
              </a:ln>
              <a:solidFill>
                <a:srgbClr val="FF0000"/>
              </a:solidFill>
            </a:endParaRPr>
          </a:p>
        </p:txBody>
      </p:sp>
      <p:cxnSp>
        <p:nvCxnSpPr>
          <p:cNvPr id="32" name="Straight Arrow Connector 31"/>
          <p:cNvCxnSpPr/>
          <p:nvPr/>
        </p:nvCxnSpPr>
        <p:spPr bwMode="auto">
          <a:xfrm rot="5400000" flipH="1" flipV="1">
            <a:off x="6439694" y="5218906"/>
            <a:ext cx="380206" cy="794"/>
          </a:xfrm>
          <a:prstGeom prst="straightConnector1">
            <a:avLst/>
          </a:prstGeom>
          <a:solidFill>
            <a:schemeClr val="accent1"/>
          </a:solidFill>
          <a:ln w="9525" cap="flat" cmpd="sng" algn="ctr">
            <a:solidFill>
              <a:srgbClr val="C00000"/>
            </a:solidFill>
            <a:prstDash val="solid"/>
            <a:round/>
            <a:headEnd type="none" w="med" len="med"/>
            <a:tailEnd type="arrow"/>
          </a:ln>
          <a:effectLst/>
        </p:spPr>
      </p:cxnSp>
      <p:graphicFrame>
        <p:nvGraphicFramePr>
          <p:cNvPr id="1041" name="Object 17"/>
          <p:cNvGraphicFramePr>
            <a:graphicFrameLocks noChangeAspect="1"/>
          </p:cNvGraphicFramePr>
          <p:nvPr/>
        </p:nvGraphicFramePr>
        <p:xfrm>
          <a:off x="304800" y="2057400"/>
          <a:ext cx="8507731" cy="875206"/>
        </p:xfrm>
        <a:graphic>
          <a:graphicData uri="http://schemas.openxmlformats.org/presentationml/2006/ole">
            <p:oleObj spid="_x0000_s1041" name="Equation" r:id="rId5" imgW="4444920" imgH="457200" progId="Equation.3">
              <p:embed/>
            </p:oleObj>
          </a:graphicData>
        </a:graphic>
      </p:graphicFrame>
      <p:sp>
        <p:nvSpPr>
          <p:cNvPr id="33" name="Rectangle 32"/>
          <p:cNvSpPr/>
          <p:nvPr/>
        </p:nvSpPr>
        <p:spPr bwMode="auto">
          <a:xfrm>
            <a:off x="1981200" y="2057400"/>
            <a:ext cx="6781800" cy="381000"/>
          </a:xfrm>
          <a:prstGeom prst="rect">
            <a:avLst/>
          </a:prstGeom>
          <a:noFill/>
          <a:ln w="254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pitchFamily="34" charset="0"/>
            </a:endParaRPr>
          </a:p>
        </p:txBody>
      </p:sp>
      <p:cxnSp>
        <p:nvCxnSpPr>
          <p:cNvPr id="35" name="Straight Arrow Connector 34"/>
          <p:cNvCxnSpPr/>
          <p:nvPr/>
        </p:nvCxnSpPr>
        <p:spPr bwMode="auto">
          <a:xfrm rot="5400000" flipH="1" flipV="1">
            <a:off x="2096294" y="2780506"/>
            <a:ext cx="685006" cy="794"/>
          </a:xfrm>
          <a:prstGeom prst="straightConnector1">
            <a:avLst/>
          </a:prstGeom>
          <a:solidFill>
            <a:schemeClr val="accent1"/>
          </a:solidFill>
          <a:ln w="9525" cap="flat" cmpd="sng" algn="ctr">
            <a:solidFill>
              <a:srgbClr val="0070C0"/>
            </a:solidFill>
            <a:prstDash val="solid"/>
            <a:round/>
            <a:headEnd type="none" w="med" len="med"/>
            <a:tailEnd type="arrow"/>
          </a:ln>
          <a:effectLst/>
        </p:spPr>
      </p:cxnSp>
      <p:sp>
        <p:nvSpPr>
          <p:cNvPr id="37" name="TextBox 36"/>
          <p:cNvSpPr txBox="1"/>
          <p:nvPr/>
        </p:nvSpPr>
        <p:spPr>
          <a:xfrm>
            <a:off x="1143000" y="3200400"/>
            <a:ext cx="2819400" cy="369332"/>
          </a:xfrm>
          <a:prstGeom prst="rect">
            <a:avLst/>
          </a:prstGeom>
          <a:noFill/>
        </p:spPr>
        <p:txBody>
          <a:bodyPr wrap="square" rtlCol="0">
            <a:spAutoFit/>
          </a:bodyPr>
          <a:lstStyle/>
          <a:p>
            <a:r>
              <a:rPr lang="en-US" sz="1800" b="1" dirty="0" smtClean="0">
                <a:solidFill>
                  <a:srgbClr val="0070C0"/>
                </a:solidFill>
              </a:rPr>
              <a:t>Current Performance</a:t>
            </a:r>
            <a:endParaRPr lang="en-US" sz="1800" b="1" dirty="0">
              <a:solidFill>
                <a:srgbClr val="0070C0"/>
              </a:solidFill>
            </a:endParaRPr>
          </a:p>
        </p:txBody>
      </p:sp>
      <p:sp>
        <p:nvSpPr>
          <p:cNvPr id="38" name="Rectangle 37"/>
          <p:cNvSpPr/>
          <p:nvPr/>
        </p:nvSpPr>
        <p:spPr bwMode="auto">
          <a:xfrm>
            <a:off x="1371600" y="2514600"/>
            <a:ext cx="5562600" cy="381000"/>
          </a:xfrm>
          <a:prstGeom prst="rect">
            <a:avLst/>
          </a:prstGeom>
          <a:noFill/>
          <a:ln w="25400" cap="flat" cmpd="sng" algn="ctr">
            <a:solidFill>
              <a:srgbClr val="33CC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pitchFamily="34" charset="0"/>
            </a:endParaRPr>
          </a:p>
        </p:txBody>
      </p:sp>
      <p:cxnSp>
        <p:nvCxnSpPr>
          <p:cNvPr id="40" name="Straight Arrow Connector 39"/>
          <p:cNvCxnSpPr/>
          <p:nvPr/>
        </p:nvCxnSpPr>
        <p:spPr bwMode="auto">
          <a:xfrm rot="5400000" flipH="1" flipV="1">
            <a:off x="4763294" y="3085306"/>
            <a:ext cx="380206" cy="794"/>
          </a:xfrm>
          <a:prstGeom prst="straightConnector1">
            <a:avLst/>
          </a:prstGeom>
          <a:solidFill>
            <a:schemeClr val="accent1"/>
          </a:solidFill>
          <a:ln w="9525" cap="flat" cmpd="sng" algn="ctr">
            <a:solidFill>
              <a:srgbClr val="33CC33"/>
            </a:solidFill>
            <a:prstDash val="solid"/>
            <a:round/>
            <a:headEnd type="none" w="med" len="med"/>
            <a:tailEnd type="arrow"/>
          </a:ln>
          <a:effectLst/>
        </p:spPr>
      </p:cxnSp>
      <p:sp>
        <p:nvSpPr>
          <p:cNvPr id="43" name="TextBox 42"/>
          <p:cNvSpPr txBox="1"/>
          <p:nvPr/>
        </p:nvSpPr>
        <p:spPr>
          <a:xfrm>
            <a:off x="3810000" y="3200400"/>
            <a:ext cx="2667000" cy="369332"/>
          </a:xfrm>
          <a:prstGeom prst="rect">
            <a:avLst/>
          </a:prstGeom>
          <a:noFill/>
        </p:spPr>
        <p:txBody>
          <a:bodyPr wrap="square" rtlCol="0">
            <a:spAutoFit/>
          </a:bodyPr>
          <a:lstStyle/>
          <a:p>
            <a:r>
              <a:rPr lang="en-US" sz="1800" b="1" dirty="0" smtClean="0">
                <a:solidFill>
                  <a:srgbClr val="00B050"/>
                </a:solidFill>
              </a:rPr>
              <a:t>Future Performance</a:t>
            </a:r>
            <a:endParaRPr lang="en-US" sz="1800" b="1"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9" grpId="0" animBg="1"/>
      <p:bldP spid="1040" grpId="0" animBg="1"/>
      <p:bldP spid="23" grpId="0"/>
      <p:bldP spid="31" grpId="0"/>
      <p:bldP spid="33" grpId="0" animBg="1"/>
      <p:bldP spid="37" grpId="0"/>
      <p:bldP spid="38" grpId="0" animBg="1"/>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p>
            <a:fld id="{5D0E65B6-03BF-484E-B1B3-706402953326}" type="slidenum">
              <a:rPr smtClean="0">
                <a:latin typeface="Arial" charset="0"/>
              </a:rPr>
              <a:pPr/>
              <a:t>2</a:t>
            </a:fld>
            <a:endParaRPr lang="en-US" smtClean="0">
              <a:latin typeface="Arial" charset="0"/>
            </a:endParaRPr>
          </a:p>
        </p:txBody>
      </p:sp>
      <p:sp>
        <p:nvSpPr>
          <p:cNvPr id="6147" name="Slide Number Placeholder 3"/>
          <p:cNvSpPr txBox="1">
            <a:spLocks noGrp="1"/>
          </p:cNvSpPr>
          <p:nvPr/>
        </p:nvSpPr>
        <p:spPr bwMode="auto">
          <a:xfrm>
            <a:off x="8458200" y="6477000"/>
            <a:ext cx="317500" cy="152400"/>
          </a:xfrm>
          <a:prstGeom prst="rect">
            <a:avLst/>
          </a:prstGeom>
          <a:noFill/>
          <a:ln w="0">
            <a:noFill/>
            <a:miter lim="800000"/>
            <a:headEnd/>
            <a:tailEnd/>
          </a:ln>
        </p:spPr>
        <p:txBody>
          <a:bodyPr lIns="0" tIns="0" rIns="0" bIns="0"/>
          <a:lstStyle/>
          <a:p>
            <a:pPr algn="r"/>
            <a:fld id="{847622C9-0705-4405-894F-F37EE593FE1B}" type="slidenum">
              <a:rPr sz="1000" noProof="1"/>
              <a:pPr algn="r"/>
              <a:t>2</a:t>
            </a:fld>
            <a:endParaRPr lang="en-US" sz="1000" noProof="1"/>
          </a:p>
        </p:txBody>
      </p:sp>
      <p:sp>
        <p:nvSpPr>
          <p:cNvPr id="6148" name="Rectangle 2"/>
          <p:cNvSpPr>
            <a:spLocks noGrp="1" noChangeArrowheads="1"/>
          </p:cNvSpPr>
          <p:nvPr>
            <p:ph type="title" idx="4294967295"/>
          </p:nvPr>
        </p:nvSpPr>
        <p:spPr>
          <a:xfrm>
            <a:off x="304800" y="762000"/>
            <a:ext cx="8359775" cy="914400"/>
          </a:xfrm>
        </p:spPr>
        <p:txBody>
          <a:bodyPr/>
          <a:lstStyle/>
          <a:p>
            <a:r>
              <a:rPr lang="en-US" b="1" smtClean="0">
                <a:latin typeface="Calibri" pitchFamily="34" charset="0"/>
              </a:rPr>
              <a:t>Research Questions</a:t>
            </a:r>
          </a:p>
        </p:txBody>
      </p:sp>
      <p:sp>
        <p:nvSpPr>
          <p:cNvPr id="154628" name="Rectangle 3"/>
          <p:cNvSpPr>
            <a:spLocks noGrp="1" noChangeArrowheads="1"/>
          </p:cNvSpPr>
          <p:nvPr>
            <p:ph type="body" idx="4294967295"/>
          </p:nvPr>
        </p:nvSpPr>
        <p:spPr>
          <a:xfrm>
            <a:off x="381000" y="1828800"/>
            <a:ext cx="8001000" cy="4419600"/>
          </a:xfrm>
        </p:spPr>
        <p:txBody>
          <a:bodyPr/>
          <a:lstStyle/>
          <a:p>
            <a:pPr marL="341313" indent="-341313">
              <a:buFont typeface="Wingdings" pitchFamily="2" charset="2"/>
              <a:buChar char="Ø"/>
              <a:defRPr/>
            </a:pPr>
            <a:r>
              <a:rPr lang="en-US" altLang="zh-CN" sz="2800" b="1" dirty="0" smtClean="0">
                <a:latin typeface="Calibri" pitchFamily="34" charset="0"/>
                <a:ea typeface="宋体" pitchFamily="2" charset="-122"/>
              </a:rPr>
              <a:t>Does a manager’s “style” impact the tone expressed in conference calls? </a:t>
            </a:r>
          </a:p>
          <a:p>
            <a:pPr marL="341313" indent="-341313">
              <a:buFontTx/>
              <a:buNone/>
              <a:defRPr/>
            </a:pPr>
            <a:endParaRPr lang="en-US" altLang="zh-CN" sz="1200" b="1" dirty="0" smtClean="0">
              <a:latin typeface="Calibri" pitchFamily="34" charset="0"/>
              <a:ea typeface="宋体" pitchFamily="2" charset="-122"/>
            </a:endParaRPr>
          </a:p>
          <a:p>
            <a:pPr marL="684213" lvl="1" indent="-341313">
              <a:buFont typeface="Arial" pitchFamily="34" charset="0"/>
              <a:buChar char="•"/>
              <a:defRPr/>
            </a:pPr>
            <a:r>
              <a:rPr lang="en-US" altLang="zh-CN" sz="2800" dirty="0" smtClean="0">
                <a:latin typeface="Calibri" pitchFamily="34" charset="0"/>
                <a:ea typeface="宋体" pitchFamily="2" charset="-122"/>
              </a:rPr>
              <a:t> What is “style”?</a:t>
            </a:r>
          </a:p>
          <a:p>
            <a:pPr marL="684213" lvl="1" indent="-341313">
              <a:buFont typeface="Arial" pitchFamily="34" charset="0"/>
              <a:buChar char="•"/>
              <a:defRPr/>
            </a:pPr>
            <a:endParaRPr lang="en-US" altLang="zh-CN" sz="1100" dirty="0" smtClean="0">
              <a:latin typeface="Calibri" pitchFamily="34" charset="0"/>
              <a:ea typeface="宋体" pitchFamily="2" charset="-122"/>
            </a:endParaRPr>
          </a:p>
          <a:p>
            <a:pPr marL="684213" lvl="1" indent="-341313">
              <a:buFont typeface="Arial" pitchFamily="34" charset="0"/>
              <a:buChar char="•"/>
              <a:defRPr/>
            </a:pPr>
            <a:r>
              <a:rPr lang="en-US" altLang="zh-CN" sz="2800" dirty="0" smtClean="0">
                <a:latin typeface="Calibri" pitchFamily="34" charset="0"/>
                <a:ea typeface="宋体" pitchFamily="2" charset="-122"/>
              </a:rPr>
              <a:t> What is “tone”?</a:t>
            </a:r>
          </a:p>
          <a:p>
            <a:pPr marL="341313" indent="-341313">
              <a:buFontTx/>
              <a:buNone/>
              <a:defRPr/>
            </a:pPr>
            <a:endParaRPr lang="en-US" altLang="zh-CN" sz="2800" b="1" dirty="0" smtClean="0">
              <a:latin typeface="Calibri" pitchFamily="34" charset="0"/>
              <a:ea typeface="宋体" pitchFamily="2" charset="-122"/>
            </a:endParaRPr>
          </a:p>
          <a:p>
            <a:pPr marL="341313" indent="-341313">
              <a:buFont typeface="Wingdings" pitchFamily="2" charset="2"/>
              <a:buChar char="Ø"/>
              <a:defRPr/>
            </a:pPr>
            <a:r>
              <a:rPr lang="en-US" altLang="zh-CN" sz="2800" b="1" dirty="0" smtClean="0">
                <a:latin typeface="Calibri" pitchFamily="34" charset="0"/>
                <a:ea typeface="宋体" pitchFamily="2" charset="-122"/>
              </a:rPr>
              <a:t>Does the market react to the portion of tone that is manager-specific? </a:t>
            </a:r>
          </a:p>
          <a:p>
            <a:pPr marL="341313" indent="-341313">
              <a:buFontTx/>
              <a:buNone/>
              <a:defRPr/>
            </a:pPr>
            <a:endParaRPr lang="en-US" altLang="zh-CN" sz="2800" dirty="0" smtClean="0">
              <a:latin typeface="Calibri" pitchFamily="34" charset="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6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p:spPr>
        <p:txBody>
          <a:bodyPr/>
          <a:lstStyle/>
          <a:p>
            <a:fld id="{446A8587-F006-404E-94C4-B903DF865F0F}" type="slidenum">
              <a:rPr smtClean="0">
                <a:latin typeface="Arial" charset="0"/>
              </a:rPr>
              <a:pPr/>
              <a:t>20</a:t>
            </a:fld>
            <a:endParaRPr lang="en-US" smtClean="0">
              <a:latin typeface="Arial" charset="0"/>
            </a:endParaRPr>
          </a:p>
        </p:txBody>
      </p:sp>
      <p:sp>
        <p:nvSpPr>
          <p:cNvPr id="23555" name="Slide Number Placeholder 3"/>
          <p:cNvSpPr txBox="1">
            <a:spLocks noGrp="1"/>
          </p:cNvSpPr>
          <p:nvPr/>
        </p:nvSpPr>
        <p:spPr bwMode="auto">
          <a:xfrm>
            <a:off x="8458200" y="6477000"/>
            <a:ext cx="317500" cy="152400"/>
          </a:xfrm>
          <a:prstGeom prst="rect">
            <a:avLst/>
          </a:prstGeom>
          <a:noFill/>
          <a:ln w="0">
            <a:noFill/>
            <a:miter lim="800000"/>
            <a:headEnd/>
            <a:tailEnd/>
          </a:ln>
        </p:spPr>
        <p:txBody>
          <a:bodyPr lIns="0" tIns="0" rIns="0" bIns="0"/>
          <a:lstStyle/>
          <a:p>
            <a:pPr algn="r"/>
            <a:fld id="{B3F7042A-749A-4157-BBC2-FAC80DA28C62}" type="slidenum">
              <a:rPr sz="1000" noProof="1"/>
              <a:pPr algn="r"/>
              <a:t>20</a:t>
            </a:fld>
            <a:endParaRPr lang="en-US" sz="1000" noProof="1"/>
          </a:p>
        </p:txBody>
      </p:sp>
      <p:sp>
        <p:nvSpPr>
          <p:cNvPr id="23556" name="Rectangle 447"/>
          <p:cNvSpPr>
            <a:spLocks noGrp="1" noChangeArrowheads="1"/>
          </p:cNvSpPr>
          <p:nvPr>
            <p:ph type="title"/>
          </p:nvPr>
        </p:nvSpPr>
        <p:spPr>
          <a:xfrm>
            <a:off x="304800" y="838200"/>
            <a:ext cx="8686800" cy="914400"/>
          </a:xfrm>
        </p:spPr>
        <p:txBody>
          <a:bodyPr/>
          <a:lstStyle/>
          <a:p>
            <a:r>
              <a:rPr lang="en-US" sz="2400" b="1" dirty="0" smtClean="0">
                <a:latin typeface="Calibri" pitchFamily="34" charset="0"/>
              </a:rPr>
              <a:t>Relation between Tone and Current and Future Performance</a:t>
            </a:r>
            <a:br>
              <a:rPr lang="en-US" sz="2400" b="1" dirty="0" smtClean="0">
                <a:latin typeface="Calibri" pitchFamily="34" charset="0"/>
              </a:rPr>
            </a:br>
            <a:r>
              <a:rPr lang="en-US" sz="2400" b="1" dirty="0" smtClean="0">
                <a:latin typeface="Calibri" pitchFamily="34" charset="0"/>
              </a:rPr>
              <a:t> Table 4</a:t>
            </a:r>
          </a:p>
        </p:txBody>
      </p:sp>
      <p:graphicFrame>
        <p:nvGraphicFramePr>
          <p:cNvPr id="11" name="Table Placeholder 10"/>
          <p:cNvGraphicFramePr>
            <a:graphicFrameLocks noGrp="1"/>
          </p:cNvGraphicFramePr>
          <p:nvPr>
            <p:ph type="tbl" idx="1"/>
          </p:nvPr>
        </p:nvGraphicFramePr>
        <p:xfrm>
          <a:off x="392113" y="1981200"/>
          <a:ext cx="8359776" cy="4455160"/>
        </p:xfrm>
        <a:graphic>
          <a:graphicData uri="http://schemas.openxmlformats.org/drawingml/2006/table">
            <a:tbl>
              <a:tblPr firstRow="1" bandRow="1">
                <a:tableStyleId>{6E25E649-3F16-4E02-A733-19D2CDBF48F0}</a:tableStyleId>
              </a:tblPr>
              <a:tblGrid>
                <a:gridCol w="2089944"/>
                <a:gridCol w="2089944"/>
                <a:gridCol w="2089944"/>
                <a:gridCol w="2089944"/>
              </a:tblGrid>
              <a:tr h="370840">
                <a:tc>
                  <a:txBody>
                    <a:bodyPr/>
                    <a:lstStyle/>
                    <a:p>
                      <a:endParaRPr lang="en-US" dirty="0"/>
                    </a:p>
                  </a:txBody>
                  <a:tcPr>
                    <a:solidFill>
                      <a:srgbClr val="5134A2"/>
                    </a:solidFill>
                  </a:tcPr>
                </a:tc>
                <a:tc>
                  <a:txBody>
                    <a:bodyPr/>
                    <a:lstStyle/>
                    <a:p>
                      <a:pPr algn="ctr"/>
                      <a:r>
                        <a:rPr lang="en-US" i="1" dirty="0" err="1" smtClean="0"/>
                        <a:t>Tone_D</a:t>
                      </a:r>
                      <a:endParaRPr lang="en-US" i="1" dirty="0"/>
                    </a:p>
                  </a:txBody>
                  <a:tcPr>
                    <a:solidFill>
                      <a:srgbClr val="5134A2"/>
                    </a:solidFill>
                  </a:tcPr>
                </a:tc>
                <a:tc>
                  <a:txBody>
                    <a:bodyPr/>
                    <a:lstStyle/>
                    <a:p>
                      <a:pPr algn="ctr"/>
                      <a:r>
                        <a:rPr lang="en-US" i="1" dirty="0" err="1" smtClean="0"/>
                        <a:t>Tone_H</a:t>
                      </a:r>
                      <a:endParaRPr lang="en-US" i="1" dirty="0"/>
                    </a:p>
                  </a:txBody>
                  <a:tcPr>
                    <a:solidFill>
                      <a:srgbClr val="5134A2"/>
                    </a:solidFill>
                  </a:tcPr>
                </a:tc>
                <a:tc>
                  <a:txBody>
                    <a:bodyPr/>
                    <a:lstStyle/>
                    <a:p>
                      <a:pPr algn="ctr"/>
                      <a:r>
                        <a:rPr lang="en-US" i="1" dirty="0" err="1" smtClean="0"/>
                        <a:t>Tone_LM</a:t>
                      </a:r>
                      <a:endParaRPr lang="en-US" i="1" dirty="0"/>
                    </a:p>
                  </a:txBody>
                  <a:tcPr>
                    <a:solidFill>
                      <a:srgbClr val="5134A2"/>
                    </a:solidFill>
                  </a:tcPr>
                </a:tc>
              </a:tr>
              <a:tr h="370840">
                <a:tc>
                  <a:txBody>
                    <a:bodyPr/>
                    <a:lstStyle/>
                    <a:p>
                      <a:r>
                        <a:rPr lang="en-US" dirty="0" smtClean="0"/>
                        <a:t>Intercept</a:t>
                      </a:r>
                      <a:endParaRPr lang="en-US" dirty="0"/>
                    </a:p>
                  </a:txBody>
                  <a:tcPr>
                    <a:noFill/>
                  </a:tcPr>
                </a:tc>
                <a:tc>
                  <a:txBody>
                    <a:bodyPr/>
                    <a:lstStyle/>
                    <a:p>
                      <a:pPr algn="ctr"/>
                      <a:r>
                        <a:rPr lang="en-US" b="1" dirty="0" smtClean="0"/>
                        <a:t>1.44***</a:t>
                      </a:r>
                      <a:endParaRPr lang="en-US" b="1" dirty="0"/>
                    </a:p>
                  </a:txBody>
                  <a:tcPr>
                    <a:noFill/>
                  </a:tcPr>
                </a:tc>
                <a:tc>
                  <a:txBody>
                    <a:bodyPr/>
                    <a:lstStyle/>
                    <a:p>
                      <a:pPr algn="ctr"/>
                      <a:r>
                        <a:rPr lang="en-US" b="1" dirty="0" smtClean="0"/>
                        <a:t>1.66***</a:t>
                      </a:r>
                      <a:endParaRPr lang="en-US" b="1" dirty="0"/>
                    </a:p>
                  </a:txBody>
                  <a:tcPr>
                    <a:noFill/>
                  </a:tcPr>
                </a:tc>
                <a:tc>
                  <a:txBody>
                    <a:bodyPr/>
                    <a:lstStyle/>
                    <a:p>
                      <a:pPr algn="ctr"/>
                      <a:r>
                        <a:rPr lang="en-US" b="1" dirty="0" smtClean="0"/>
                        <a:t>0.43***</a:t>
                      </a:r>
                      <a:endParaRPr lang="en-US" b="1" dirty="0"/>
                    </a:p>
                  </a:txBody>
                  <a:tcPr>
                    <a:noFill/>
                  </a:tcPr>
                </a:tc>
              </a:tr>
              <a:tr h="370840">
                <a:tc>
                  <a:txBody>
                    <a:bodyPr/>
                    <a:lstStyle/>
                    <a:p>
                      <a:r>
                        <a:rPr lang="en-US" dirty="0" smtClean="0"/>
                        <a:t>MBE</a:t>
                      </a:r>
                      <a:endParaRPr lang="en-US" dirty="0"/>
                    </a:p>
                  </a:txBody>
                  <a:tcPr>
                    <a:noFill/>
                  </a:tcPr>
                </a:tc>
                <a:tc>
                  <a:txBody>
                    <a:bodyPr/>
                    <a:lstStyle/>
                    <a:p>
                      <a:pPr algn="ctr"/>
                      <a:r>
                        <a:rPr lang="en-US" b="1" dirty="0" smtClean="0"/>
                        <a:t>0.19***</a:t>
                      </a:r>
                      <a:endParaRPr lang="en-US" b="1" dirty="0"/>
                    </a:p>
                  </a:txBody>
                  <a:tcPr>
                    <a:noFill/>
                  </a:tcPr>
                </a:tc>
                <a:tc>
                  <a:txBody>
                    <a:bodyPr/>
                    <a:lstStyle/>
                    <a:p>
                      <a:pPr algn="ctr"/>
                      <a:r>
                        <a:rPr lang="en-US" b="1" dirty="0" smtClean="0"/>
                        <a:t>0.33***</a:t>
                      </a:r>
                      <a:endParaRPr lang="en-US" b="1" dirty="0"/>
                    </a:p>
                  </a:txBody>
                  <a:tcPr>
                    <a:noFill/>
                  </a:tcPr>
                </a:tc>
                <a:tc>
                  <a:txBody>
                    <a:bodyPr/>
                    <a:lstStyle/>
                    <a:p>
                      <a:pPr algn="ctr"/>
                      <a:r>
                        <a:rPr lang="en-US" b="1" dirty="0" smtClean="0"/>
                        <a:t>0.21***</a:t>
                      </a:r>
                      <a:endParaRPr lang="en-US" b="1" dirty="0"/>
                    </a:p>
                  </a:txBody>
                  <a:tcPr>
                    <a:noFill/>
                  </a:tcPr>
                </a:tc>
              </a:tr>
              <a:tr h="370840">
                <a:tc>
                  <a:txBody>
                    <a:bodyPr/>
                    <a:lstStyle/>
                    <a:p>
                      <a:r>
                        <a:rPr lang="en-US" dirty="0" smtClean="0"/>
                        <a:t>SURP</a:t>
                      </a:r>
                      <a:endParaRPr lang="en-US" dirty="0"/>
                    </a:p>
                  </a:txBody>
                  <a:tcPr>
                    <a:noFill/>
                  </a:tcPr>
                </a:tc>
                <a:tc>
                  <a:txBody>
                    <a:bodyPr/>
                    <a:lstStyle/>
                    <a:p>
                      <a:pPr algn="ctr"/>
                      <a:r>
                        <a:rPr lang="en-US" dirty="0" smtClean="0"/>
                        <a:t>-0.55</a:t>
                      </a:r>
                      <a:endParaRPr lang="en-US" dirty="0"/>
                    </a:p>
                  </a:txBody>
                  <a:tcPr>
                    <a:noFill/>
                  </a:tcPr>
                </a:tc>
                <a:tc>
                  <a:txBody>
                    <a:bodyPr/>
                    <a:lstStyle/>
                    <a:p>
                      <a:pPr algn="ctr"/>
                      <a:r>
                        <a:rPr lang="en-US" dirty="0" smtClean="0"/>
                        <a:t>-1.36</a:t>
                      </a:r>
                      <a:endParaRPr lang="en-US" dirty="0"/>
                    </a:p>
                  </a:txBody>
                  <a:tcPr>
                    <a:noFill/>
                  </a:tcPr>
                </a:tc>
                <a:tc>
                  <a:txBody>
                    <a:bodyPr/>
                    <a:lstStyle/>
                    <a:p>
                      <a:pPr algn="ctr"/>
                      <a:r>
                        <a:rPr lang="en-US" b="1" dirty="0" smtClean="0"/>
                        <a:t>3.13**</a:t>
                      </a:r>
                      <a:endParaRPr lang="en-US" b="1" dirty="0"/>
                    </a:p>
                  </a:txBody>
                  <a:tcPr>
                    <a:noFill/>
                  </a:tcPr>
                </a:tc>
              </a:tr>
              <a:tr h="370840">
                <a:tc>
                  <a:txBody>
                    <a:bodyPr/>
                    <a:lstStyle/>
                    <a:p>
                      <a:r>
                        <a:rPr lang="en-US" dirty="0" smtClean="0"/>
                        <a:t>LOSS</a:t>
                      </a:r>
                      <a:endParaRPr lang="en-US" dirty="0"/>
                    </a:p>
                  </a:txBody>
                  <a:tcPr>
                    <a:noFill/>
                  </a:tcPr>
                </a:tc>
                <a:tc>
                  <a:txBody>
                    <a:bodyPr/>
                    <a:lstStyle/>
                    <a:p>
                      <a:pPr algn="ctr"/>
                      <a:r>
                        <a:rPr lang="en-US" b="1" dirty="0" smtClean="0"/>
                        <a:t>-0.23***</a:t>
                      </a:r>
                      <a:endParaRPr lang="en-US" b="1" dirty="0"/>
                    </a:p>
                  </a:txBody>
                  <a:tcPr>
                    <a:noFill/>
                  </a:tcPr>
                </a:tc>
                <a:tc>
                  <a:txBody>
                    <a:bodyPr/>
                    <a:lstStyle/>
                    <a:p>
                      <a:pPr algn="ctr"/>
                      <a:r>
                        <a:rPr lang="en-US" b="1" dirty="0" smtClean="0"/>
                        <a:t>-0.26***</a:t>
                      </a:r>
                      <a:endParaRPr lang="en-US" b="1" dirty="0"/>
                    </a:p>
                  </a:txBody>
                  <a:tcPr>
                    <a:noFill/>
                  </a:tcPr>
                </a:tc>
                <a:tc>
                  <a:txBody>
                    <a:bodyPr/>
                    <a:lstStyle/>
                    <a:p>
                      <a:pPr algn="ctr"/>
                      <a:r>
                        <a:rPr lang="en-US" b="1" dirty="0" smtClean="0"/>
                        <a:t>-0.25***</a:t>
                      </a:r>
                      <a:endParaRPr lang="en-US" b="1" dirty="0"/>
                    </a:p>
                  </a:txBody>
                  <a:tcPr>
                    <a:noFill/>
                  </a:tcPr>
                </a:tc>
              </a:tr>
              <a:tr h="370840">
                <a:tc>
                  <a:txBody>
                    <a:bodyPr/>
                    <a:lstStyle/>
                    <a:p>
                      <a:r>
                        <a:rPr lang="en-US" dirty="0" smtClean="0"/>
                        <a:t>RETURN</a:t>
                      </a:r>
                      <a:endParaRPr lang="en-US" dirty="0"/>
                    </a:p>
                  </a:txBody>
                  <a:tcPr>
                    <a:noFill/>
                  </a:tcPr>
                </a:tc>
                <a:tc>
                  <a:txBody>
                    <a:bodyPr/>
                    <a:lstStyle/>
                    <a:p>
                      <a:pPr algn="ctr"/>
                      <a:r>
                        <a:rPr lang="en-US" b="1" dirty="0" smtClean="0"/>
                        <a:t>0.11*</a:t>
                      </a:r>
                      <a:endParaRPr lang="en-US" b="1" dirty="0"/>
                    </a:p>
                  </a:txBody>
                  <a:tcPr>
                    <a:noFill/>
                  </a:tcPr>
                </a:tc>
                <a:tc>
                  <a:txBody>
                    <a:bodyPr/>
                    <a:lstStyle/>
                    <a:p>
                      <a:pPr algn="ctr"/>
                      <a:r>
                        <a:rPr lang="en-US" b="1" dirty="0" smtClean="0"/>
                        <a:t>0.29***</a:t>
                      </a:r>
                      <a:endParaRPr lang="en-US" b="1" dirty="0"/>
                    </a:p>
                  </a:txBody>
                  <a:tcPr>
                    <a:noFill/>
                  </a:tcPr>
                </a:tc>
                <a:tc>
                  <a:txBody>
                    <a:bodyPr/>
                    <a:lstStyle/>
                    <a:p>
                      <a:pPr algn="ctr"/>
                      <a:r>
                        <a:rPr lang="en-US" b="1" dirty="0" smtClean="0"/>
                        <a:t>0.31***</a:t>
                      </a:r>
                      <a:endParaRPr lang="en-US" b="1" dirty="0"/>
                    </a:p>
                  </a:txBody>
                  <a:tcPr>
                    <a:noFill/>
                  </a:tcPr>
                </a:tc>
              </a:tr>
              <a:tr h="370840">
                <a:tc>
                  <a:txBody>
                    <a:bodyPr/>
                    <a:lstStyle/>
                    <a:p>
                      <a:r>
                        <a:rPr lang="en-US" dirty="0" smtClean="0"/>
                        <a:t>ROA</a:t>
                      </a:r>
                      <a:endParaRPr lang="en-US" dirty="0"/>
                    </a:p>
                  </a:txBody>
                  <a:tcPr>
                    <a:noFill/>
                  </a:tcPr>
                </a:tc>
                <a:tc>
                  <a:txBody>
                    <a:bodyPr/>
                    <a:lstStyle/>
                    <a:p>
                      <a:pPr algn="ctr"/>
                      <a:r>
                        <a:rPr lang="en-US" b="0" dirty="0" smtClean="0"/>
                        <a:t>0.50</a:t>
                      </a:r>
                      <a:endParaRPr lang="en-US" b="0" dirty="0"/>
                    </a:p>
                  </a:txBody>
                  <a:tcPr>
                    <a:noFill/>
                  </a:tcPr>
                </a:tc>
                <a:tc>
                  <a:txBody>
                    <a:bodyPr/>
                    <a:lstStyle/>
                    <a:p>
                      <a:pPr algn="ctr"/>
                      <a:r>
                        <a:rPr lang="en-US" b="1" dirty="0" smtClean="0"/>
                        <a:t>3.23***</a:t>
                      </a:r>
                      <a:endParaRPr lang="en-US" b="1" dirty="0"/>
                    </a:p>
                  </a:txBody>
                  <a:tcPr>
                    <a:noFill/>
                  </a:tcPr>
                </a:tc>
                <a:tc>
                  <a:txBody>
                    <a:bodyPr/>
                    <a:lstStyle/>
                    <a:p>
                      <a:pPr algn="ctr"/>
                      <a:r>
                        <a:rPr lang="en-US" b="1" dirty="0" smtClean="0"/>
                        <a:t>2.32***</a:t>
                      </a:r>
                      <a:endParaRPr lang="en-US" b="1" dirty="0"/>
                    </a:p>
                  </a:txBody>
                  <a:tcPr>
                    <a:noFill/>
                  </a:tcPr>
                </a:tc>
              </a:tr>
              <a:tr h="375920">
                <a:tc>
                  <a:txBody>
                    <a:bodyPr/>
                    <a:lstStyle/>
                    <a:p>
                      <a:r>
                        <a:rPr lang="en-US" dirty="0" smtClean="0"/>
                        <a:t>ROA</a:t>
                      </a:r>
                      <a:r>
                        <a:rPr lang="en-US" baseline="-25000" dirty="0" smtClean="0"/>
                        <a:t>t+1</a:t>
                      </a:r>
                      <a:endParaRPr lang="en-US" baseline="-25000" dirty="0"/>
                    </a:p>
                  </a:txBody>
                  <a:tcPr>
                    <a:noFill/>
                  </a:tcPr>
                </a:tc>
                <a:tc>
                  <a:txBody>
                    <a:bodyPr/>
                    <a:lstStyle/>
                    <a:p>
                      <a:pPr algn="ctr"/>
                      <a:r>
                        <a:rPr lang="en-US" b="0" dirty="0" smtClean="0"/>
                        <a:t>-0.63</a:t>
                      </a:r>
                      <a:endParaRPr lang="en-US" b="0" dirty="0"/>
                    </a:p>
                  </a:txBody>
                  <a:tcPr>
                    <a:noFill/>
                  </a:tcPr>
                </a:tc>
                <a:tc>
                  <a:txBody>
                    <a:bodyPr/>
                    <a:lstStyle/>
                    <a:p>
                      <a:pPr algn="ctr"/>
                      <a:r>
                        <a:rPr lang="en-US" b="1" dirty="0" smtClean="0"/>
                        <a:t>3.49***</a:t>
                      </a:r>
                      <a:endParaRPr lang="en-US" b="1" dirty="0"/>
                    </a:p>
                  </a:txBody>
                  <a:tcPr>
                    <a:noFill/>
                  </a:tcPr>
                </a:tc>
                <a:tc>
                  <a:txBody>
                    <a:bodyPr/>
                    <a:lstStyle/>
                    <a:p>
                      <a:pPr algn="ctr"/>
                      <a:r>
                        <a:rPr lang="en-US" b="1" dirty="0" smtClean="0"/>
                        <a:t>1.78***</a:t>
                      </a:r>
                      <a:endParaRPr lang="en-US" b="1" dirty="0"/>
                    </a:p>
                  </a:txBody>
                  <a:tcPr>
                    <a:noFill/>
                  </a:tcPr>
                </a:tc>
              </a:tr>
              <a:tr h="370840">
                <a:tc>
                  <a:txBody>
                    <a:bodyPr/>
                    <a:lstStyle/>
                    <a:p>
                      <a:r>
                        <a:rPr lang="en-US" dirty="0" smtClean="0"/>
                        <a:t>ROA</a:t>
                      </a:r>
                      <a:r>
                        <a:rPr lang="en-US" baseline="-25000" dirty="0" smtClean="0"/>
                        <a:t>t+2</a:t>
                      </a:r>
                      <a:endParaRPr lang="en-US" baseline="-25000" dirty="0"/>
                    </a:p>
                  </a:txBody>
                  <a:tcPr>
                    <a:noFill/>
                  </a:tcPr>
                </a:tc>
                <a:tc>
                  <a:txBody>
                    <a:bodyPr/>
                    <a:lstStyle/>
                    <a:p>
                      <a:pPr algn="ctr"/>
                      <a:r>
                        <a:rPr lang="en-US" b="0" dirty="0" smtClean="0"/>
                        <a:t>0.40</a:t>
                      </a:r>
                      <a:endParaRPr lang="en-US" b="0" dirty="0"/>
                    </a:p>
                  </a:txBody>
                  <a:tcPr>
                    <a:noFill/>
                  </a:tcPr>
                </a:tc>
                <a:tc>
                  <a:txBody>
                    <a:bodyPr/>
                    <a:lstStyle/>
                    <a:p>
                      <a:pPr algn="ctr"/>
                      <a:r>
                        <a:rPr lang="en-US" b="1" dirty="0" smtClean="0"/>
                        <a:t>2.30***</a:t>
                      </a:r>
                      <a:endParaRPr lang="en-US" b="1" dirty="0"/>
                    </a:p>
                  </a:txBody>
                  <a:tcPr>
                    <a:noFill/>
                  </a:tcPr>
                </a:tc>
                <a:tc>
                  <a:txBody>
                    <a:bodyPr/>
                    <a:lstStyle/>
                    <a:p>
                      <a:pPr algn="ctr"/>
                      <a:r>
                        <a:rPr lang="en-US" b="1" dirty="0" smtClean="0"/>
                        <a:t>1.51**</a:t>
                      </a:r>
                      <a:endParaRPr lang="en-US" b="1" dirty="0"/>
                    </a:p>
                  </a:txBody>
                  <a:tcPr>
                    <a:noFill/>
                  </a:tcPr>
                </a:tc>
              </a:tr>
              <a:tr h="370840">
                <a:tc>
                  <a:txBody>
                    <a:bodyPr/>
                    <a:lstStyle/>
                    <a:p>
                      <a:r>
                        <a:rPr lang="en-US" dirty="0" smtClean="0"/>
                        <a:t>ROA</a:t>
                      </a:r>
                      <a:r>
                        <a:rPr lang="en-US" baseline="-25000" dirty="0" smtClean="0"/>
                        <a:t>t+3</a:t>
                      </a:r>
                      <a:endParaRPr lang="en-US" baseline="-25000" dirty="0"/>
                    </a:p>
                  </a:txBody>
                  <a:tcPr>
                    <a:noFill/>
                  </a:tcPr>
                </a:tc>
                <a:tc>
                  <a:txBody>
                    <a:bodyPr/>
                    <a:lstStyle/>
                    <a:p>
                      <a:pPr algn="ctr"/>
                      <a:r>
                        <a:rPr lang="en-US" b="0" dirty="0" smtClean="0"/>
                        <a:t>0.23</a:t>
                      </a:r>
                      <a:endParaRPr lang="en-US" b="0" dirty="0"/>
                    </a:p>
                  </a:txBody>
                  <a:tcPr>
                    <a:noFill/>
                  </a:tcPr>
                </a:tc>
                <a:tc>
                  <a:txBody>
                    <a:bodyPr/>
                    <a:lstStyle/>
                    <a:p>
                      <a:pPr algn="ctr"/>
                      <a:r>
                        <a:rPr lang="en-US" b="1" dirty="0" smtClean="0"/>
                        <a:t>1.52**</a:t>
                      </a:r>
                      <a:endParaRPr lang="en-US" b="1" dirty="0"/>
                    </a:p>
                  </a:txBody>
                  <a:tcPr>
                    <a:noFill/>
                  </a:tcPr>
                </a:tc>
                <a:tc>
                  <a:txBody>
                    <a:bodyPr/>
                    <a:lstStyle/>
                    <a:p>
                      <a:pPr algn="ctr"/>
                      <a:r>
                        <a:rPr lang="en-US" b="0" dirty="0" smtClean="0"/>
                        <a:t>0.34</a:t>
                      </a:r>
                      <a:endParaRPr lang="en-US" b="0" dirty="0"/>
                    </a:p>
                  </a:txBody>
                  <a:tcPr>
                    <a:noFill/>
                  </a:tcPr>
                </a:tc>
              </a:tr>
              <a:tr h="370840">
                <a:tc>
                  <a:txBody>
                    <a:bodyPr/>
                    <a:lstStyle/>
                    <a:p>
                      <a:r>
                        <a:rPr lang="en-US" dirty="0" smtClean="0"/>
                        <a:t>ROA</a:t>
                      </a:r>
                      <a:r>
                        <a:rPr lang="en-US" baseline="-25000" dirty="0" smtClean="0"/>
                        <a:t>t+4</a:t>
                      </a:r>
                      <a:endParaRPr lang="en-US" baseline="-25000" dirty="0"/>
                    </a:p>
                  </a:txBody>
                  <a:tcPr>
                    <a:noFill/>
                  </a:tcPr>
                </a:tc>
                <a:tc>
                  <a:txBody>
                    <a:bodyPr/>
                    <a:lstStyle/>
                    <a:p>
                      <a:pPr algn="ctr"/>
                      <a:r>
                        <a:rPr lang="en-US" dirty="0" smtClean="0"/>
                        <a:t>0.15</a:t>
                      </a:r>
                      <a:endParaRPr lang="en-US" dirty="0"/>
                    </a:p>
                  </a:txBody>
                  <a:tcPr>
                    <a:noFill/>
                  </a:tcPr>
                </a:tc>
                <a:tc>
                  <a:txBody>
                    <a:bodyPr/>
                    <a:lstStyle/>
                    <a:p>
                      <a:pPr algn="ctr"/>
                      <a:r>
                        <a:rPr lang="en-US" dirty="0" smtClean="0"/>
                        <a:t>-0.13</a:t>
                      </a:r>
                      <a:endParaRPr lang="en-US" dirty="0"/>
                    </a:p>
                  </a:txBody>
                  <a:tcPr>
                    <a:noFill/>
                  </a:tcPr>
                </a:tc>
                <a:tc>
                  <a:txBody>
                    <a:bodyPr/>
                    <a:lstStyle/>
                    <a:p>
                      <a:pPr algn="ctr"/>
                      <a:r>
                        <a:rPr lang="en-US" dirty="0" smtClean="0"/>
                        <a:t>0.14</a:t>
                      </a:r>
                      <a:endParaRPr lang="en-US" dirty="0"/>
                    </a:p>
                  </a:txBody>
                  <a:tcPr>
                    <a:noFill/>
                  </a:tcPr>
                </a:tc>
              </a:tr>
              <a:tr h="370840">
                <a:tc>
                  <a:txBody>
                    <a:bodyPr/>
                    <a:lstStyle/>
                    <a:p>
                      <a:r>
                        <a:rPr lang="en-US" dirty="0" err="1" smtClean="0"/>
                        <a:t>Adj</a:t>
                      </a:r>
                      <a:r>
                        <a:rPr lang="en-US" baseline="0" dirty="0" smtClean="0"/>
                        <a:t> R</a:t>
                      </a:r>
                      <a:r>
                        <a:rPr lang="en-US" baseline="30000" dirty="0" smtClean="0"/>
                        <a:t>2</a:t>
                      </a:r>
                      <a:endParaRPr lang="en-US" baseline="30000" dirty="0"/>
                    </a:p>
                  </a:txBody>
                  <a:tcPr>
                    <a:noFill/>
                  </a:tcPr>
                </a:tc>
                <a:tc>
                  <a:txBody>
                    <a:bodyPr/>
                    <a:lstStyle/>
                    <a:p>
                      <a:pPr algn="ctr"/>
                      <a:r>
                        <a:rPr lang="en-US" dirty="0" smtClean="0"/>
                        <a:t>2.40%</a:t>
                      </a:r>
                      <a:endParaRPr lang="en-US" dirty="0"/>
                    </a:p>
                  </a:txBody>
                  <a:tcPr>
                    <a:noFill/>
                  </a:tcPr>
                </a:tc>
                <a:tc>
                  <a:txBody>
                    <a:bodyPr/>
                    <a:lstStyle/>
                    <a:p>
                      <a:pPr algn="ctr"/>
                      <a:r>
                        <a:rPr lang="en-US" dirty="0" smtClean="0"/>
                        <a:t>9.3%</a:t>
                      </a:r>
                      <a:endParaRPr lang="en-US" dirty="0"/>
                    </a:p>
                  </a:txBody>
                  <a:tcPr>
                    <a:noFill/>
                  </a:tcPr>
                </a:tc>
                <a:tc>
                  <a:txBody>
                    <a:bodyPr/>
                    <a:lstStyle/>
                    <a:p>
                      <a:pPr algn="ctr"/>
                      <a:r>
                        <a:rPr lang="en-US" dirty="0" smtClean="0"/>
                        <a:t>8.8%</a:t>
                      </a:r>
                      <a:endParaRPr lang="en-US" dirty="0"/>
                    </a:p>
                  </a:txBody>
                  <a:tcPr>
                    <a:no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p:spPr>
        <p:txBody>
          <a:bodyPr/>
          <a:lstStyle/>
          <a:p>
            <a:fld id="{446A8587-F006-404E-94C4-B903DF865F0F}" type="slidenum">
              <a:rPr smtClean="0">
                <a:latin typeface="Arial" charset="0"/>
              </a:rPr>
              <a:pPr/>
              <a:t>21</a:t>
            </a:fld>
            <a:endParaRPr lang="en-US" smtClean="0">
              <a:latin typeface="Arial" charset="0"/>
            </a:endParaRPr>
          </a:p>
        </p:txBody>
      </p:sp>
      <p:sp>
        <p:nvSpPr>
          <p:cNvPr id="23555" name="Slide Number Placeholder 3"/>
          <p:cNvSpPr txBox="1">
            <a:spLocks noGrp="1"/>
          </p:cNvSpPr>
          <p:nvPr/>
        </p:nvSpPr>
        <p:spPr bwMode="auto">
          <a:xfrm>
            <a:off x="8458200" y="6477000"/>
            <a:ext cx="317500" cy="152400"/>
          </a:xfrm>
          <a:prstGeom prst="rect">
            <a:avLst/>
          </a:prstGeom>
          <a:noFill/>
          <a:ln w="0">
            <a:noFill/>
            <a:miter lim="800000"/>
            <a:headEnd/>
            <a:tailEnd/>
          </a:ln>
        </p:spPr>
        <p:txBody>
          <a:bodyPr lIns="0" tIns="0" rIns="0" bIns="0"/>
          <a:lstStyle/>
          <a:p>
            <a:pPr algn="r"/>
            <a:fld id="{B3F7042A-749A-4157-BBC2-FAC80DA28C62}" type="slidenum">
              <a:rPr sz="1000" noProof="1"/>
              <a:pPr algn="r"/>
              <a:t>21</a:t>
            </a:fld>
            <a:endParaRPr lang="en-US" sz="1000" noProof="1"/>
          </a:p>
        </p:txBody>
      </p:sp>
      <p:sp>
        <p:nvSpPr>
          <p:cNvPr id="23556" name="Rectangle 447"/>
          <p:cNvSpPr>
            <a:spLocks noGrp="1" noChangeArrowheads="1"/>
          </p:cNvSpPr>
          <p:nvPr>
            <p:ph type="title"/>
          </p:nvPr>
        </p:nvSpPr>
        <p:spPr>
          <a:xfrm>
            <a:off x="304800" y="838200"/>
            <a:ext cx="8686800" cy="914400"/>
          </a:xfrm>
        </p:spPr>
        <p:txBody>
          <a:bodyPr/>
          <a:lstStyle/>
          <a:p>
            <a:r>
              <a:rPr lang="en-US" sz="2400" b="1" dirty="0" smtClean="0">
                <a:latin typeface="Calibri" pitchFamily="34" charset="0"/>
              </a:rPr>
              <a:t>Manager Effect on Residual Tone</a:t>
            </a:r>
            <a:br>
              <a:rPr lang="en-US" sz="2400" b="1" dirty="0" smtClean="0">
                <a:latin typeface="Calibri" pitchFamily="34" charset="0"/>
              </a:rPr>
            </a:br>
            <a:r>
              <a:rPr lang="en-US" sz="2400" b="1" dirty="0" smtClean="0">
                <a:latin typeface="Calibri" pitchFamily="34" charset="0"/>
              </a:rPr>
              <a:t>Table 5, Panels A &amp; B</a:t>
            </a:r>
          </a:p>
        </p:txBody>
      </p:sp>
      <p:graphicFrame>
        <p:nvGraphicFramePr>
          <p:cNvPr id="11" name="Table Placeholder 10"/>
          <p:cNvGraphicFramePr>
            <a:graphicFrameLocks noGrp="1"/>
          </p:cNvGraphicFramePr>
          <p:nvPr>
            <p:ph type="tbl" idx="1"/>
          </p:nvPr>
        </p:nvGraphicFramePr>
        <p:xfrm>
          <a:off x="392113" y="1981200"/>
          <a:ext cx="8359776" cy="4079240"/>
        </p:xfrm>
        <a:graphic>
          <a:graphicData uri="http://schemas.openxmlformats.org/drawingml/2006/table">
            <a:tbl>
              <a:tblPr firstRow="1" bandRow="1">
                <a:tableStyleId>{6E25E649-3F16-4E02-A733-19D2CDBF48F0}</a:tableStyleId>
              </a:tblPr>
              <a:tblGrid>
                <a:gridCol w="2089944"/>
                <a:gridCol w="2089944"/>
                <a:gridCol w="2089944"/>
                <a:gridCol w="2089944"/>
              </a:tblGrid>
              <a:tr h="370840">
                <a:tc>
                  <a:txBody>
                    <a:bodyPr/>
                    <a:lstStyle/>
                    <a:p>
                      <a:endParaRPr lang="en-US" dirty="0"/>
                    </a:p>
                  </a:txBody>
                  <a:tcPr>
                    <a:solidFill>
                      <a:srgbClr val="5134A2"/>
                    </a:solidFill>
                  </a:tcPr>
                </a:tc>
                <a:tc>
                  <a:txBody>
                    <a:bodyPr/>
                    <a:lstStyle/>
                    <a:p>
                      <a:pPr algn="ctr"/>
                      <a:r>
                        <a:rPr lang="en-US" i="1" dirty="0" err="1" smtClean="0"/>
                        <a:t>Tone_D</a:t>
                      </a:r>
                      <a:endParaRPr lang="en-US" i="1" dirty="0"/>
                    </a:p>
                  </a:txBody>
                  <a:tcPr>
                    <a:solidFill>
                      <a:srgbClr val="5134A2"/>
                    </a:solidFill>
                  </a:tcPr>
                </a:tc>
                <a:tc>
                  <a:txBody>
                    <a:bodyPr/>
                    <a:lstStyle/>
                    <a:p>
                      <a:pPr algn="ctr"/>
                      <a:r>
                        <a:rPr lang="en-US" i="1" dirty="0" err="1" smtClean="0"/>
                        <a:t>Tone_H</a:t>
                      </a:r>
                      <a:endParaRPr lang="en-US" i="1" dirty="0"/>
                    </a:p>
                  </a:txBody>
                  <a:tcPr>
                    <a:solidFill>
                      <a:srgbClr val="5134A2"/>
                    </a:solidFill>
                  </a:tcPr>
                </a:tc>
                <a:tc>
                  <a:txBody>
                    <a:bodyPr/>
                    <a:lstStyle/>
                    <a:p>
                      <a:pPr algn="ctr"/>
                      <a:r>
                        <a:rPr lang="en-US" i="1" dirty="0" err="1" smtClean="0"/>
                        <a:t>Tone_LM</a:t>
                      </a:r>
                      <a:endParaRPr lang="en-US" i="1" dirty="0"/>
                    </a:p>
                  </a:txBody>
                  <a:tcPr>
                    <a:solidFill>
                      <a:srgbClr val="5134A2"/>
                    </a:solidFill>
                  </a:tcPr>
                </a:tc>
              </a:tr>
              <a:tr h="370840">
                <a:tc>
                  <a:txBody>
                    <a:bodyPr/>
                    <a:lstStyle/>
                    <a:p>
                      <a:r>
                        <a:rPr lang="en-US" dirty="0" smtClean="0"/>
                        <a:t>Base </a:t>
                      </a:r>
                      <a:r>
                        <a:rPr lang="en-US" dirty="0" err="1" smtClean="0"/>
                        <a:t>Adj</a:t>
                      </a:r>
                      <a:r>
                        <a:rPr lang="en-US" baseline="0" dirty="0" smtClean="0"/>
                        <a:t> R</a:t>
                      </a:r>
                      <a:r>
                        <a:rPr lang="en-US" baseline="30000" dirty="0" smtClean="0"/>
                        <a:t>2</a:t>
                      </a:r>
                      <a:endParaRPr lang="en-US" baseline="30000" dirty="0"/>
                    </a:p>
                  </a:txBody>
                  <a:tcPr>
                    <a:noFill/>
                  </a:tcPr>
                </a:tc>
                <a:tc>
                  <a:txBody>
                    <a:bodyPr/>
                    <a:lstStyle/>
                    <a:p>
                      <a:pPr algn="ctr"/>
                      <a:r>
                        <a:rPr lang="en-US" b="0" dirty="0" smtClean="0"/>
                        <a:t>38%</a:t>
                      </a:r>
                      <a:endParaRPr lang="en-US" b="0" dirty="0"/>
                    </a:p>
                  </a:txBody>
                  <a:tcPr>
                    <a:noFill/>
                  </a:tcPr>
                </a:tc>
                <a:tc>
                  <a:txBody>
                    <a:bodyPr/>
                    <a:lstStyle/>
                    <a:p>
                      <a:pPr algn="ctr"/>
                      <a:r>
                        <a:rPr lang="en-US" b="0" dirty="0" smtClean="0"/>
                        <a:t>37%</a:t>
                      </a:r>
                      <a:endParaRPr lang="en-US" b="0" dirty="0"/>
                    </a:p>
                  </a:txBody>
                  <a:tcPr>
                    <a:noFill/>
                  </a:tcPr>
                </a:tc>
                <a:tc>
                  <a:txBody>
                    <a:bodyPr/>
                    <a:lstStyle/>
                    <a:p>
                      <a:pPr algn="ctr"/>
                      <a:r>
                        <a:rPr lang="en-US" b="0" dirty="0" smtClean="0"/>
                        <a:t>36%</a:t>
                      </a:r>
                      <a:endParaRPr lang="en-US" b="0" dirty="0"/>
                    </a:p>
                  </a:txBody>
                  <a:tcPr>
                    <a:noFill/>
                  </a:tcPr>
                </a:tc>
              </a:tr>
              <a:tr h="370840">
                <a:tc>
                  <a:txBody>
                    <a:bodyPr/>
                    <a:lstStyle/>
                    <a:p>
                      <a:r>
                        <a:rPr lang="en-US" dirty="0" smtClean="0"/>
                        <a:t>Full </a:t>
                      </a:r>
                      <a:r>
                        <a:rPr lang="en-US" dirty="0" err="1" smtClean="0"/>
                        <a:t>Adj</a:t>
                      </a:r>
                      <a:r>
                        <a:rPr lang="en-US" dirty="0" smtClean="0"/>
                        <a:t> R</a:t>
                      </a:r>
                      <a:r>
                        <a:rPr lang="en-US" baseline="30000" dirty="0" smtClean="0"/>
                        <a:t>2</a:t>
                      </a:r>
                      <a:endParaRPr lang="en-US" baseline="30000" dirty="0"/>
                    </a:p>
                  </a:txBody>
                  <a:tcPr>
                    <a:noFill/>
                  </a:tcPr>
                </a:tc>
                <a:tc>
                  <a:txBody>
                    <a:bodyPr/>
                    <a:lstStyle/>
                    <a:p>
                      <a:pPr algn="ctr"/>
                      <a:r>
                        <a:rPr lang="en-US" b="0" dirty="0" smtClean="0"/>
                        <a:t>44%</a:t>
                      </a:r>
                      <a:endParaRPr lang="en-US" b="0" dirty="0"/>
                    </a:p>
                  </a:txBody>
                  <a:tcPr>
                    <a:noFill/>
                  </a:tcPr>
                </a:tc>
                <a:tc>
                  <a:txBody>
                    <a:bodyPr/>
                    <a:lstStyle/>
                    <a:p>
                      <a:pPr algn="ctr"/>
                      <a:r>
                        <a:rPr lang="en-US" b="0" dirty="0" smtClean="0"/>
                        <a:t>41%</a:t>
                      </a:r>
                      <a:endParaRPr lang="en-US" b="0" dirty="0"/>
                    </a:p>
                  </a:txBody>
                  <a:tcPr>
                    <a:noFill/>
                  </a:tcPr>
                </a:tc>
                <a:tc>
                  <a:txBody>
                    <a:bodyPr/>
                    <a:lstStyle/>
                    <a:p>
                      <a:pPr algn="ctr"/>
                      <a:r>
                        <a:rPr lang="en-US" b="0" dirty="0" smtClean="0"/>
                        <a:t>41%</a:t>
                      </a:r>
                      <a:endParaRPr lang="en-US" b="0" dirty="0"/>
                    </a:p>
                  </a:txBody>
                  <a:tcPr>
                    <a:noFill/>
                  </a:tcPr>
                </a:tc>
              </a:tr>
              <a:tr h="370840">
                <a:tc>
                  <a:txBody>
                    <a:bodyPr/>
                    <a:lstStyle/>
                    <a:p>
                      <a:r>
                        <a:rPr lang="en-US" dirty="0" smtClean="0"/>
                        <a:t>F-stat</a:t>
                      </a:r>
                      <a:endParaRPr lang="en-US" dirty="0"/>
                    </a:p>
                  </a:txBody>
                  <a:tcPr>
                    <a:noFill/>
                  </a:tcPr>
                </a:tc>
                <a:tc>
                  <a:txBody>
                    <a:bodyPr/>
                    <a:lstStyle/>
                    <a:p>
                      <a:pPr algn="ctr"/>
                      <a:r>
                        <a:rPr lang="en-US" b="0" dirty="0" smtClean="0"/>
                        <a:t>4.72</a:t>
                      </a:r>
                      <a:endParaRPr lang="en-US" b="0" dirty="0"/>
                    </a:p>
                  </a:txBody>
                  <a:tcPr>
                    <a:noFill/>
                  </a:tcPr>
                </a:tc>
                <a:tc>
                  <a:txBody>
                    <a:bodyPr/>
                    <a:lstStyle/>
                    <a:p>
                      <a:pPr algn="ctr"/>
                      <a:r>
                        <a:rPr lang="en-US" b="0" dirty="0" smtClean="0"/>
                        <a:t>3.39</a:t>
                      </a:r>
                      <a:endParaRPr lang="en-US" b="0" dirty="0"/>
                    </a:p>
                  </a:txBody>
                  <a:tcPr>
                    <a:noFill/>
                  </a:tcPr>
                </a:tc>
                <a:tc>
                  <a:txBody>
                    <a:bodyPr/>
                    <a:lstStyle/>
                    <a:p>
                      <a:pPr algn="ctr"/>
                      <a:r>
                        <a:rPr lang="en-US" b="0" dirty="0" smtClean="0"/>
                        <a:t>4.05</a:t>
                      </a:r>
                      <a:endParaRPr lang="en-US" b="0" dirty="0"/>
                    </a:p>
                  </a:txBody>
                  <a:tcPr>
                    <a:noFill/>
                  </a:tcPr>
                </a:tc>
              </a:tr>
              <a:tr h="370840">
                <a:tc>
                  <a:txBody>
                    <a:bodyPr/>
                    <a:lstStyle/>
                    <a:p>
                      <a:r>
                        <a:rPr lang="en-US" dirty="0" smtClean="0"/>
                        <a:t>p-value</a:t>
                      </a:r>
                      <a:endParaRPr lang="en-US" dirty="0"/>
                    </a:p>
                  </a:txBody>
                  <a:tcPr>
                    <a:noFill/>
                  </a:tcPr>
                </a:tc>
                <a:tc>
                  <a:txBody>
                    <a:bodyPr/>
                    <a:lstStyle/>
                    <a:p>
                      <a:pPr algn="ctr"/>
                      <a:r>
                        <a:rPr lang="en-US" b="1" dirty="0" smtClean="0"/>
                        <a:t>0.001</a:t>
                      </a:r>
                      <a:endParaRPr lang="en-US" b="1" dirty="0"/>
                    </a:p>
                  </a:txBody>
                  <a:tcPr>
                    <a:noFill/>
                  </a:tcPr>
                </a:tc>
                <a:tc>
                  <a:txBody>
                    <a:bodyPr/>
                    <a:lstStyle/>
                    <a:p>
                      <a:pPr algn="ctr"/>
                      <a:r>
                        <a:rPr lang="en-US" b="1" dirty="0" smtClean="0"/>
                        <a:t>0.001</a:t>
                      </a:r>
                      <a:endParaRPr lang="en-US" b="1" dirty="0"/>
                    </a:p>
                  </a:txBody>
                  <a:tcPr>
                    <a:noFill/>
                  </a:tcPr>
                </a:tc>
                <a:tc>
                  <a:txBody>
                    <a:bodyPr/>
                    <a:lstStyle/>
                    <a:p>
                      <a:pPr algn="ctr"/>
                      <a:r>
                        <a:rPr lang="en-US" b="1" dirty="0" smtClean="0"/>
                        <a:t>0.001</a:t>
                      </a:r>
                      <a:endParaRPr lang="en-US" b="1" dirty="0"/>
                    </a:p>
                  </a:txBody>
                  <a:tcPr>
                    <a:noFill/>
                  </a:tcPr>
                </a:tc>
              </a:tr>
              <a:tr h="370840">
                <a:tc>
                  <a:txBody>
                    <a:bodyPr/>
                    <a:lstStyle/>
                    <a:p>
                      <a:endParaRPr lang="en-US" dirty="0"/>
                    </a:p>
                  </a:txBody>
                  <a:tcPr>
                    <a:noFill/>
                  </a:tcPr>
                </a:tc>
                <a:tc>
                  <a:txBody>
                    <a:bodyPr/>
                    <a:lstStyle/>
                    <a:p>
                      <a:pPr algn="ctr"/>
                      <a:endParaRPr lang="en-US" b="0" dirty="0"/>
                    </a:p>
                  </a:txBody>
                  <a:tcPr>
                    <a:noFill/>
                  </a:tcPr>
                </a:tc>
                <a:tc>
                  <a:txBody>
                    <a:bodyPr/>
                    <a:lstStyle/>
                    <a:p>
                      <a:pPr algn="ctr"/>
                      <a:endParaRPr lang="en-US" b="1" dirty="0"/>
                    </a:p>
                  </a:txBody>
                  <a:tcPr>
                    <a:noFill/>
                  </a:tcPr>
                </a:tc>
                <a:tc>
                  <a:txBody>
                    <a:bodyPr/>
                    <a:lstStyle/>
                    <a:p>
                      <a:pPr algn="ctr"/>
                      <a:endParaRPr lang="en-US" b="1" dirty="0"/>
                    </a:p>
                  </a:txBody>
                  <a:tcPr>
                    <a:noFill/>
                  </a:tcPr>
                </a:tc>
              </a:tr>
              <a:tr h="370840">
                <a:tc>
                  <a:txBody>
                    <a:bodyPr/>
                    <a:lstStyle/>
                    <a:p>
                      <a:r>
                        <a:rPr lang="en-US" dirty="0" smtClean="0"/>
                        <a:t>Sign</a:t>
                      </a:r>
                      <a:r>
                        <a:rPr lang="en-US" baseline="0" dirty="0" smtClean="0"/>
                        <a:t>ificant effects:</a:t>
                      </a:r>
                      <a:endParaRPr lang="en-US" dirty="0"/>
                    </a:p>
                  </a:txBody>
                  <a:tcPr>
                    <a:noFill/>
                  </a:tcPr>
                </a:tc>
                <a:tc>
                  <a:txBody>
                    <a:bodyPr/>
                    <a:lstStyle/>
                    <a:p>
                      <a:pPr algn="ctr"/>
                      <a:endParaRPr lang="en-US" b="0" dirty="0"/>
                    </a:p>
                  </a:txBody>
                  <a:tcPr>
                    <a:noFill/>
                  </a:tcPr>
                </a:tc>
                <a:tc>
                  <a:txBody>
                    <a:bodyPr/>
                    <a:lstStyle/>
                    <a:p>
                      <a:pPr algn="ctr"/>
                      <a:endParaRPr lang="en-US" b="1" dirty="0"/>
                    </a:p>
                  </a:txBody>
                  <a:tcPr>
                    <a:noFill/>
                  </a:tcPr>
                </a:tc>
                <a:tc>
                  <a:txBody>
                    <a:bodyPr/>
                    <a:lstStyle/>
                    <a:p>
                      <a:pPr algn="ctr"/>
                      <a:endParaRPr lang="en-US" b="1" dirty="0"/>
                    </a:p>
                  </a:txBody>
                  <a:tcPr>
                    <a:noFill/>
                  </a:tcPr>
                </a:tc>
              </a:tr>
              <a:tr h="370840">
                <a:tc>
                  <a:txBody>
                    <a:bodyPr/>
                    <a:lstStyle/>
                    <a:p>
                      <a:r>
                        <a:rPr lang="en-US" baseline="0" dirty="0" smtClean="0"/>
                        <a:t>5% level</a:t>
                      </a:r>
                      <a:endParaRPr lang="en-US" baseline="0" dirty="0"/>
                    </a:p>
                  </a:txBody>
                  <a:tcPr>
                    <a:noFill/>
                  </a:tcPr>
                </a:tc>
                <a:tc>
                  <a:txBody>
                    <a:bodyPr/>
                    <a:lstStyle/>
                    <a:p>
                      <a:pPr algn="ctr"/>
                      <a:r>
                        <a:rPr lang="en-US" b="0" dirty="0" smtClean="0"/>
                        <a:t>29%</a:t>
                      </a:r>
                      <a:endParaRPr lang="en-US" b="0" dirty="0"/>
                    </a:p>
                  </a:txBody>
                  <a:tcPr>
                    <a:noFill/>
                  </a:tcPr>
                </a:tc>
                <a:tc>
                  <a:txBody>
                    <a:bodyPr/>
                    <a:lstStyle/>
                    <a:p>
                      <a:pPr algn="ctr"/>
                      <a:r>
                        <a:rPr lang="en-US" b="0" dirty="0" smtClean="0"/>
                        <a:t>20%</a:t>
                      </a:r>
                      <a:endParaRPr lang="en-US" b="0" dirty="0"/>
                    </a:p>
                  </a:txBody>
                  <a:tcPr>
                    <a:noFill/>
                  </a:tcPr>
                </a:tc>
                <a:tc>
                  <a:txBody>
                    <a:bodyPr/>
                    <a:lstStyle/>
                    <a:p>
                      <a:pPr algn="ctr"/>
                      <a:r>
                        <a:rPr lang="en-US" b="0" dirty="0" smtClean="0"/>
                        <a:t>22%</a:t>
                      </a:r>
                      <a:endParaRPr lang="en-US" b="0" dirty="0"/>
                    </a:p>
                  </a:txBody>
                  <a:tcPr>
                    <a:noFill/>
                  </a:tcPr>
                </a:tc>
              </a:tr>
              <a:tr h="370840">
                <a:tc>
                  <a:txBody>
                    <a:bodyPr/>
                    <a:lstStyle/>
                    <a:p>
                      <a:r>
                        <a:rPr lang="en-US" baseline="0" dirty="0" smtClean="0"/>
                        <a:t>10% level</a:t>
                      </a:r>
                      <a:endParaRPr lang="en-US" baseline="0" dirty="0"/>
                    </a:p>
                  </a:txBody>
                  <a:tcPr>
                    <a:noFill/>
                  </a:tcPr>
                </a:tc>
                <a:tc>
                  <a:txBody>
                    <a:bodyPr/>
                    <a:lstStyle/>
                    <a:p>
                      <a:pPr algn="ctr"/>
                      <a:r>
                        <a:rPr lang="en-US" b="0" dirty="0" smtClean="0"/>
                        <a:t>37%</a:t>
                      </a:r>
                      <a:endParaRPr lang="en-US" b="0" dirty="0"/>
                    </a:p>
                  </a:txBody>
                  <a:tcPr>
                    <a:noFill/>
                  </a:tcPr>
                </a:tc>
                <a:tc>
                  <a:txBody>
                    <a:bodyPr/>
                    <a:lstStyle/>
                    <a:p>
                      <a:pPr algn="ctr"/>
                      <a:r>
                        <a:rPr lang="en-US" b="0" dirty="0" smtClean="0"/>
                        <a:t>31%</a:t>
                      </a:r>
                      <a:endParaRPr lang="en-US" b="0" dirty="0"/>
                    </a:p>
                  </a:txBody>
                  <a:tcPr>
                    <a:noFill/>
                  </a:tcPr>
                </a:tc>
                <a:tc>
                  <a:txBody>
                    <a:bodyPr/>
                    <a:lstStyle/>
                    <a:p>
                      <a:pPr algn="ctr"/>
                      <a:r>
                        <a:rPr lang="en-US" b="0" dirty="0" smtClean="0"/>
                        <a:t>31%</a:t>
                      </a:r>
                      <a:endParaRPr lang="en-US" b="0" dirty="0"/>
                    </a:p>
                  </a:txBody>
                  <a:tcPr>
                    <a:noFill/>
                  </a:tcPr>
                </a:tc>
              </a:tr>
              <a:tr h="370840">
                <a:tc>
                  <a:txBody>
                    <a:bodyPr/>
                    <a:lstStyle/>
                    <a:p>
                      <a:endParaRPr lang="en-US" baseline="0" dirty="0"/>
                    </a:p>
                  </a:txBody>
                  <a:tcPr>
                    <a:noFill/>
                  </a:tcPr>
                </a:tc>
                <a:tc>
                  <a:txBody>
                    <a:bodyPr/>
                    <a:lstStyle/>
                    <a:p>
                      <a:pPr algn="ctr"/>
                      <a:endParaRPr lang="en-US" b="0" dirty="0"/>
                    </a:p>
                  </a:txBody>
                  <a:tcPr>
                    <a:noFill/>
                  </a:tcPr>
                </a:tc>
                <a:tc>
                  <a:txBody>
                    <a:bodyPr/>
                    <a:lstStyle/>
                    <a:p>
                      <a:pPr algn="ctr"/>
                      <a:endParaRPr lang="en-US" b="0" dirty="0"/>
                    </a:p>
                  </a:txBody>
                  <a:tcPr>
                    <a:noFill/>
                  </a:tcPr>
                </a:tc>
                <a:tc>
                  <a:txBody>
                    <a:bodyPr/>
                    <a:lstStyle/>
                    <a:p>
                      <a:pPr algn="ctr"/>
                      <a:endParaRPr lang="en-US" b="0" dirty="0"/>
                    </a:p>
                  </a:txBody>
                  <a:tcPr>
                    <a:noFill/>
                  </a:tcPr>
                </a:tc>
              </a:tr>
              <a:tr h="370840">
                <a:tc>
                  <a:txBody>
                    <a:bodyPr/>
                    <a:lstStyle/>
                    <a:p>
                      <a:r>
                        <a:rPr lang="en-US" baseline="0" dirty="0" smtClean="0"/>
                        <a:t>Percent negative</a:t>
                      </a:r>
                      <a:endParaRPr lang="en-US" baseline="0" dirty="0"/>
                    </a:p>
                  </a:txBody>
                  <a:tcPr>
                    <a:noFill/>
                  </a:tcPr>
                </a:tc>
                <a:tc>
                  <a:txBody>
                    <a:bodyPr/>
                    <a:lstStyle/>
                    <a:p>
                      <a:pPr algn="ctr"/>
                      <a:r>
                        <a:rPr lang="en-US" b="0" dirty="0" smtClean="0"/>
                        <a:t>46%</a:t>
                      </a:r>
                      <a:endParaRPr lang="en-US" b="0" dirty="0"/>
                    </a:p>
                  </a:txBody>
                  <a:tcPr>
                    <a:noFill/>
                  </a:tcPr>
                </a:tc>
                <a:tc>
                  <a:txBody>
                    <a:bodyPr/>
                    <a:lstStyle/>
                    <a:p>
                      <a:pPr algn="ctr"/>
                      <a:r>
                        <a:rPr lang="en-US" b="0" dirty="0" smtClean="0"/>
                        <a:t>46%</a:t>
                      </a:r>
                      <a:endParaRPr lang="en-US" b="0" dirty="0"/>
                    </a:p>
                  </a:txBody>
                  <a:tcPr>
                    <a:noFill/>
                  </a:tcPr>
                </a:tc>
                <a:tc>
                  <a:txBody>
                    <a:bodyPr/>
                    <a:lstStyle/>
                    <a:p>
                      <a:pPr algn="ctr"/>
                      <a:r>
                        <a:rPr lang="en-US" b="0" dirty="0" smtClean="0"/>
                        <a:t>42%</a:t>
                      </a:r>
                      <a:endParaRPr lang="en-US" b="0" dirty="0"/>
                    </a:p>
                  </a:txBody>
                  <a:tcPr>
                    <a:no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0"/>
          </p:nvPr>
        </p:nvSpPr>
        <p:spPr>
          <a:noFill/>
        </p:spPr>
        <p:txBody>
          <a:bodyPr/>
          <a:lstStyle/>
          <a:p>
            <a:fld id="{FBC037E9-F800-4A0D-ACEA-0521E8F25E30}" type="slidenum">
              <a:rPr smtClean="0">
                <a:latin typeface="Arial" charset="0"/>
              </a:rPr>
              <a:pPr/>
              <a:t>22</a:t>
            </a:fld>
            <a:endParaRPr lang="en-US" smtClean="0">
              <a:latin typeface="Arial" charset="0"/>
            </a:endParaRPr>
          </a:p>
        </p:txBody>
      </p:sp>
      <p:sp>
        <p:nvSpPr>
          <p:cNvPr id="1028" name="Slide Number Placeholder 5"/>
          <p:cNvSpPr txBox="1">
            <a:spLocks noGrp="1"/>
          </p:cNvSpPr>
          <p:nvPr/>
        </p:nvSpPr>
        <p:spPr bwMode="auto">
          <a:xfrm>
            <a:off x="8458200" y="6477000"/>
            <a:ext cx="317500" cy="152400"/>
          </a:xfrm>
          <a:prstGeom prst="rect">
            <a:avLst/>
          </a:prstGeom>
          <a:noFill/>
          <a:ln w="0">
            <a:noFill/>
            <a:miter lim="800000"/>
            <a:headEnd/>
            <a:tailEnd/>
          </a:ln>
        </p:spPr>
        <p:txBody>
          <a:bodyPr lIns="0" tIns="0" rIns="0" bIns="0"/>
          <a:lstStyle/>
          <a:p>
            <a:pPr algn="r"/>
            <a:fld id="{007BA006-68BD-4977-8765-53296CE84509}" type="slidenum">
              <a:rPr sz="1000" noProof="1"/>
              <a:pPr algn="r"/>
              <a:t>22</a:t>
            </a:fld>
            <a:endParaRPr lang="en-US" sz="1000" noProof="1"/>
          </a:p>
        </p:txBody>
      </p:sp>
      <p:sp>
        <p:nvSpPr>
          <p:cNvPr id="1029" name="Rectangle 2"/>
          <p:cNvSpPr>
            <a:spLocks noGrp="1" noChangeArrowheads="1"/>
          </p:cNvSpPr>
          <p:nvPr>
            <p:ph type="title"/>
          </p:nvPr>
        </p:nvSpPr>
        <p:spPr>
          <a:xfrm>
            <a:off x="304800" y="685800"/>
            <a:ext cx="8359775" cy="914400"/>
          </a:xfrm>
        </p:spPr>
        <p:txBody>
          <a:bodyPr/>
          <a:lstStyle/>
          <a:p>
            <a:r>
              <a:rPr lang="en-US" b="1" dirty="0" smtClean="0">
                <a:latin typeface="Calibri" pitchFamily="34" charset="0"/>
              </a:rPr>
              <a:t>Market Reaction to Tone – Research Design</a:t>
            </a:r>
          </a:p>
        </p:txBody>
      </p:sp>
      <p:sp>
        <p:nvSpPr>
          <p:cNvPr id="1031" name="Text Box 7"/>
          <p:cNvSpPr txBox="1">
            <a:spLocks noChangeArrowheads="1"/>
          </p:cNvSpPr>
          <p:nvPr/>
        </p:nvSpPr>
        <p:spPr bwMode="auto">
          <a:xfrm>
            <a:off x="228600" y="1447800"/>
            <a:ext cx="8458200" cy="492443"/>
          </a:xfrm>
          <a:prstGeom prst="rect">
            <a:avLst/>
          </a:prstGeom>
          <a:noFill/>
          <a:ln w="9525">
            <a:noFill/>
            <a:miter lim="800000"/>
            <a:headEnd/>
            <a:tailEnd/>
          </a:ln>
        </p:spPr>
        <p:txBody>
          <a:bodyPr>
            <a:spAutoFit/>
          </a:bodyPr>
          <a:lstStyle/>
          <a:p>
            <a:pPr>
              <a:spcBef>
                <a:spcPct val="50000"/>
              </a:spcBef>
            </a:pPr>
            <a:r>
              <a:rPr lang="en-US" sz="2600" dirty="0" smtClean="0">
                <a:latin typeface="Calibri" pitchFamily="34" charset="0"/>
              </a:rPr>
              <a:t>Relation btw 3-day returns and tone:</a:t>
            </a:r>
            <a:endParaRPr lang="en-US" sz="2600" dirty="0">
              <a:latin typeface="Calibri" pitchFamily="34" charset="0"/>
            </a:endParaRPr>
          </a:p>
        </p:txBody>
      </p:sp>
      <p:sp>
        <p:nvSpPr>
          <p:cNvPr id="1033" name="Rectangle 11"/>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en-US"/>
          </a:p>
        </p:txBody>
      </p:sp>
      <p:sp>
        <p:nvSpPr>
          <p:cNvPr id="1034" name="Rectangle 13"/>
          <p:cNvSpPr>
            <a:spLocks noChangeArrowheads="1"/>
          </p:cNvSpPr>
          <p:nvPr/>
        </p:nvSpPr>
        <p:spPr bwMode="auto">
          <a:xfrm>
            <a:off x="0" y="3081338"/>
            <a:ext cx="9144000" cy="0"/>
          </a:xfrm>
          <a:prstGeom prst="rect">
            <a:avLst/>
          </a:prstGeom>
          <a:noFill/>
          <a:ln w="9525">
            <a:noFill/>
            <a:miter lim="800000"/>
            <a:headEnd/>
            <a:tailEnd/>
          </a:ln>
        </p:spPr>
        <p:txBody>
          <a:bodyPr wrap="none" anchor="ctr">
            <a:spAutoFit/>
          </a:bodyPr>
          <a:lstStyle/>
          <a:p>
            <a:endParaRPr lang="en-US"/>
          </a:p>
        </p:txBody>
      </p:sp>
      <p:sp>
        <p:nvSpPr>
          <p:cNvPr id="1035" name="Rectangle 15"/>
          <p:cNvSpPr>
            <a:spLocks noChangeArrowheads="1"/>
          </p:cNvSpPr>
          <p:nvPr/>
        </p:nvSpPr>
        <p:spPr bwMode="auto">
          <a:xfrm>
            <a:off x="0" y="2938463"/>
            <a:ext cx="9144000" cy="0"/>
          </a:xfrm>
          <a:prstGeom prst="rect">
            <a:avLst/>
          </a:prstGeom>
          <a:noFill/>
          <a:ln w="9525">
            <a:noFill/>
            <a:miter lim="800000"/>
            <a:headEnd/>
            <a:tailEnd/>
          </a:ln>
        </p:spPr>
        <p:txBody>
          <a:bodyPr wrap="none" anchor="ctr">
            <a:spAutoFit/>
          </a:bodyPr>
          <a:lstStyle/>
          <a:p>
            <a:endParaRPr lang="en-US"/>
          </a:p>
        </p:txBody>
      </p:sp>
      <p:sp>
        <p:nvSpPr>
          <p:cNvPr id="1036" name="Rectangle 17"/>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p>
        </p:txBody>
      </p:sp>
      <p:sp>
        <p:nvSpPr>
          <p:cNvPr id="1040" name="Rectangle 21"/>
          <p:cNvSpPr>
            <a:spLocks noChangeArrowheads="1"/>
          </p:cNvSpPr>
          <p:nvPr/>
        </p:nvSpPr>
        <p:spPr bwMode="auto">
          <a:xfrm>
            <a:off x="2057400" y="2209800"/>
            <a:ext cx="5867400" cy="457200"/>
          </a:xfrm>
          <a:prstGeom prst="rect">
            <a:avLst/>
          </a:prstGeom>
          <a:noFill/>
          <a:ln w="25400">
            <a:solidFill>
              <a:srgbClr val="FF0000"/>
            </a:solidFill>
            <a:miter lim="800000"/>
            <a:headEnd/>
            <a:tailEnd/>
          </a:ln>
        </p:spPr>
        <p:txBody>
          <a:bodyPr wrap="none" anchor="ctr"/>
          <a:lstStyle/>
          <a:p>
            <a:endParaRPr lang="en-US"/>
          </a:p>
        </p:txBody>
      </p:sp>
      <p:sp>
        <p:nvSpPr>
          <p:cNvPr id="104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32" name="Straight Arrow Connector 31"/>
          <p:cNvCxnSpPr/>
          <p:nvPr/>
        </p:nvCxnSpPr>
        <p:spPr bwMode="auto">
          <a:xfrm rot="5400000" flipH="1" flipV="1">
            <a:off x="7048897" y="3238103"/>
            <a:ext cx="1143000" cy="794"/>
          </a:xfrm>
          <a:prstGeom prst="straightConnector1">
            <a:avLst/>
          </a:prstGeom>
          <a:solidFill>
            <a:schemeClr val="accent1"/>
          </a:solidFill>
          <a:ln w="9525" cap="flat" cmpd="sng" algn="ctr">
            <a:solidFill>
              <a:srgbClr val="C00000"/>
            </a:solidFill>
            <a:prstDash val="solid"/>
            <a:round/>
            <a:headEnd type="none" w="med" len="med"/>
            <a:tailEnd type="arrow"/>
          </a:ln>
          <a:effectLst/>
        </p:spPr>
      </p:cxnSp>
      <p:sp>
        <p:nvSpPr>
          <p:cNvPr id="14643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6436" name="Object 4"/>
          <p:cNvGraphicFramePr>
            <a:graphicFrameLocks noChangeAspect="1"/>
          </p:cNvGraphicFramePr>
          <p:nvPr/>
        </p:nvGraphicFramePr>
        <p:xfrm>
          <a:off x="457200" y="2184400"/>
          <a:ext cx="8186738" cy="1500188"/>
        </p:xfrm>
        <a:graphic>
          <a:graphicData uri="http://schemas.openxmlformats.org/presentationml/2006/ole">
            <p:oleObj spid="_x0000_s146436" name="Equation" r:id="rId4" imgW="3949560" imgH="723600" progId="Equation.3">
              <p:embed/>
            </p:oleObj>
          </a:graphicData>
        </a:graphic>
      </p:graphicFrame>
      <p:sp>
        <p:nvSpPr>
          <p:cNvPr id="27" name="Rectangle 26"/>
          <p:cNvSpPr/>
          <p:nvPr/>
        </p:nvSpPr>
        <p:spPr bwMode="auto">
          <a:xfrm>
            <a:off x="1524000" y="2667000"/>
            <a:ext cx="7162800" cy="533400"/>
          </a:xfrm>
          <a:prstGeom prst="rect">
            <a:avLst/>
          </a:prstGeom>
          <a:noFill/>
          <a:ln w="254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pitchFamily="34" charset="0"/>
            </a:endParaRPr>
          </a:p>
        </p:txBody>
      </p:sp>
      <p:cxnSp>
        <p:nvCxnSpPr>
          <p:cNvPr id="29" name="Straight Arrow Connector 28"/>
          <p:cNvCxnSpPr/>
          <p:nvPr/>
        </p:nvCxnSpPr>
        <p:spPr bwMode="auto">
          <a:xfrm rot="5400000" flipH="1" flipV="1">
            <a:off x="5829697" y="3771503"/>
            <a:ext cx="1143000" cy="794"/>
          </a:xfrm>
          <a:prstGeom prst="straightConnector1">
            <a:avLst/>
          </a:prstGeom>
          <a:solidFill>
            <a:schemeClr val="accent1"/>
          </a:solidFill>
          <a:ln w="9525" cap="flat" cmpd="sng" algn="ctr">
            <a:solidFill>
              <a:srgbClr val="0070C0"/>
            </a:solidFill>
            <a:prstDash val="solid"/>
            <a:round/>
            <a:headEnd type="none" w="med" len="med"/>
            <a:tailEnd type="arrow"/>
          </a:ln>
          <a:effectLst/>
        </p:spPr>
      </p:cxnSp>
      <p:sp>
        <p:nvSpPr>
          <p:cNvPr id="35" name="TextBox 34"/>
          <p:cNvSpPr txBox="1"/>
          <p:nvPr/>
        </p:nvSpPr>
        <p:spPr>
          <a:xfrm>
            <a:off x="5562600" y="4495800"/>
            <a:ext cx="1676400" cy="707886"/>
          </a:xfrm>
          <a:prstGeom prst="rect">
            <a:avLst/>
          </a:prstGeom>
          <a:noFill/>
        </p:spPr>
        <p:txBody>
          <a:bodyPr wrap="square" rtlCol="0">
            <a:spAutoFit/>
          </a:bodyPr>
          <a:lstStyle/>
          <a:p>
            <a:pPr algn="ctr"/>
            <a:r>
              <a:rPr lang="en-US" dirty="0" smtClean="0">
                <a:solidFill>
                  <a:srgbClr val="0070C0"/>
                </a:solidFill>
              </a:rPr>
              <a:t>Future Performance</a:t>
            </a:r>
            <a:endParaRPr lang="en-US" dirty="0">
              <a:solidFill>
                <a:srgbClr val="0070C0"/>
              </a:solidFill>
            </a:endParaRPr>
          </a:p>
        </p:txBody>
      </p:sp>
      <p:sp>
        <p:nvSpPr>
          <p:cNvPr id="36" name="Rectangle 35"/>
          <p:cNvSpPr/>
          <p:nvPr/>
        </p:nvSpPr>
        <p:spPr bwMode="auto">
          <a:xfrm>
            <a:off x="1295400" y="3200400"/>
            <a:ext cx="1752600" cy="457200"/>
          </a:xfrm>
          <a:prstGeom prst="rect">
            <a:avLst/>
          </a:prstGeom>
          <a:noFill/>
          <a:ln w="254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33CC33"/>
              </a:solidFill>
              <a:effectLst/>
              <a:latin typeface="Arial" pitchFamily="34" charset="0"/>
            </a:endParaRPr>
          </a:p>
        </p:txBody>
      </p:sp>
      <p:cxnSp>
        <p:nvCxnSpPr>
          <p:cNvPr id="37" name="Straight Arrow Connector 36"/>
          <p:cNvCxnSpPr/>
          <p:nvPr/>
        </p:nvCxnSpPr>
        <p:spPr bwMode="auto">
          <a:xfrm rot="5400000" flipH="1" flipV="1">
            <a:off x="1486297" y="4228703"/>
            <a:ext cx="1143000" cy="794"/>
          </a:xfrm>
          <a:prstGeom prst="straightConnector1">
            <a:avLst/>
          </a:prstGeom>
          <a:solidFill>
            <a:schemeClr val="accent1"/>
          </a:solidFill>
          <a:ln w="9525" cap="flat" cmpd="sng" algn="ctr">
            <a:solidFill>
              <a:srgbClr val="33CC33"/>
            </a:solidFill>
            <a:prstDash val="solid"/>
            <a:round/>
            <a:headEnd type="none" w="med" len="med"/>
            <a:tailEnd type="arrow"/>
          </a:ln>
          <a:effectLst/>
        </p:spPr>
      </p:cxnSp>
      <p:sp>
        <p:nvSpPr>
          <p:cNvPr id="38" name="TextBox 37"/>
          <p:cNvSpPr txBox="1"/>
          <p:nvPr/>
        </p:nvSpPr>
        <p:spPr>
          <a:xfrm>
            <a:off x="1295400" y="4800600"/>
            <a:ext cx="1600200" cy="707886"/>
          </a:xfrm>
          <a:prstGeom prst="rect">
            <a:avLst/>
          </a:prstGeom>
          <a:noFill/>
        </p:spPr>
        <p:txBody>
          <a:bodyPr wrap="square" rtlCol="0">
            <a:spAutoFit/>
          </a:bodyPr>
          <a:lstStyle/>
          <a:p>
            <a:pPr algn="ctr"/>
            <a:r>
              <a:rPr lang="en-US" dirty="0" smtClean="0">
                <a:solidFill>
                  <a:srgbClr val="33CC33"/>
                </a:solidFill>
              </a:rPr>
              <a:t>Residual Tone</a:t>
            </a:r>
            <a:endParaRPr lang="en-US" dirty="0">
              <a:solidFill>
                <a:srgbClr val="33CC33"/>
              </a:solidFill>
            </a:endParaRPr>
          </a:p>
        </p:txBody>
      </p:sp>
      <p:sp>
        <p:nvSpPr>
          <p:cNvPr id="39" name="Rectangle 38"/>
          <p:cNvSpPr/>
          <p:nvPr/>
        </p:nvSpPr>
        <p:spPr bwMode="auto">
          <a:xfrm>
            <a:off x="3581400" y="3200400"/>
            <a:ext cx="2057400" cy="457200"/>
          </a:xfrm>
          <a:prstGeom prst="rect">
            <a:avLst/>
          </a:prstGeom>
          <a:noFill/>
          <a:ln w="25400" cap="flat" cmpd="sng" algn="ctr">
            <a:solidFill>
              <a:srgbClr val="5134A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pitchFamily="34" charset="0"/>
            </a:endParaRPr>
          </a:p>
        </p:txBody>
      </p:sp>
      <p:cxnSp>
        <p:nvCxnSpPr>
          <p:cNvPr id="40" name="Straight Arrow Connector 39"/>
          <p:cNvCxnSpPr/>
          <p:nvPr/>
        </p:nvCxnSpPr>
        <p:spPr bwMode="auto">
          <a:xfrm rot="5400000" flipH="1" flipV="1">
            <a:off x="4077097" y="4228703"/>
            <a:ext cx="1143000" cy="794"/>
          </a:xfrm>
          <a:prstGeom prst="straightConnector1">
            <a:avLst/>
          </a:prstGeom>
          <a:solidFill>
            <a:schemeClr val="accent1"/>
          </a:solidFill>
          <a:ln w="9525" cap="flat" cmpd="sng" algn="ctr">
            <a:solidFill>
              <a:srgbClr val="0070C0"/>
            </a:solidFill>
            <a:prstDash val="solid"/>
            <a:round/>
            <a:headEnd type="none" w="med" len="med"/>
            <a:tailEnd type="arrow"/>
          </a:ln>
          <a:effectLst/>
        </p:spPr>
      </p:cxnSp>
      <p:sp>
        <p:nvSpPr>
          <p:cNvPr id="41" name="TextBox 40"/>
          <p:cNvSpPr txBox="1"/>
          <p:nvPr/>
        </p:nvSpPr>
        <p:spPr>
          <a:xfrm>
            <a:off x="3886200" y="4876800"/>
            <a:ext cx="1676400" cy="707886"/>
          </a:xfrm>
          <a:prstGeom prst="rect">
            <a:avLst/>
          </a:prstGeom>
          <a:noFill/>
        </p:spPr>
        <p:txBody>
          <a:bodyPr wrap="square" rtlCol="0">
            <a:spAutoFit/>
          </a:bodyPr>
          <a:lstStyle/>
          <a:p>
            <a:pPr algn="ctr"/>
            <a:r>
              <a:rPr lang="en-US" dirty="0" smtClean="0">
                <a:solidFill>
                  <a:srgbClr val="5134A2"/>
                </a:solidFill>
              </a:rPr>
              <a:t>Manager Effect</a:t>
            </a:r>
            <a:endParaRPr lang="en-US" dirty="0">
              <a:solidFill>
                <a:srgbClr val="5134A2"/>
              </a:solidFill>
            </a:endParaRPr>
          </a:p>
        </p:txBody>
      </p:sp>
      <p:sp>
        <p:nvSpPr>
          <p:cNvPr id="43" name="TextBox 42"/>
          <p:cNvSpPr txBox="1"/>
          <p:nvPr/>
        </p:nvSpPr>
        <p:spPr>
          <a:xfrm>
            <a:off x="6858000" y="3810000"/>
            <a:ext cx="1676400" cy="707886"/>
          </a:xfrm>
          <a:prstGeom prst="rect">
            <a:avLst/>
          </a:prstGeom>
          <a:noFill/>
        </p:spPr>
        <p:txBody>
          <a:bodyPr wrap="square" rtlCol="0">
            <a:spAutoFit/>
          </a:bodyPr>
          <a:lstStyle/>
          <a:p>
            <a:pPr algn="ctr"/>
            <a:r>
              <a:rPr lang="en-US" dirty="0" smtClean="0">
                <a:solidFill>
                  <a:srgbClr val="FF0000"/>
                </a:solidFill>
              </a:rPr>
              <a:t>Current Performance</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0" grpId="0" animBg="1"/>
      <p:bldP spid="27" grpId="0" animBg="1"/>
      <p:bldP spid="35" grpId="0"/>
      <p:bldP spid="36" grpId="0" animBg="1"/>
      <p:bldP spid="38" grpId="0"/>
      <p:bldP spid="39" grpId="0" animBg="1"/>
      <p:bldP spid="41"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p:spPr>
        <p:txBody>
          <a:bodyPr/>
          <a:lstStyle/>
          <a:p>
            <a:fld id="{446A8587-F006-404E-94C4-B903DF865F0F}" type="slidenum">
              <a:rPr smtClean="0">
                <a:latin typeface="Arial" charset="0"/>
              </a:rPr>
              <a:pPr/>
              <a:t>23</a:t>
            </a:fld>
            <a:endParaRPr lang="en-US" smtClean="0">
              <a:latin typeface="Arial" charset="0"/>
            </a:endParaRPr>
          </a:p>
        </p:txBody>
      </p:sp>
      <p:sp>
        <p:nvSpPr>
          <p:cNvPr id="23555" name="Slide Number Placeholder 3"/>
          <p:cNvSpPr txBox="1">
            <a:spLocks noGrp="1"/>
          </p:cNvSpPr>
          <p:nvPr/>
        </p:nvSpPr>
        <p:spPr bwMode="auto">
          <a:xfrm>
            <a:off x="8458200" y="6477000"/>
            <a:ext cx="317500" cy="152400"/>
          </a:xfrm>
          <a:prstGeom prst="rect">
            <a:avLst/>
          </a:prstGeom>
          <a:noFill/>
          <a:ln w="0">
            <a:noFill/>
            <a:miter lim="800000"/>
            <a:headEnd/>
            <a:tailEnd/>
          </a:ln>
        </p:spPr>
        <p:txBody>
          <a:bodyPr lIns="0" tIns="0" rIns="0" bIns="0"/>
          <a:lstStyle/>
          <a:p>
            <a:pPr algn="r"/>
            <a:fld id="{B3F7042A-749A-4157-BBC2-FAC80DA28C62}" type="slidenum">
              <a:rPr sz="1000" noProof="1"/>
              <a:pPr algn="r"/>
              <a:t>23</a:t>
            </a:fld>
            <a:endParaRPr lang="en-US" sz="1000" noProof="1"/>
          </a:p>
        </p:txBody>
      </p:sp>
      <p:sp>
        <p:nvSpPr>
          <p:cNvPr id="23556" name="Rectangle 447"/>
          <p:cNvSpPr>
            <a:spLocks noGrp="1" noChangeArrowheads="1"/>
          </p:cNvSpPr>
          <p:nvPr>
            <p:ph type="title"/>
          </p:nvPr>
        </p:nvSpPr>
        <p:spPr>
          <a:xfrm>
            <a:off x="304800" y="838200"/>
            <a:ext cx="8686800" cy="914400"/>
          </a:xfrm>
        </p:spPr>
        <p:txBody>
          <a:bodyPr/>
          <a:lstStyle/>
          <a:p>
            <a:r>
              <a:rPr lang="en-US" sz="2400" b="1" dirty="0" smtClean="0">
                <a:latin typeface="Calibri" pitchFamily="34" charset="0"/>
              </a:rPr>
              <a:t>Market Reaction to Tone</a:t>
            </a:r>
            <a:br>
              <a:rPr lang="en-US" sz="2400" b="1" dirty="0" smtClean="0">
                <a:latin typeface="Calibri" pitchFamily="34" charset="0"/>
              </a:rPr>
            </a:br>
            <a:r>
              <a:rPr lang="en-US" sz="2400" b="1" dirty="0" smtClean="0">
                <a:latin typeface="Calibri" pitchFamily="34" charset="0"/>
              </a:rPr>
              <a:t>Table 6, Panel B</a:t>
            </a:r>
          </a:p>
        </p:txBody>
      </p:sp>
      <p:graphicFrame>
        <p:nvGraphicFramePr>
          <p:cNvPr id="11" name="Table Placeholder 10"/>
          <p:cNvGraphicFramePr>
            <a:graphicFrameLocks noGrp="1"/>
          </p:cNvGraphicFramePr>
          <p:nvPr>
            <p:ph type="tbl" idx="1"/>
          </p:nvPr>
        </p:nvGraphicFramePr>
        <p:xfrm>
          <a:off x="381000" y="1676400"/>
          <a:ext cx="8359776" cy="4820920"/>
        </p:xfrm>
        <a:graphic>
          <a:graphicData uri="http://schemas.openxmlformats.org/drawingml/2006/table">
            <a:tbl>
              <a:tblPr firstRow="1" bandRow="1">
                <a:tableStyleId>{6E25E649-3F16-4E02-A733-19D2CDBF48F0}</a:tableStyleId>
              </a:tblPr>
              <a:tblGrid>
                <a:gridCol w="2089944"/>
                <a:gridCol w="2089944"/>
                <a:gridCol w="2089944"/>
                <a:gridCol w="2089944"/>
              </a:tblGrid>
              <a:tr h="370840">
                <a:tc>
                  <a:txBody>
                    <a:bodyPr/>
                    <a:lstStyle/>
                    <a:p>
                      <a:endParaRPr lang="en-US" dirty="0"/>
                    </a:p>
                  </a:txBody>
                  <a:tcPr>
                    <a:solidFill>
                      <a:srgbClr val="5134A2"/>
                    </a:solidFill>
                  </a:tcPr>
                </a:tc>
                <a:tc>
                  <a:txBody>
                    <a:bodyPr/>
                    <a:lstStyle/>
                    <a:p>
                      <a:pPr algn="ctr"/>
                      <a:r>
                        <a:rPr lang="en-US" i="1" dirty="0" err="1" smtClean="0"/>
                        <a:t>Tone_D</a:t>
                      </a:r>
                      <a:endParaRPr lang="en-US" i="1" dirty="0"/>
                    </a:p>
                  </a:txBody>
                  <a:tcPr>
                    <a:solidFill>
                      <a:srgbClr val="5134A2"/>
                    </a:solidFill>
                  </a:tcPr>
                </a:tc>
                <a:tc>
                  <a:txBody>
                    <a:bodyPr/>
                    <a:lstStyle/>
                    <a:p>
                      <a:pPr algn="ctr"/>
                      <a:r>
                        <a:rPr lang="en-US" i="1" dirty="0" err="1" smtClean="0"/>
                        <a:t>Tone_H</a:t>
                      </a:r>
                      <a:endParaRPr lang="en-US" i="1" dirty="0"/>
                    </a:p>
                  </a:txBody>
                  <a:tcPr>
                    <a:solidFill>
                      <a:srgbClr val="5134A2"/>
                    </a:solidFill>
                  </a:tcPr>
                </a:tc>
                <a:tc>
                  <a:txBody>
                    <a:bodyPr/>
                    <a:lstStyle/>
                    <a:p>
                      <a:pPr algn="ctr"/>
                      <a:r>
                        <a:rPr lang="en-US" i="1" dirty="0" err="1" smtClean="0"/>
                        <a:t>Tone_LM</a:t>
                      </a:r>
                      <a:endParaRPr lang="en-US" i="1" dirty="0"/>
                    </a:p>
                  </a:txBody>
                  <a:tcPr>
                    <a:solidFill>
                      <a:srgbClr val="5134A2"/>
                    </a:solidFill>
                  </a:tcPr>
                </a:tc>
              </a:tr>
              <a:tr h="370840">
                <a:tc>
                  <a:txBody>
                    <a:bodyPr/>
                    <a:lstStyle/>
                    <a:p>
                      <a:r>
                        <a:rPr lang="en-US" baseline="0" dirty="0" smtClean="0"/>
                        <a:t>Intercept</a:t>
                      </a:r>
                    </a:p>
                  </a:txBody>
                  <a:tcPr>
                    <a:noFill/>
                  </a:tcPr>
                </a:tc>
                <a:tc>
                  <a:txBody>
                    <a:bodyPr/>
                    <a:lstStyle/>
                    <a:p>
                      <a:pPr algn="ctr"/>
                      <a:r>
                        <a:rPr lang="en-US" b="1" dirty="0" smtClean="0"/>
                        <a:t>-0.050***</a:t>
                      </a:r>
                      <a:endParaRPr lang="en-US" b="1" dirty="0"/>
                    </a:p>
                  </a:txBody>
                  <a:tcPr>
                    <a:noFill/>
                  </a:tcPr>
                </a:tc>
                <a:tc>
                  <a:txBody>
                    <a:bodyPr/>
                    <a:lstStyle/>
                    <a:p>
                      <a:pPr algn="ctr"/>
                      <a:r>
                        <a:rPr lang="en-US" b="1" dirty="0" smtClean="0"/>
                        <a:t>-0.037***</a:t>
                      </a:r>
                      <a:endParaRPr lang="en-US" b="1" dirty="0"/>
                    </a:p>
                  </a:txBody>
                  <a:tcPr>
                    <a:noFill/>
                  </a:tcPr>
                </a:tc>
                <a:tc>
                  <a:txBody>
                    <a:bodyPr/>
                    <a:lstStyle/>
                    <a:p>
                      <a:pPr algn="ctr"/>
                      <a:r>
                        <a:rPr lang="en-US" b="1" dirty="0" smtClean="0"/>
                        <a:t>-0.032***</a:t>
                      </a:r>
                      <a:endParaRPr lang="en-US" b="1" dirty="0"/>
                    </a:p>
                  </a:txBody>
                  <a:tcPr>
                    <a:noFill/>
                  </a:tcPr>
                </a:tc>
              </a:tr>
              <a:tr h="370840">
                <a:tc>
                  <a:txBody>
                    <a:bodyPr/>
                    <a:lstStyle/>
                    <a:p>
                      <a:r>
                        <a:rPr lang="en-US" baseline="0" dirty="0" smtClean="0"/>
                        <a:t>MBE</a:t>
                      </a:r>
                      <a:endParaRPr lang="en-US" baseline="0" dirty="0"/>
                    </a:p>
                  </a:txBody>
                  <a:tcPr>
                    <a:noFill/>
                  </a:tcPr>
                </a:tc>
                <a:tc>
                  <a:txBody>
                    <a:bodyPr/>
                    <a:lstStyle/>
                    <a:p>
                      <a:pPr algn="ctr"/>
                      <a:r>
                        <a:rPr lang="en-US" b="1" dirty="0" smtClean="0"/>
                        <a:t>0.039***</a:t>
                      </a:r>
                      <a:endParaRPr lang="en-US" b="1" dirty="0"/>
                    </a:p>
                  </a:txBody>
                  <a:tcPr>
                    <a:noFill/>
                  </a:tcPr>
                </a:tc>
                <a:tc>
                  <a:txBody>
                    <a:bodyPr/>
                    <a:lstStyle/>
                    <a:p>
                      <a:pPr algn="ctr"/>
                      <a:r>
                        <a:rPr lang="en-US" b="1" dirty="0" smtClean="0"/>
                        <a:t>0.040***</a:t>
                      </a:r>
                      <a:endParaRPr lang="en-US" b="1" dirty="0"/>
                    </a:p>
                  </a:txBody>
                  <a:tcPr>
                    <a:noFill/>
                  </a:tcPr>
                </a:tc>
                <a:tc>
                  <a:txBody>
                    <a:bodyPr/>
                    <a:lstStyle/>
                    <a:p>
                      <a:pPr algn="ctr"/>
                      <a:r>
                        <a:rPr lang="en-US" b="1" dirty="0" smtClean="0"/>
                        <a:t>0.038***</a:t>
                      </a:r>
                      <a:endParaRPr lang="en-US" b="1" dirty="0"/>
                    </a:p>
                  </a:txBody>
                  <a:tcPr>
                    <a:noFill/>
                  </a:tcPr>
                </a:tc>
              </a:tr>
              <a:tr h="370840">
                <a:tc>
                  <a:txBody>
                    <a:bodyPr/>
                    <a:lstStyle/>
                    <a:p>
                      <a:r>
                        <a:rPr lang="en-US" baseline="0" dirty="0" smtClean="0"/>
                        <a:t>SURP</a:t>
                      </a:r>
                      <a:endParaRPr lang="en-US" baseline="0" dirty="0"/>
                    </a:p>
                  </a:txBody>
                  <a:tcPr>
                    <a:noFill/>
                  </a:tcPr>
                </a:tc>
                <a:tc>
                  <a:txBody>
                    <a:bodyPr/>
                    <a:lstStyle/>
                    <a:p>
                      <a:pPr algn="ctr"/>
                      <a:r>
                        <a:rPr lang="en-US" b="1" dirty="0" smtClean="0"/>
                        <a:t>0.816***</a:t>
                      </a:r>
                      <a:endParaRPr lang="en-US" b="1" dirty="0"/>
                    </a:p>
                  </a:txBody>
                  <a:tcPr>
                    <a:noFill/>
                  </a:tcPr>
                </a:tc>
                <a:tc>
                  <a:txBody>
                    <a:bodyPr/>
                    <a:lstStyle/>
                    <a:p>
                      <a:pPr algn="ctr"/>
                      <a:r>
                        <a:rPr lang="en-US" b="1" dirty="0" smtClean="0"/>
                        <a:t>0.799***</a:t>
                      </a:r>
                      <a:endParaRPr lang="en-US" b="1" dirty="0"/>
                    </a:p>
                  </a:txBody>
                  <a:tcPr>
                    <a:noFill/>
                  </a:tcPr>
                </a:tc>
                <a:tc>
                  <a:txBody>
                    <a:bodyPr/>
                    <a:lstStyle/>
                    <a:p>
                      <a:pPr algn="ctr"/>
                      <a:r>
                        <a:rPr lang="en-US" b="1" dirty="0" smtClean="0"/>
                        <a:t>0.765***</a:t>
                      </a:r>
                      <a:endParaRPr lang="en-US" b="1" dirty="0"/>
                    </a:p>
                  </a:txBody>
                  <a:tcPr>
                    <a:noFill/>
                  </a:tcPr>
                </a:tc>
              </a:tr>
              <a:tr h="370840">
                <a:tc>
                  <a:txBody>
                    <a:bodyPr/>
                    <a:lstStyle/>
                    <a:p>
                      <a:r>
                        <a:rPr lang="en-US" baseline="0" dirty="0" smtClean="0"/>
                        <a:t>LOSS</a:t>
                      </a:r>
                      <a:endParaRPr lang="en-US" baseline="0" dirty="0"/>
                    </a:p>
                  </a:txBody>
                  <a:tcPr>
                    <a:noFill/>
                  </a:tcPr>
                </a:tc>
                <a:tc>
                  <a:txBody>
                    <a:bodyPr/>
                    <a:lstStyle/>
                    <a:p>
                      <a:pPr algn="ctr"/>
                      <a:r>
                        <a:rPr lang="en-US" b="1" dirty="0" smtClean="0"/>
                        <a:t>0.015**</a:t>
                      </a:r>
                      <a:endParaRPr lang="en-US" b="1" dirty="0"/>
                    </a:p>
                  </a:txBody>
                  <a:tcPr>
                    <a:noFill/>
                  </a:tcPr>
                </a:tc>
                <a:tc>
                  <a:txBody>
                    <a:bodyPr/>
                    <a:lstStyle/>
                    <a:p>
                      <a:pPr algn="ctr"/>
                      <a:r>
                        <a:rPr lang="en-US" b="1" dirty="0" smtClean="0"/>
                        <a:t>0.014**</a:t>
                      </a:r>
                      <a:endParaRPr lang="en-US" b="1" dirty="0"/>
                    </a:p>
                  </a:txBody>
                  <a:tcPr>
                    <a:noFill/>
                  </a:tcPr>
                </a:tc>
                <a:tc>
                  <a:txBody>
                    <a:bodyPr/>
                    <a:lstStyle/>
                    <a:p>
                      <a:pPr algn="ctr"/>
                      <a:r>
                        <a:rPr lang="en-US" b="1" dirty="0" smtClean="0"/>
                        <a:t>0.015*</a:t>
                      </a:r>
                      <a:endParaRPr lang="en-US" b="1" dirty="0"/>
                    </a:p>
                  </a:txBody>
                  <a:tcPr>
                    <a:noFill/>
                  </a:tcPr>
                </a:tc>
              </a:tr>
              <a:tr h="370840">
                <a:tc>
                  <a:txBody>
                    <a:bodyPr/>
                    <a:lstStyle/>
                    <a:p>
                      <a:r>
                        <a:rPr lang="en-US" baseline="0" dirty="0" smtClean="0"/>
                        <a:t>RETURN</a:t>
                      </a:r>
                      <a:endParaRPr lang="en-US" baseline="0" dirty="0"/>
                    </a:p>
                  </a:txBody>
                  <a:tcPr>
                    <a:noFill/>
                  </a:tcPr>
                </a:tc>
                <a:tc>
                  <a:txBody>
                    <a:bodyPr/>
                    <a:lstStyle/>
                    <a:p>
                      <a:pPr algn="ctr"/>
                      <a:r>
                        <a:rPr lang="en-US" b="1" dirty="0" smtClean="0"/>
                        <a:t>-0.059***</a:t>
                      </a:r>
                      <a:endParaRPr lang="en-US" b="1" dirty="0"/>
                    </a:p>
                  </a:txBody>
                  <a:tcPr>
                    <a:noFill/>
                  </a:tcPr>
                </a:tc>
                <a:tc>
                  <a:txBody>
                    <a:bodyPr/>
                    <a:lstStyle/>
                    <a:p>
                      <a:pPr algn="ctr"/>
                      <a:r>
                        <a:rPr lang="en-US" b="1" dirty="0" smtClean="0"/>
                        <a:t>-0.058***</a:t>
                      </a:r>
                      <a:endParaRPr lang="en-US" b="1" dirty="0"/>
                    </a:p>
                  </a:txBody>
                  <a:tcPr>
                    <a:noFill/>
                  </a:tcPr>
                </a:tc>
                <a:tc>
                  <a:txBody>
                    <a:bodyPr/>
                    <a:lstStyle/>
                    <a:p>
                      <a:pPr algn="ctr"/>
                      <a:r>
                        <a:rPr lang="en-US" b="1" dirty="0" smtClean="0"/>
                        <a:t>-0.061***</a:t>
                      </a:r>
                      <a:endParaRPr lang="en-US" b="1" dirty="0"/>
                    </a:p>
                  </a:txBody>
                  <a:tcPr>
                    <a:noFill/>
                  </a:tcPr>
                </a:tc>
              </a:tr>
              <a:tr h="370840">
                <a:tc>
                  <a:txBody>
                    <a:bodyPr/>
                    <a:lstStyle/>
                    <a:p>
                      <a:r>
                        <a:rPr lang="en-US" baseline="0" dirty="0" smtClean="0"/>
                        <a:t>ROA</a:t>
                      </a:r>
                      <a:endParaRPr lang="en-US" baseline="0" dirty="0"/>
                    </a:p>
                  </a:txBody>
                  <a:tcPr>
                    <a:noFill/>
                  </a:tcPr>
                </a:tc>
                <a:tc>
                  <a:txBody>
                    <a:bodyPr/>
                    <a:lstStyle/>
                    <a:p>
                      <a:pPr algn="ctr"/>
                      <a:r>
                        <a:rPr lang="en-US" b="0" dirty="0" smtClean="0"/>
                        <a:t>0.054</a:t>
                      </a:r>
                      <a:endParaRPr lang="en-US" b="0" dirty="0"/>
                    </a:p>
                  </a:txBody>
                  <a:tcPr>
                    <a:noFill/>
                  </a:tcPr>
                </a:tc>
                <a:tc>
                  <a:txBody>
                    <a:bodyPr/>
                    <a:lstStyle/>
                    <a:p>
                      <a:pPr algn="ctr"/>
                      <a:r>
                        <a:rPr lang="en-US" b="0" dirty="0" smtClean="0"/>
                        <a:t>0.051</a:t>
                      </a:r>
                      <a:endParaRPr lang="en-US" b="0" dirty="0"/>
                    </a:p>
                  </a:txBody>
                  <a:tcPr>
                    <a:noFill/>
                  </a:tcPr>
                </a:tc>
                <a:tc>
                  <a:txBody>
                    <a:bodyPr/>
                    <a:lstStyle/>
                    <a:p>
                      <a:pPr algn="ctr"/>
                      <a:r>
                        <a:rPr lang="en-US" b="0" dirty="0" smtClean="0"/>
                        <a:t>0.31</a:t>
                      </a:r>
                      <a:endParaRPr lang="en-US" b="0" dirty="0"/>
                    </a:p>
                  </a:txBody>
                  <a:tcPr>
                    <a:noFill/>
                  </a:tcPr>
                </a:tc>
              </a:tr>
              <a:tr h="370840">
                <a:tc>
                  <a:txBody>
                    <a:bodyPr/>
                    <a:lstStyle/>
                    <a:p>
                      <a:r>
                        <a:rPr lang="en-US" baseline="0" dirty="0" smtClean="0"/>
                        <a:t>ROA</a:t>
                      </a:r>
                      <a:r>
                        <a:rPr lang="en-US" baseline="-25000" dirty="0" smtClean="0"/>
                        <a:t>t+1</a:t>
                      </a:r>
                      <a:endParaRPr lang="en-US" baseline="-25000" dirty="0"/>
                    </a:p>
                  </a:txBody>
                  <a:tcPr>
                    <a:noFill/>
                  </a:tcPr>
                </a:tc>
                <a:tc>
                  <a:txBody>
                    <a:bodyPr/>
                    <a:lstStyle/>
                    <a:p>
                      <a:pPr algn="ctr"/>
                      <a:r>
                        <a:rPr lang="en-US" b="0" dirty="0" smtClean="0"/>
                        <a:t>-0.049</a:t>
                      </a:r>
                      <a:endParaRPr lang="en-US" b="0" dirty="0"/>
                    </a:p>
                  </a:txBody>
                  <a:tcPr>
                    <a:noFill/>
                  </a:tcPr>
                </a:tc>
                <a:tc>
                  <a:txBody>
                    <a:bodyPr/>
                    <a:lstStyle/>
                    <a:p>
                      <a:pPr algn="ctr"/>
                      <a:r>
                        <a:rPr lang="en-US" b="0" dirty="0" smtClean="0"/>
                        <a:t>-0.047</a:t>
                      </a:r>
                      <a:endParaRPr lang="en-US" b="0" dirty="0"/>
                    </a:p>
                  </a:txBody>
                  <a:tcPr>
                    <a:noFill/>
                  </a:tcPr>
                </a:tc>
                <a:tc>
                  <a:txBody>
                    <a:bodyPr/>
                    <a:lstStyle/>
                    <a:p>
                      <a:pPr algn="ctr"/>
                      <a:r>
                        <a:rPr lang="en-US" b="0" dirty="0" smtClean="0"/>
                        <a:t>-0.070</a:t>
                      </a:r>
                      <a:endParaRPr lang="en-US" b="0" dirty="0"/>
                    </a:p>
                  </a:txBody>
                  <a:tcPr>
                    <a:noFill/>
                  </a:tcPr>
                </a:tc>
              </a:tr>
              <a:tr h="370840">
                <a:tc>
                  <a:txBody>
                    <a:bodyPr/>
                    <a:lstStyle/>
                    <a:p>
                      <a:r>
                        <a:rPr lang="en-US" baseline="0" dirty="0" smtClean="0"/>
                        <a:t>ROA</a:t>
                      </a:r>
                      <a:r>
                        <a:rPr lang="en-US" baseline="-25000" dirty="0" smtClean="0"/>
                        <a:t>t+2</a:t>
                      </a:r>
                      <a:endParaRPr lang="en-US" baseline="-25000" dirty="0"/>
                    </a:p>
                  </a:txBody>
                  <a:tcPr>
                    <a:noFill/>
                  </a:tcPr>
                </a:tc>
                <a:tc>
                  <a:txBody>
                    <a:bodyPr/>
                    <a:lstStyle/>
                    <a:p>
                      <a:pPr algn="ctr"/>
                      <a:r>
                        <a:rPr lang="en-US" b="0" dirty="0" smtClean="0"/>
                        <a:t>0.102</a:t>
                      </a:r>
                      <a:endParaRPr lang="en-US" b="0" dirty="0"/>
                    </a:p>
                  </a:txBody>
                  <a:tcPr>
                    <a:noFill/>
                  </a:tcPr>
                </a:tc>
                <a:tc>
                  <a:txBody>
                    <a:bodyPr/>
                    <a:lstStyle/>
                    <a:p>
                      <a:pPr algn="ctr"/>
                      <a:r>
                        <a:rPr lang="en-US" b="0" dirty="0" smtClean="0"/>
                        <a:t>0.107</a:t>
                      </a:r>
                      <a:endParaRPr lang="en-US" b="0" dirty="0"/>
                    </a:p>
                  </a:txBody>
                  <a:tcPr>
                    <a:noFill/>
                  </a:tcPr>
                </a:tc>
                <a:tc>
                  <a:txBody>
                    <a:bodyPr/>
                    <a:lstStyle/>
                    <a:p>
                      <a:pPr algn="ctr"/>
                      <a:r>
                        <a:rPr lang="en-US" b="0" dirty="0" smtClean="0"/>
                        <a:t>0.091</a:t>
                      </a:r>
                      <a:endParaRPr lang="en-US" b="0" dirty="0"/>
                    </a:p>
                  </a:txBody>
                  <a:tcPr>
                    <a:noFill/>
                  </a:tcPr>
                </a:tc>
              </a:tr>
              <a:tr h="370840">
                <a:tc>
                  <a:txBody>
                    <a:bodyPr/>
                    <a:lstStyle/>
                    <a:p>
                      <a:r>
                        <a:rPr lang="en-US" baseline="0" dirty="0" smtClean="0"/>
                        <a:t>ROA</a:t>
                      </a:r>
                      <a:r>
                        <a:rPr lang="en-US" baseline="-25000" dirty="0" smtClean="0"/>
                        <a:t>t+3</a:t>
                      </a:r>
                      <a:endParaRPr lang="en-US" baseline="-25000" dirty="0"/>
                    </a:p>
                  </a:txBody>
                  <a:tcPr>
                    <a:noFill/>
                  </a:tcPr>
                </a:tc>
                <a:tc>
                  <a:txBody>
                    <a:bodyPr/>
                    <a:lstStyle/>
                    <a:p>
                      <a:pPr algn="ctr"/>
                      <a:r>
                        <a:rPr lang="en-US" b="0" dirty="0" smtClean="0"/>
                        <a:t>0.146</a:t>
                      </a:r>
                      <a:endParaRPr lang="en-US" b="0" dirty="0"/>
                    </a:p>
                  </a:txBody>
                  <a:tcPr>
                    <a:noFill/>
                  </a:tcPr>
                </a:tc>
                <a:tc>
                  <a:txBody>
                    <a:bodyPr/>
                    <a:lstStyle/>
                    <a:p>
                      <a:pPr algn="ctr"/>
                      <a:r>
                        <a:rPr lang="en-US" b="0" dirty="0" smtClean="0"/>
                        <a:t>0.141</a:t>
                      </a:r>
                      <a:endParaRPr lang="en-US" b="0" dirty="0"/>
                    </a:p>
                  </a:txBody>
                  <a:tcPr>
                    <a:noFill/>
                  </a:tcPr>
                </a:tc>
                <a:tc>
                  <a:txBody>
                    <a:bodyPr/>
                    <a:lstStyle/>
                    <a:p>
                      <a:pPr algn="ctr"/>
                      <a:r>
                        <a:rPr lang="en-US" b="0" dirty="0" smtClean="0"/>
                        <a:t>0.131</a:t>
                      </a:r>
                      <a:endParaRPr lang="en-US" b="0" dirty="0"/>
                    </a:p>
                  </a:txBody>
                  <a:tcPr>
                    <a:noFill/>
                  </a:tcPr>
                </a:tc>
              </a:tr>
              <a:tr h="370840">
                <a:tc>
                  <a:txBody>
                    <a:bodyPr/>
                    <a:lstStyle/>
                    <a:p>
                      <a:r>
                        <a:rPr lang="en-US" baseline="0" dirty="0" smtClean="0"/>
                        <a:t>ROA</a:t>
                      </a:r>
                      <a:r>
                        <a:rPr lang="en-US" baseline="-25000" dirty="0" smtClean="0"/>
                        <a:t>t+4</a:t>
                      </a:r>
                      <a:endParaRPr lang="en-US" baseline="-25000" dirty="0"/>
                    </a:p>
                  </a:txBody>
                  <a:tcPr>
                    <a:noFill/>
                  </a:tcPr>
                </a:tc>
                <a:tc>
                  <a:txBody>
                    <a:bodyPr/>
                    <a:lstStyle/>
                    <a:p>
                      <a:pPr algn="ctr"/>
                      <a:r>
                        <a:rPr lang="en-US" b="0" dirty="0" smtClean="0"/>
                        <a:t>0.028</a:t>
                      </a:r>
                      <a:endParaRPr lang="en-US" b="0" dirty="0"/>
                    </a:p>
                  </a:txBody>
                  <a:tcPr>
                    <a:noFill/>
                  </a:tcPr>
                </a:tc>
                <a:tc>
                  <a:txBody>
                    <a:bodyPr/>
                    <a:lstStyle/>
                    <a:p>
                      <a:pPr algn="ctr"/>
                      <a:r>
                        <a:rPr lang="en-US" b="0" dirty="0" smtClean="0"/>
                        <a:t>0.028</a:t>
                      </a:r>
                      <a:endParaRPr lang="en-US" b="0" dirty="0"/>
                    </a:p>
                  </a:txBody>
                  <a:tcPr>
                    <a:noFill/>
                  </a:tcPr>
                </a:tc>
                <a:tc>
                  <a:txBody>
                    <a:bodyPr/>
                    <a:lstStyle/>
                    <a:p>
                      <a:pPr algn="ctr"/>
                      <a:r>
                        <a:rPr lang="en-US" b="0" dirty="0" smtClean="0"/>
                        <a:t>0.039</a:t>
                      </a:r>
                      <a:endParaRPr lang="en-US" b="0" dirty="0"/>
                    </a:p>
                  </a:txBody>
                  <a:tcPr>
                    <a:noFill/>
                  </a:tcPr>
                </a:tc>
              </a:tr>
              <a:tr h="370840">
                <a:tc>
                  <a:txBody>
                    <a:bodyPr/>
                    <a:lstStyle/>
                    <a:p>
                      <a:r>
                        <a:rPr lang="en-US" baseline="0" dirty="0" smtClean="0"/>
                        <a:t>TONE</a:t>
                      </a:r>
                      <a:r>
                        <a:rPr lang="en-US" baseline="30000" dirty="0" smtClean="0"/>
                        <a:t>FULL</a:t>
                      </a:r>
                      <a:endParaRPr lang="en-US" baseline="30000" dirty="0"/>
                    </a:p>
                  </a:txBody>
                  <a:tcPr>
                    <a:noFill/>
                  </a:tcPr>
                </a:tc>
                <a:tc>
                  <a:txBody>
                    <a:bodyPr/>
                    <a:lstStyle/>
                    <a:p>
                      <a:pPr algn="ctr"/>
                      <a:r>
                        <a:rPr lang="en-US" b="1" dirty="0" smtClean="0"/>
                        <a:t>0.012***</a:t>
                      </a:r>
                      <a:endParaRPr lang="en-US" b="1" dirty="0"/>
                    </a:p>
                  </a:txBody>
                  <a:tcPr>
                    <a:noFill/>
                  </a:tcPr>
                </a:tc>
                <a:tc>
                  <a:txBody>
                    <a:bodyPr/>
                    <a:lstStyle/>
                    <a:p>
                      <a:pPr algn="ctr"/>
                      <a:r>
                        <a:rPr lang="en-US" b="1" dirty="0" smtClean="0"/>
                        <a:t>0.005*</a:t>
                      </a:r>
                      <a:endParaRPr lang="en-US" b="1" dirty="0"/>
                    </a:p>
                  </a:txBody>
                  <a:tcPr>
                    <a:noFill/>
                  </a:tcPr>
                </a:tc>
                <a:tc>
                  <a:txBody>
                    <a:bodyPr/>
                    <a:lstStyle/>
                    <a:p>
                      <a:pPr algn="ctr"/>
                      <a:r>
                        <a:rPr lang="en-US" b="1" dirty="0" smtClean="0"/>
                        <a:t>0.015***</a:t>
                      </a:r>
                      <a:endParaRPr lang="en-US" b="1" dirty="0"/>
                    </a:p>
                  </a:txBody>
                  <a:tcPr>
                    <a:noFill/>
                  </a:tcPr>
                </a:tc>
              </a:tr>
              <a:tr h="370840">
                <a:tc>
                  <a:txBody>
                    <a:bodyPr/>
                    <a:lstStyle/>
                    <a:p>
                      <a:endParaRPr lang="en-US" baseline="0" dirty="0"/>
                    </a:p>
                  </a:txBody>
                  <a:tcPr>
                    <a:noFill/>
                  </a:tcPr>
                </a:tc>
                <a:tc>
                  <a:txBody>
                    <a:bodyPr/>
                    <a:lstStyle/>
                    <a:p>
                      <a:pPr algn="ctr"/>
                      <a:endParaRPr lang="en-US" b="0" dirty="0"/>
                    </a:p>
                  </a:txBody>
                  <a:tcPr>
                    <a:noFill/>
                  </a:tcPr>
                </a:tc>
                <a:tc>
                  <a:txBody>
                    <a:bodyPr/>
                    <a:lstStyle/>
                    <a:p>
                      <a:pPr algn="ctr"/>
                      <a:endParaRPr lang="en-US" b="0" dirty="0"/>
                    </a:p>
                  </a:txBody>
                  <a:tcPr>
                    <a:noFill/>
                  </a:tcPr>
                </a:tc>
                <a:tc>
                  <a:txBody>
                    <a:bodyPr/>
                    <a:lstStyle/>
                    <a:p>
                      <a:pPr algn="ctr"/>
                      <a:endParaRPr lang="en-US" b="0" dirty="0"/>
                    </a:p>
                  </a:txBody>
                  <a:tcPr>
                    <a:noFill/>
                  </a:tcPr>
                </a:tc>
              </a:tr>
            </a:tbl>
          </a:graphicData>
        </a:graphic>
      </p:graphicFrame>
      <p:sp>
        <p:nvSpPr>
          <p:cNvPr id="6" name="Rectangle 5"/>
          <p:cNvSpPr/>
          <p:nvPr/>
        </p:nvSpPr>
        <p:spPr bwMode="auto">
          <a:xfrm>
            <a:off x="381000" y="5715000"/>
            <a:ext cx="8153400" cy="457200"/>
          </a:xfrm>
          <a:prstGeom prst="rect">
            <a:avLst/>
          </a:prstGeom>
          <a:noFill/>
          <a:ln w="25400" cap="flat" cmpd="sng" algn="ctr">
            <a:solidFill>
              <a:srgbClr val="5134A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p:spPr>
        <p:txBody>
          <a:bodyPr/>
          <a:lstStyle/>
          <a:p>
            <a:fld id="{446A8587-F006-404E-94C4-B903DF865F0F}" type="slidenum">
              <a:rPr smtClean="0">
                <a:latin typeface="Arial" charset="0"/>
              </a:rPr>
              <a:pPr/>
              <a:t>24</a:t>
            </a:fld>
            <a:endParaRPr lang="en-US" smtClean="0">
              <a:latin typeface="Arial" charset="0"/>
            </a:endParaRPr>
          </a:p>
        </p:txBody>
      </p:sp>
      <p:sp>
        <p:nvSpPr>
          <p:cNvPr id="23555" name="Slide Number Placeholder 3"/>
          <p:cNvSpPr txBox="1">
            <a:spLocks noGrp="1"/>
          </p:cNvSpPr>
          <p:nvPr/>
        </p:nvSpPr>
        <p:spPr bwMode="auto">
          <a:xfrm>
            <a:off x="8458200" y="6477000"/>
            <a:ext cx="317500" cy="152400"/>
          </a:xfrm>
          <a:prstGeom prst="rect">
            <a:avLst/>
          </a:prstGeom>
          <a:noFill/>
          <a:ln w="0">
            <a:noFill/>
            <a:miter lim="800000"/>
            <a:headEnd/>
            <a:tailEnd/>
          </a:ln>
        </p:spPr>
        <p:txBody>
          <a:bodyPr lIns="0" tIns="0" rIns="0" bIns="0"/>
          <a:lstStyle/>
          <a:p>
            <a:pPr algn="r"/>
            <a:fld id="{B3F7042A-749A-4157-BBC2-FAC80DA28C62}" type="slidenum">
              <a:rPr sz="1000" noProof="1"/>
              <a:pPr algn="r"/>
              <a:t>24</a:t>
            </a:fld>
            <a:endParaRPr lang="en-US" sz="1000" noProof="1"/>
          </a:p>
        </p:txBody>
      </p:sp>
      <p:sp>
        <p:nvSpPr>
          <p:cNvPr id="23556" name="Rectangle 447"/>
          <p:cNvSpPr>
            <a:spLocks noGrp="1" noChangeArrowheads="1"/>
          </p:cNvSpPr>
          <p:nvPr>
            <p:ph type="title"/>
          </p:nvPr>
        </p:nvSpPr>
        <p:spPr>
          <a:xfrm>
            <a:off x="304800" y="838200"/>
            <a:ext cx="8686800" cy="914400"/>
          </a:xfrm>
        </p:spPr>
        <p:txBody>
          <a:bodyPr/>
          <a:lstStyle/>
          <a:p>
            <a:r>
              <a:rPr lang="en-US" sz="2400" b="1" dirty="0" smtClean="0">
                <a:latin typeface="Calibri" pitchFamily="34" charset="0"/>
              </a:rPr>
              <a:t>Market Reaction to Manager Specific Tone</a:t>
            </a:r>
            <a:br>
              <a:rPr lang="en-US" sz="2400" b="1" dirty="0" smtClean="0">
                <a:latin typeface="Calibri" pitchFamily="34" charset="0"/>
              </a:rPr>
            </a:br>
            <a:r>
              <a:rPr lang="en-US" sz="2400" b="1" dirty="0" smtClean="0">
                <a:latin typeface="Calibri" pitchFamily="34" charset="0"/>
              </a:rPr>
              <a:t>Table 6, Panel C</a:t>
            </a:r>
          </a:p>
        </p:txBody>
      </p:sp>
      <p:graphicFrame>
        <p:nvGraphicFramePr>
          <p:cNvPr id="11" name="Table Placeholder 10"/>
          <p:cNvGraphicFramePr>
            <a:graphicFrameLocks noGrp="1"/>
          </p:cNvGraphicFramePr>
          <p:nvPr>
            <p:ph type="tbl" idx="1"/>
          </p:nvPr>
        </p:nvGraphicFramePr>
        <p:xfrm>
          <a:off x="381000" y="1676400"/>
          <a:ext cx="8359776" cy="4820920"/>
        </p:xfrm>
        <a:graphic>
          <a:graphicData uri="http://schemas.openxmlformats.org/drawingml/2006/table">
            <a:tbl>
              <a:tblPr firstRow="1" bandRow="1">
                <a:tableStyleId>{6E25E649-3F16-4E02-A733-19D2CDBF48F0}</a:tableStyleId>
              </a:tblPr>
              <a:tblGrid>
                <a:gridCol w="2089944"/>
                <a:gridCol w="2089944"/>
                <a:gridCol w="2089944"/>
                <a:gridCol w="2089944"/>
              </a:tblGrid>
              <a:tr h="370840">
                <a:tc>
                  <a:txBody>
                    <a:bodyPr/>
                    <a:lstStyle/>
                    <a:p>
                      <a:endParaRPr lang="en-US" dirty="0"/>
                    </a:p>
                  </a:txBody>
                  <a:tcPr>
                    <a:solidFill>
                      <a:srgbClr val="5134A2"/>
                    </a:solidFill>
                  </a:tcPr>
                </a:tc>
                <a:tc>
                  <a:txBody>
                    <a:bodyPr/>
                    <a:lstStyle/>
                    <a:p>
                      <a:pPr algn="ctr"/>
                      <a:r>
                        <a:rPr lang="en-US" i="1" dirty="0" err="1" smtClean="0"/>
                        <a:t>Tone_D</a:t>
                      </a:r>
                      <a:endParaRPr lang="en-US" i="1" dirty="0"/>
                    </a:p>
                  </a:txBody>
                  <a:tcPr>
                    <a:solidFill>
                      <a:srgbClr val="5134A2"/>
                    </a:solidFill>
                  </a:tcPr>
                </a:tc>
                <a:tc>
                  <a:txBody>
                    <a:bodyPr/>
                    <a:lstStyle/>
                    <a:p>
                      <a:pPr algn="ctr"/>
                      <a:r>
                        <a:rPr lang="en-US" i="1" dirty="0" err="1" smtClean="0"/>
                        <a:t>Tone_H</a:t>
                      </a:r>
                      <a:endParaRPr lang="en-US" i="1" dirty="0"/>
                    </a:p>
                  </a:txBody>
                  <a:tcPr>
                    <a:solidFill>
                      <a:srgbClr val="5134A2"/>
                    </a:solidFill>
                  </a:tcPr>
                </a:tc>
                <a:tc>
                  <a:txBody>
                    <a:bodyPr/>
                    <a:lstStyle/>
                    <a:p>
                      <a:pPr algn="ctr"/>
                      <a:r>
                        <a:rPr lang="en-US" i="1" dirty="0" err="1" smtClean="0"/>
                        <a:t>Tone_LM</a:t>
                      </a:r>
                      <a:endParaRPr lang="en-US" i="1" dirty="0"/>
                    </a:p>
                  </a:txBody>
                  <a:tcPr>
                    <a:solidFill>
                      <a:srgbClr val="5134A2"/>
                    </a:solidFill>
                  </a:tcPr>
                </a:tc>
              </a:tr>
              <a:tr h="370840">
                <a:tc>
                  <a:txBody>
                    <a:bodyPr/>
                    <a:lstStyle/>
                    <a:p>
                      <a:r>
                        <a:rPr lang="en-US" baseline="0" dirty="0" smtClean="0"/>
                        <a:t>Intercept</a:t>
                      </a:r>
                    </a:p>
                  </a:txBody>
                  <a:tcPr>
                    <a:noFill/>
                  </a:tcPr>
                </a:tc>
                <a:tc>
                  <a:txBody>
                    <a:bodyPr/>
                    <a:lstStyle/>
                    <a:p>
                      <a:pPr algn="ctr"/>
                      <a:r>
                        <a:rPr lang="en-US" b="1" dirty="0" smtClean="0"/>
                        <a:t>-0.049***</a:t>
                      </a:r>
                      <a:endParaRPr lang="en-US" b="1" dirty="0"/>
                    </a:p>
                  </a:txBody>
                  <a:tcPr>
                    <a:noFill/>
                  </a:tcPr>
                </a:tc>
                <a:tc>
                  <a:txBody>
                    <a:bodyPr/>
                    <a:lstStyle/>
                    <a:p>
                      <a:pPr algn="ctr"/>
                      <a:r>
                        <a:rPr lang="en-US" b="1" dirty="0" smtClean="0"/>
                        <a:t>-0.036***</a:t>
                      </a:r>
                      <a:endParaRPr lang="en-US" b="1" dirty="0"/>
                    </a:p>
                  </a:txBody>
                  <a:tcPr>
                    <a:noFill/>
                  </a:tcPr>
                </a:tc>
                <a:tc>
                  <a:txBody>
                    <a:bodyPr/>
                    <a:lstStyle/>
                    <a:p>
                      <a:pPr algn="ctr"/>
                      <a:r>
                        <a:rPr lang="en-US" b="1" dirty="0" smtClean="0"/>
                        <a:t>-0.032***</a:t>
                      </a:r>
                      <a:endParaRPr lang="en-US" b="1" dirty="0"/>
                    </a:p>
                  </a:txBody>
                  <a:tcPr>
                    <a:noFill/>
                  </a:tcPr>
                </a:tc>
              </a:tr>
              <a:tr h="370840">
                <a:tc>
                  <a:txBody>
                    <a:bodyPr/>
                    <a:lstStyle/>
                    <a:p>
                      <a:r>
                        <a:rPr lang="en-US" baseline="0" dirty="0" smtClean="0"/>
                        <a:t>MBE</a:t>
                      </a:r>
                      <a:endParaRPr lang="en-US" baseline="0" dirty="0"/>
                    </a:p>
                  </a:txBody>
                  <a:tcPr>
                    <a:noFill/>
                  </a:tcPr>
                </a:tc>
                <a:tc>
                  <a:txBody>
                    <a:bodyPr/>
                    <a:lstStyle/>
                    <a:p>
                      <a:pPr algn="ctr"/>
                      <a:r>
                        <a:rPr lang="en-US" b="1" dirty="0" smtClean="0"/>
                        <a:t>0.039***</a:t>
                      </a:r>
                      <a:endParaRPr lang="en-US" b="1" dirty="0"/>
                    </a:p>
                  </a:txBody>
                  <a:tcPr>
                    <a:noFill/>
                  </a:tcPr>
                </a:tc>
                <a:tc>
                  <a:txBody>
                    <a:bodyPr/>
                    <a:lstStyle/>
                    <a:p>
                      <a:pPr algn="ctr"/>
                      <a:r>
                        <a:rPr lang="en-US" b="1" dirty="0" smtClean="0"/>
                        <a:t>0.040***</a:t>
                      </a:r>
                      <a:endParaRPr lang="en-US" b="1" dirty="0"/>
                    </a:p>
                  </a:txBody>
                  <a:tcPr>
                    <a:noFill/>
                  </a:tcPr>
                </a:tc>
                <a:tc>
                  <a:txBody>
                    <a:bodyPr/>
                    <a:lstStyle/>
                    <a:p>
                      <a:pPr algn="ctr"/>
                      <a:r>
                        <a:rPr lang="en-US" b="1" dirty="0" smtClean="0"/>
                        <a:t>0.038***</a:t>
                      </a:r>
                      <a:endParaRPr lang="en-US" b="1" dirty="0"/>
                    </a:p>
                  </a:txBody>
                  <a:tcPr>
                    <a:noFill/>
                  </a:tcPr>
                </a:tc>
              </a:tr>
              <a:tr h="370840">
                <a:tc>
                  <a:txBody>
                    <a:bodyPr/>
                    <a:lstStyle/>
                    <a:p>
                      <a:r>
                        <a:rPr lang="en-US" baseline="0" dirty="0" smtClean="0"/>
                        <a:t>SURP</a:t>
                      </a:r>
                      <a:endParaRPr lang="en-US" baseline="0" dirty="0"/>
                    </a:p>
                  </a:txBody>
                  <a:tcPr>
                    <a:noFill/>
                  </a:tcPr>
                </a:tc>
                <a:tc>
                  <a:txBody>
                    <a:bodyPr/>
                    <a:lstStyle/>
                    <a:p>
                      <a:pPr algn="ctr"/>
                      <a:r>
                        <a:rPr lang="en-US" b="1" dirty="0" smtClean="0"/>
                        <a:t>0.827***</a:t>
                      </a:r>
                      <a:endParaRPr lang="en-US" b="1" dirty="0"/>
                    </a:p>
                  </a:txBody>
                  <a:tcPr>
                    <a:noFill/>
                  </a:tcPr>
                </a:tc>
                <a:tc>
                  <a:txBody>
                    <a:bodyPr/>
                    <a:lstStyle/>
                    <a:p>
                      <a:pPr algn="ctr"/>
                      <a:r>
                        <a:rPr lang="en-US" b="1" dirty="0" smtClean="0"/>
                        <a:t>0.803***</a:t>
                      </a:r>
                      <a:endParaRPr lang="en-US" b="1" dirty="0"/>
                    </a:p>
                  </a:txBody>
                  <a:tcPr>
                    <a:noFill/>
                  </a:tcPr>
                </a:tc>
                <a:tc>
                  <a:txBody>
                    <a:bodyPr/>
                    <a:lstStyle/>
                    <a:p>
                      <a:pPr algn="ctr"/>
                      <a:r>
                        <a:rPr lang="en-US" b="1" dirty="0" smtClean="0"/>
                        <a:t>0.802***</a:t>
                      </a:r>
                      <a:endParaRPr lang="en-US" b="1" dirty="0"/>
                    </a:p>
                  </a:txBody>
                  <a:tcPr>
                    <a:noFill/>
                  </a:tcPr>
                </a:tc>
              </a:tr>
              <a:tr h="370840">
                <a:tc>
                  <a:txBody>
                    <a:bodyPr/>
                    <a:lstStyle/>
                    <a:p>
                      <a:r>
                        <a:rPr lang="en-US" baseline="0" dirty="0" smtClean="0"/>
                        <a:t>LOSS</a:t>
                      </a:r>
                      <a:endParaRPr lang="en-US" baseline="0" dirty="0"/>
                    </a:p>
                  </a:txBody>
                  <a:tcPr>
                    <a:noFill/>
                  </a:tcPr>
                </a:tc>
                <a:tc>
                  <a:txBody>
                    <a:bodyPr/>
                    <a:lstStyle/>
                    <a:p>
                      <a:pPr algn="ctr"/>
                      <a:r>
                        <a:rPr lang="en-US" b="1" dirty="0" smtClean="0"/>
                        <a:t>0.015**</a:t>
                      </a:r>
                      <a:endParaRPr lang="en-US" b="1" dirty="0"/>
                    </a:p>
                  </a:txBody>
                  <a:tcPr>
                    <a:noFill/>
                  </a:tcPr>
                </a:tc>
                <a:tc>
                  <a:txBody>
                    <a:bodyPr/>
                    <a:lstStyle/>
                    <a:p>
                      <a:pPr algn="ctr"/>
                      <a:r>
                        <a:rPr lang="en-US" b="1" dirty="0" smtClean="0"/>
                        <a:t>0.014*</a:t>
                      </a:r>
                      <a:endParaRPr lang="en-US" b="1" dirty="0"/>
                    </a:p>
                  </a:txBody>
                  <a:tcPr>
                    <a:noFill/>
                  </a:tcPr>
                </a:tc>
                <a:tc>
                  <a:txBody>
                    <a:bodyPr/>
                    <a:lstStyle/>
                    <a:p>
                      <a:pPr algn="ctr"/>
                      <a:r>
                        <a:rPr lang="en-US" b="1" dirty="0" smtClean="0"/>
                        <a:t>0.014**</a:t>
                      </a:r>
                      <a:endParaRPr lang="en-US" b="1" dirty="0"/>
                    </a:p>
                  </a:txBody>
                  <a:tcPr>
                    <a:noFill/>
                  </a:tcPr>
                </a:tc>
              </a:tr>
              <a:tr h="370840">
                <a:tc>
                  <a:txBody>
                    <a:bodyPr/>
                    <a:lstStyle/>
                    <a:p>
                      <a:r>
                        <a:rPr lang="en-US" baseline="0" dirty="0" smtClean="0"/>
                        <a:t>RETURN</a:t>
                      </a:r>
                      <a:endParaRPr lang="en-US" baseline="0" dirty="0"/>
                    </a:p>
                  </a:txBody>
                  <a:tcPr>
                    <a:noFill/>
                  </a:tcPr>
                </a:tc>
                <a:tc>
                  <a:txBody>
                    <a:bodyPr/>
                    <a:lstStyle/>
                    <a:p>
                      <a:pPr algn="ctr"/>
                      <a:r>
                        <a:rPr lang="en-US" b="1" dirty="0" smtClean="0"/>
                        <a:t>-0.059***</a:t>
                      </a:r>
                      <a:endParaRPr lang="en-US" b="1" dirty="0"/>
                    </a:p>
                  </a:txBody>
                  <a:tcPr>
                    <a:noFill/>
                  </a:tcPr>
                </a:tc>
                <a:tc>
                  <a:txBody>
                    <a:bodyPr/>
                    <a:lstStyle/>
                    <a:p>
                      <a:pPr algn="ctr"/>
                      <a:r>
                        <a:rPr lang="en-US" b="1" dirty="0" smtClean="0"/>
                        <a:t>-0.058***</a:t>
                      </a:r>
                      <a:endParaRPr lang="en-US" b="1" dirty="0"/>
                    </a:p>
                  </a:txBody>
                  <a:tcPr>
                    <a:noFill/>
                  </a:tcPr>
                </a:tc>
                <a:tc>
                  <a:txBody>
                    <a:bodyPr/>
                    <a:lstStyle/>
                    <a:p>
                      <a:pPr algn="ctr"/>
                      <a:r>
                        <a:rPr lang="en-US" b="1" dirty="0" smtClean="0"/>
                        <a:t>-0.061***</a:t>
                      </a:r>
                      <a:endParaRPr lang="en-US" b="1" dirty="0"/>
                    </a:p>
                  </a:txBody>
                  <a:tcPr>
                    <a:noFill/>
                  </a:tcPr>
                </a:tc>
              </a:tr>
              <a:tr h="370840">
                <a:tc>
                  <a:txBody>
                    <a:bodyPr/>
                    <a:lstStyle/>
                    <a:p>
                      <a:r>
                        <a:rPr lang="en-US" baseline="0" dirty="0" smtClean="0"/>
                        <a:t>ROA</a:t>
                      </a:r>
                      <a:endParaRPr lang="en-US" baseline="0" dirty="0"/>
                    </a:p>
                  </a:txBody>
                  <a:tcPr>
                    <a:noFill/>
                  </a:tcPr>
                </a:tc>
                <a:tc>
                  <a:txBody>
                    <a:bodyPr/>
                    <a:lstStyle/>
                    <a:p>
                      <a:pPr algn="ctr"/>
                      <a:r>
                        <a:rPr lang="en-US" b="0" dirty="0" smtClean="0"/>
                        <a:t>0.053</a:t>
                      </a:r>
                      <a:endParaRPr lang="en-US" b="0" dirty="0"/>
                    </a:p>
                  </a:txBody>
                  <a:tcPr>
                    <a:noFill/>
                  </a:tcPr>
                </a:tc>
                <a:tc>
                  <a:txBody>
                    <a:bodyPr/>
                    <a:lstStyle/>
                    <a:p>
                      <a:pPr algn="ctr"/>
                      <a:r>
                        <a:rPr lang="en-US" b="0" dirty="0" smtClean="0"/>
                        <a:t>0.053</a:t>
                      </a:r>
                      <a:endParaRPr lang="en-US" b="0" dirty="0"/>
                    </a:p>
                  </a:txBody>
                  <a:tcPr>
                    <a:noFill/>
                  </a:tcPr>
                </a:tc>
                <a:tc>
                  <a:txBody>
                    <a:bodyPr/>
                    <a:lstStyle/>
                    <a:p>
                      <a:pPr algn="ctr"/>
                      <a:r>
                        <a:rPr lang="en-US" b="0" dirty="0" smtClean="0"/>
                        <a:t>0.025</a:t>
                      </a:r>
                      <a:endParaRPr lang="en-US" b="0" dirty="0"/>
                    </a:p>
                  </a:txBody>
                  <a:tcPr>
                    <a:noFill/>
                  </a:tcPr>
                </a:tc>
              </a:tr>
              <a:tr h="370840">
                <a:tc>
                  <a:txBody>
                    <a:bodyPr/>
                    <a:lstStyle/>
                    <a:p>
                      <a:r>
                        <a:rPr lang="en-US" baseline="0" dirty="0" smtClean="0"/>
                        <a:t>ROA</a:t>
                      </a:r>
                      <a:r>
                        <a:rPr lang="en-US" baseline="-25000" dirty="0" smtClean="0"/>
                        <a:t>t+1</a:t>
                      </a:r>
                      <a:endParaRPr lang="en-US" baseline="-25000" dirty="0"/>
                    </a:p>
                  </a:txBody>
                  <a:tcPr>
                    <a:noFill/>
                  </a:tcPr>
                </a:tc>
                <a:tc>
                  <a:txBody>
                    <a:bodyPr/>
                    <a:lstStyle/>
                    <a:p>
                      <a:pPr algn="ctr"/>
                      <a:r>
                        <a:rPr lang="en-US" b="0" dirty="0" smtClean="0"/>
                        <a:t>-0.048</a:t>
                      </a:r>
                      <a:endParaRPr lang="en-US" b="0" dirty="0"/>
                    </a:p>
                  </a:txBody>
                  <a:tcPr>
                    <a:noFill/>
                  </a:tcPr>
                </a:tc>
                <a:tc>
                  <a:txBody>
                    <a:bodyPr/>
                    <a:lstStyle/>
                    <a:p>
                      <a:pPr algn="ctr"/>
                      <a:r>
                        <a:rPr lang="en-US" b="0" dirty="0" smtClean="0"/>
                        <a:t>-0.044</a:t>
                      </a:r>
                      <a:endParaRPr lang="en-US" b="0" dirty="0"/>
                    </a:p>
                  </a:txBody>
                  <a:tcPr>
                    <a:noFill/>
                  </a:tcPr>
                </a:tc>
                <a:tc>
                  <a:txBody>
                    <a:bodyPr/>
                    <a:lstStyle/>
                    <a:p>
                      <a:pPr algn="ctr"/>
                      <a:r>
                        <a:rPr lang="en-US" b="0" dirty="0" smtClean="0"/>
                        <a:t>-0.064</a:t>
                      </a:r>
                      <a:endParaRPr lang="en-US" b="0" dirty="0"/>
                    </a:p>
                  </a:txBody>
                  <a:tcPr>
                    <a:noFill/>
                  </a:tcPr>
                </a:tc>
              </a:tr>
              <a:tr h="370840">
                <a:tc>
                  <a:txBody>
                    <a:bodyPr/>
                    <a:lstStyle/>
                    <a:p>
                      <a:r>
                        <a:rPr lang="en-US" baseline="0" dirty="0" smtClean="0"/>
                        <a:t>ROA</a:t>
                      </a:r>
                      <a:r>
                        <a:rPr lang="en-US" baseline="-25000" dirty="0" smtClean="0"/>
                        <a:t>t+2</a:t>
                      </a:r>
                      <a:endParaRPr lang="en-US" baseline="-25000" dirty="0"/>
                    </a:p>
                  </a:txBody>
                  <a:tcPr>
                    <a:noFill/>
                  </a:tcPr>
                </a:tc>
                <a:tc>
                  <a:txBody>
                    <a:bodyPr/>
                    <a:lstStyle/>
                    <a:p>
                      <a:pPr algn="ctr"/>
                      <a:r>
                        <a:rPr lang="en-US" b="0" dirty="0" smtClean="0"/>
                        <a:t>0.103</a:t>
                      </a:r>
                      <a:endParaRPr lang="en-US" b="0" dirty="0"/>
                    </a:p>
                  </a:txBody>
                  <a:tcPr>
                    <a:noFill/>
                  </a:tcPr>
                </a:tc>
                <a:tc>
                  <a:txBody>
                    <a:bodyPr/>
                    <a:lstStyle/>
                    <a:p>
                      <a:pPr algn="ctr"/>
                      <a:r>
                        <a:rPr lang="en-US" b="0" dirty="0" smtClean="0"/>
                        <a:t>0.108</a:t>
                      </a:r>
                      <a:endParaRPr lang="en-US" b="0" dirty="0"/>
                    </a:p>
                  </a:txBody>
                  <a:tcPr>
                    <a:noFill/>
                  </a:tcPr>
                </a:tc>
                <a:tc>
                  <a:txBody>
                    <a:bodyPr/>
                    <a:lstStyle/>
                    <a:p>
                      <a:pPr algn="ctr"/>
                      <a:r>
                        <a:rPr lang="en-US" b="0" dirty="0" smtClean="0"/>
                        <a:t>0.094</a:t>
                      </a:r>
                      <a:endParaRPr lang="en-US" b="0" dirty="0"/>
                    </a:p>
                  </a:txBody>
                  <a:tcPr>
                    <a:noFill/>
                  </a:tcPr>
                </a:tc>
              </a:tr>
              <a:tr h="370840">
                <a:tc>
                  <a:txBody>
                    <a:bodyPr/>
                    <a:lstStyle/>
                    <a:p>
                      <a:r>
                        <a:rPr lang="en-US" baseline="0" dirty="0" smtClean="0"/>
                        <a:t>ROA</a:t>
                      </a:r>
                      <a:r>
                        <a:rPr lang="en-US" baseline="-25000" dirty="0" smtClean="0"/>
                        <a:t>t+3</a:t>
                      </a:r>
                      <a:endParaRPr lang="en-US" baseline="-25000" dirty="0"/>
                    </a:p>
                  </a:txBody>
                  <a:tcPr>
                    <a:noFill/>
                  </a:tcPr>
                </a:tc>
                <a:tc>
                  <a:txBody>
                    <a:bodyPr/>
                    <a:lstStyle/>
                    <a:p>
                      <a:pPr algn="ctr"/>
                      <a:r>
                        <a:rPr lang="en-US" b="0" dirty="0" smtClean="0"/>
                        <a:t>0.147</a:t>
                      </a:r>
                      <a:endParaRPr lang="en-US" b="0" dirty="0"/>
                    </a:p>
                  </a:txBody>
                  <a:tcPr>
                    <a:noFill/>
                  </a:tcPr>
                </a:tc>
                <a:tc>
                  <a:txBody>
                    <a:bodyPr/>
                    <a:lstStyle/>
                    <a:p>
                      <a:pPr algn="ctr"/>
                      <a:r>
                        <a:rPr lang="en-US" b="0" dirty="0" smtClean="0"/>
                        <a:t>0.143</a:t>
                      </a:r>
                      <a:endParaRPr lang="en-US" b="0" dirty="0"/>
                    </a:p>
                  </a:txBody>
                  <a:tcPr>
                    <a:noFill/>
                  </a:tcPr>
                </a:tc>
                <a:tc>
                  <a:txBody>
                    <a:bodyPr/>
                    <a:lstStyle/>
                    <a:p>
                      <a:pPr algn="ctr"/>
                      <a:r>
                        <a:rPr lang="en-US" b="0" dirty="0" smtClean="0"/>
                        <a:t>0.135</a:t>
                      </a:r>
                      <a:endParaRPr lang="en-US" b="0" dirty="0"/>
                    </a:p>
                  </a:txBody>
                  <a:tcPr>
                    <a:noFill/>
                  </a:tcPr>
                </a:tc>
              </a:tr>
              <a:tr h="370840">
                <a:tc>
                  <a:txBody>
                    <a:bodyPr/>
                    <a:lstStyle/>
                    <a:p>
                      <a:r>
                        <a:rPr lang="en-US" baseline="0" dirty="0" smtClean="0"/>
                        <a:t>ROA</a:t>
                      </a:r>
                      <a:r>
                        <a:rPr lang="en-US" baseline="-25000" dirty="0" smtClean="0"/>
                        <a:t>t+4</a:t>
                      </a:r>
                      <a:endParaRPr lang="en-US" baseline="-25000" dirty="0"/>
                    </a:p>
                  </a:txBody>
                  <a:tcPr>
                    <a:noFill/>
                  </a:tcPr>
                </a:tc>
                <a:tc>
                  <a:txBody>
                    <a:bodyPr/>
                    <a:lstStyle/>
                    <a:p>
                      <a:pPr algn="ctr"/>
                      <a:r>
                        <a:rPr lang="en-US" b="0" dirty="0" smtClean="0"/>
                        <a:t>0.027</a:t>
                      </a:r>
                      <a:endParaRPr lang="en-US" b="0" dirty="0"/>
                    </a:p>
                  </a:txBody>
                  <a:tcPr>
                    <a:noFill/>
                  </a:tcPr>
                </a:tc>
                <a:tc>
                  <a:txBody>
                    <a:bodyPr/>
                    <a:lstStyle/>
                    <a:p>
                      <a:pPr algn="ctr"/>
                      <a:r>
                        <a:rPr lang="en-US" b="0" dirty="0" smtClean="0"/>
                        <a:t>0.029</a:t>
                      </a:r>
                      <a:endParaRPr lang="en-US" b="0" dirty="0"/>
                    </a:p>
                  </a:txBody>
                  <a:tcPr>
                    <a:noFill/>
                  </a:tcPr>
                </a:tc>
                <a:tc>
                  <a:txBody>
                    <a:bodyPr/>
                    <a:lstStyle/>
                    <a:p>
                      <a:pPr algn="ctr"/>
                      <a:r>
                        <a:rPr lang="en-US" b="0" dirty="0" smtClean="0"/>
                        <a:t>0.038</a:t>
                      </a:r>
                      <a:endParaRPr lang="en-US" b="0" dirty="0"/>
                    </a:p>
                  </a:txBody>
                  <a:tcPr>
                    <a:noFill/>
                  </a:tcPr>
                </a:tc>
              </a:tr>
              <a:tr h="370840">
                <a:tc>
                  <a:txBody>
                    <a:bodyPr/>
                    <a:lstStyle/>
                    <a:p>
                      <a:r>
                        <a:rPr lang="en-US" baseline="0" dirty="0" smtClean="0"/>
                        <a:t>TONE</a:t>
                      </a:r>
                      <a:endParaRPr lang="en-US" baseline="0" dirty="0"/>
                    </a:p>
                  </a:txBody>
                  <a:tcPr>
                    <a:noFill/>
                  </a:tcPr>
                </a:tc>
                <a:tc>
                  <a:txBody>
                    <a:bodyPr/>
                    <a:lstStyle/>
                    <a:p>
                      <a:pPr algn="ctr"/>
                      <a:r>
                        <a:rPr lang="en-US" b="1" dirty="0" smtClean="0"/>
                        <a:t>0.011***</a:t>
                      </a:r>
                      <a:endParaRPr lang="en-US" b="1" dirty="0"/>
                    </a:p>
                  </a:txBody>
                  <a:tcPr>
                    <a:noFill/>
                  </a:tcPr>
                </a:tc>
                <a:tc>
                  <a:txBody>
                    <a:bodyPr/>
                    <a:lstStyle/>
                    <a:p>
                      <a:pPr algn="ctr"/>
                      <a:r>
                        <a:rPr lang="en-US" b="0" dirty="0" smtClean="0"/>
                        <a:t>0.004</a:t>
                      </a:r>
                      <a:endParaRPr lang="en-US" b="0" dirty="0"/>
                    </a:p>
                  </a:txBody>
                  <a:tcPr>
                    <a:noFill/>
                  </a:tcPr>
                </a:tc>
                <a:tc>
                  <a:txBody>
                    <a:bodyPr/>
                    <a:lstStyle/>
                    <a:p>
                      <a:pPr algn="ctr"/>
                      <a:r>
                        <a:rPr lang="en-US" b="1" dirty="0" smtClean="0"/>
                        <a:t>0.014***</a:t>
                      </a:r>
                      <a:endParaRPr lang="en-US" b="1" dirty="0"/>
                    </a:p>
                  </a:txBody>
                  <a:tcPr>
                    <a:noFill/>
                  </a:tcPr>
                </a:tc>
              </a:tr>
              <a:tr h="370840">
                <a:tc>
                  <a:txBody>
                    <a:bodyPr/>
                    <a:lstStyle/>
                    <a:p>
                      <a:r>
                        <a:rPr lang="en-US" baseline="0" dirty="0" smtClean="0"/>
                        <a:t>MANAGER</a:t>
                      </a:r>
                      <a:endParaRPr lang="en-US" baseline="0" dirty="0"/>
                    </a:p>
                  </a:txBody>
                  <a:tcPr>
                    <a:noFill/>
                  </a:tcPr>
                </a:tc>
                <a:tc>
                  <a:txBody>
                    <a:bodyPr/>
                    <a:lstStyle/>
                    <a:p>
                      <a:pPr algn="ctr"/>
                      <a:r>
                        <a:rPr lang="en-US" b="0" dirty="0" smtClean="0"/>
                        <a:t>0.001</a:t>
                      </a:r>
                      <a:endParaRPr lang="en-US" b="0" dirty="0"/>
                    </a:p>
                  </a:txBody>
                  <a:tcPr>
                    <a:noFill/>
                  </a:tcPr>
                </a:tc>
                <a:tc>
                  <a:txBody>
                    <a:bodyPr/>
                    <a:lstStyle/>
                    <a:p>
                      <a:pPr algn="ctr"/>
                      <a:r>
                        <a:rPr lang="en-US" b="0" dirty="0" smtClean="0"/>
                        <a:t>0.001</a:t>
                      </a:r>
                      <a:endParaRPr lang="en-US" b="0" dirty="0"/>
                    </a:p>
                  </a:txBody>
                  <a:tcPr>
                    <a:noFill/>
                  </a:tcPr>
                </a:tc>
                <a:tc>
                  <a:txBody>
                    <a:bodyPr/>
                    <a:lstStyle/>
                    <a:p>
                      <a:pPr algn="ctr"/>
                      <a:r>
                        <a:rPr lang="en-US" b="0" dirty="0" smtClean="0"/>
                        <a:t>0.006</a:t>
                      </a:r>
                      <a:endParaRPr lang="en-US" b="0" dirty="0"/>
                    </a:p>
                  </a:txBody>
                  <a:tcPr>
                    <a:noFill/>
                  </a:tcPr>
                </a:tc>
              </a:tr>
            </a:tbl>
          </a:graphicData>
        </a:graphic>
      </p:graphicFrame>
      <p:sp>
        <p:nvSpPr>
          <p:cNvPr id="6" name="Rectangle 5"/>
          <p:cNvSpPr/>
          <p:nvPr/>
        </p:nvSpPr>
        <p:spPr bwMode="auto">
          <a:xfrm>
            <a:off x="381000" y="6096000"/>
            <a:ext cx="8229600" cy="381000"/>
          </a:xfrm>
          <a:prstGeom prst="rect">
            <a:avLst/>
          </a:prstGeom>
          <a:noFill/>
          <a:ln w="25400" cap="flat" cmpd="sng" algn="ctr">
            <a:solidFill>
              <a:srgbClr val="5134A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p:spPr>
        <p:txBody>
          <a:bodyPr/>
          <a:lstStyle/>
          <a:p>
            <a:fld id="{446A8587-F006-404E-94C4-B903DF865F0F}" type="slidenum">
              <a:rPr smtClean="0">
                <a:latin typeface="Arial" charset="0"/>
              </a:rPr>
              <a:pPr/>
              <a:t>25</a:t>
            </a:fld>
            <a:endParaRPr lang="en-US" smtClean="0">
              <a:latin typeface="Arial" charset="0"/>
            </a:endParaRPr>
          </a:p>
        </p:txBody>
      </p:sp>
      <p:sp>
        <p:nvSpPr>
          <p:cNvPr id="23555" name="Slide Number Placeholder 3"/>
          <p:cNvSpPr txBox="1">
            <a:spLocks noGrp="1"/>
          </p:cNvSpPr>
          <p:nvPr/>
        </p:nvSpPr>
        <p:spPr bwMode="auto">
          <a:xfrm>
            <a:off x="8458200" y="6477000"/>
            <a:ext cx="317500" cy="152400"/>
          </a:xfrm>
          <a:prstGeom prst="rect">
            <a:avLst/>
          </a:prstGeom>
          <a:noFill/>
          <a:ln w="0">
            <a:noFill/>
            <a:miter lim="800000"/>
            <a:headEnd/>
            <a:tailEnd/>
          </a:ln>
        </p:spPr>
        <p:txBody>
          <a:bodyPr lIns="0" tIns="0" rIns="0" bIns="0"/>
          <a:lstStyle/>
          <a:p>
            <a:pPr algn="r"/>
            <a:fld id="{B3F7042A-749A-4157-BBC2-FAC80DA28C62}" type="slidenum">
              <a:rPr sz="1000" noProof="1"/>
              <a:pPr algn="r"/>
              <a:t>25</a:t>
            </a:fld>
            <a:endParaRPr lang="en-US" sz="1000" noProof="1"/>
          </a:p>
        </p:txBody>
      </p:sp>
      <p:sp>
        <p:nvSpPr>
          <p:cNvPr id="23556" name="Rectangle 447"/>
          <p:cNvSpPr>
            <a:spLocks noGrp="1" noChangeArrowheads="1"/>
          </p:cNvSpPr>
          <p:nvPr>
            <p:ph type="title"/>
          </p:nvPr>
        </p:nvSpPr>
        <p:spPr>
          <a:xfrm>
            <a:off x="304800" y="838200"/>
            <a:ext cx="8686800" cy="914400"/>
          </a:xfrm>
        </p:spPr>
        <p:txBody>
          <a:bodyPr/>
          <a:lstStyle/>
          <a:p>
            <a:r>
              <a:rPr lang="en-US" sz="2400" b="1" dirty="0" smtClean="0">
                <a:latin typeface="Calibri" pitchFamily="34" charset="0"/>
              </a:rPr>
              <a:t>Market Reaction to Manager Specific Tone</a:t>
            </a:r>
            <a:br>
              <a:rPr lang="en-US" sz="2400" b="1" dirty="0" smtClean="0">
                <a:latin typeface="Calibri" pitchFamily="34" charset="0"/>
              </a:rPr>
            </a:br>
            <a:r>
              <a:rPr lang="en-US" sz="2400" b="1" dirty="0" smtClean="0">
                <a:latin typeface="Calibri" pitchFamily="34" charset="0"/>
              </a:rPr>
              <a:t>Table 6, Panel D</a:t>
            </a:r>
          </a:p>
        </p:txBody>
      </p:sp>
      <p:graphicFrame>
        <p:nvGraphicFramePr>
          <p:cNvPr id="11" name="Table Placeholder 10"/>
          <p:cNvGraphicFramePr>
            <a:graphicFrameLocks noGrp="1"/>
          </p:cNvGraphicFramePr>
          <p:nvPr>
            <p:ph type="tbl" idx="1"/>
          </p:nvPr>
        </p:nvGraphicFramePr>
        <p:xfrm>
          <a:off x="381000" y="1676400"/>
          <a:ext cx="8359776" cy="4693920"/>
        </p:xfrm>
        <a:graphic>
          <a:graphicData uri="http://schemas.openxmlformats.org/drawingml/2006/table">
            <a:tbl>
              <a:tblPr firstRow="1" bandRow="1">
                <a:tableStyleId>{6E25E649-3F16-4E02-A733-19D2CDBF48F0}</a:tableStyleId>
              </a:tblPr>
              <a:tblGrid>
                <a:gridCol w="2089944"/>
                <a:gridCol w="2089944"/>
                <a:gridCol w="2089944"/>
                <a:gridCol w="2089944"/>
              </a:tblGrid>
              <a:tr h="274320">
                <a:tc>
                  <a:txBody>
                    <a:bodyPr/>
                    <a:lstStyle/>
                    <a:p>
                      <a:endParaRPr lang="en-US" sz="1600" dirty="0"/>
                    </a:p>
                  </a:txBody>
                  <a:tcPr>
                    <a:solidFill>
                      <a:srgbClr val="5134A2"/>
                    </a:solidFill>
                  </a:tcPr>
                </a:tc>
                <a:tc>
                  <a:txBody>
                    <a:bodyPr/>
                    <a:lstStyle/>
                    <a:p>
                      <a:pPr algn="ctr"/>
                      <a:r>
                        <a:rPr lang="en-US" sz="1600" i="1" dirty="0" err="1" smtClean="0"/>
                        <a:t>Tone_D</a:t>
                      </a:r>
                      <a:endParaRPr lang="en-US" sz="1600" i="1" dirty="0"/>
                    </a:p>
                  </a:txBody>
                  <a:tcPr>
                    <a:solidFill>
                      <a:srgbClr val="5134A2"/>
                    </a:solidFill>
                  </a:tcPr>
                </a:tc>
                <a:tc>
                  <a:txBody>
                    <a:bodyPr/>
                    <a:lstStyle/>
                    <a:p>
                      <a:pPr algn="ctr"/>
                      <a:r>
                        <a:rPr lang="en-US" sz="1600" i="1" dirty="0" err="1" smtClean="0"/>
                        <a:t>Tone_H</a:t>
                      </a:r>
                      <a:endParaRPr lang="en-US" sz="1600" i="1" dirty="0"/>
                    </a:p>
                  </a:txBody>
                  <a:tcPr>
                    <a:solidFill>
                      <a:srgbClr val="5134A2"/>
                    </a:solidFill>
                  </a:tcPr>
                </a:tc>
                <a:tc>
                  <a:txBody>
                    <a:bodyPr/>
                    <a:lstStyle/>
                    <a:p>
                      <a:pPr algn="ctr"/>
                      <a:r>
                        <a:rPr lang="en-US" sz="1600" i="1" dirty="0" err="1" smtClean="0"/>
                        <a:t>Tone_LM</a:t>
                      </a:r>
                      <a:endParaRPr lang="en-US" sz="1600" i="1" dirty="0"/>
                    </a:p>
                  </a:txBody>
                  <a:tcPr>
                    <a:solidFill>
                      <a:srgbClr val="5134A2"/>
                    </a:solidFill>
                  </a:tcPr>
                </a:tc>
              </a:tr>
              <a:tr h="274320">
                <a:tc>
                  <a:txBody>
                    <a:bodyPr/>
                    <a:lstStyle/>
                    <a:p>
                      <a:r>
                        <a:rPr lang="en-US" sz="1600" baseline="0" dirty="0" smtClean="0"/>
                        <a:t>Intercept</a:t>
                      </a:r>
                    </a:p>
                  </a:txBody>
                  <a:tcPr>
                    <a:noFill/>
                  </a:tcPr>
                </a:tc>
                <a:tc>
                  <a:txBody>
                    <a:bodyPr/>
                    <a:lstStyle/>
                    <a:p>
                      <a:pPr algn="ctr"/>
                      <a:r>
                        <a:rPr lang="en-US" sz="1600" b="1" dirty="0" smtClean="0"/>
                        <a:t>-0.052***</a:t>
                      </a:r>
                      <a:endParaRPr lang="en-US" sz="1600" b="1" dirty="0"/>
                    </a:p>
                  </a:txBody>
                  <a:tcPr>
                    <a:noFill/>
                  </a:tcPr>
                </a:tc>
                <a:tc>
                  <a:txBody>
                    <a:bodyPr/>
                    <a:lstStyle/>
                    <a:p>
                      <a:pPr algn="ctr"/>
                      <a:r>
                        <a:rPr lang="en-US" sz="1600" b="1" dirty="0" smtClean="0"/>
                        <a:t>-0.037***</a:t>
                      </a:r>
                      <a:endParaRPr lang="en-US" sz="1600" b="1" dirty="0"/>
                    </a:p>
                  </a:txBody>
                  <a:tcPr>
                    <a:noFill/>
                  </a:tcPr>
                </a:tc>
                <a:tc>
                  <a:txBody>
                    <a:bodyPr/>
                    <a:lstStyle/>
                    <a:p>
                      <a:pPr algn="ctr"/>
                      <a:r>
                        <a:rPr lang="en-US" sz="1600" b="1" dirty="0" smtClean="0"/>
                        <a:t>-0.033***</a:t>
                      </a:r>
                      <a:endParaRPr lang="en-US" sz="1600" b="1" dirty="0"/>
                    </a:p>
                  </a:txBody>
                  <a:tcPr>
                    <a:noFill/>
                  </a:tcPr>
                </a:tc>
              </a:tr>
              <a:tr h="274320">
                <a:tc>
                  <a:txBody>
                    <a:bodyPr/>
                    <a:lstStyle/>
                    <a:p>
                      <a:r>
                        <a:rPr lang="en-US" sz="1600" baseline="0" dirty="0" smtClean="0"/>
                        <a:t>MBE</a:t>
                      </a:r>
                      <a:endParaRPr lang="en-US" sz="1600" baseline="0" dirty="0"/>
                    </a:p>
                  </a:txBody>
                  <a:tcPr>
                    <a:noFill/>
                  </a:tcPr>
                </a:tc>
                <a:tc>
                  <a:txBody>
                    <a:bodyPr/>
                    <a:lstStyle/>
                    <a:p>
                      <a:pPr algn="ctr"/>
                      <a:r>
                        <a:rPr lang="en-US" sz="1600" b="1" dirty="0" smtClean="0"/>
                        <a:t>0.038***</a:t>
                      </a:r>
                      <a:endParaRPr lang="en-US" sz="1600" b="1" dirty="0"/>
                    </a:p>
                  </a:txBody>
                  <a:tcPr>
                    <a:noFill/>
                  </a:tcPr>
                </a:tc>
                <a:tc>
                  <a:txBody>
                    <a:bodyPr/>
                    <a:lstStyle/>
                    <a:p>
                      <a:pPr algn="ctr"/>
                      <a:r>
                        <a:rPr lang="en-US" sz="1600" b="1" dirty="0" smtClean="0"/>
                        <a:t>0.040***</a:t>
                      </a:r>
                      <a:endParaRPr lang="en-US" sz="1600" b="1" dirty="0"/>
                    </a:p>
                  </a:txBody>
                  <a:tcPr>
                    <a:noFill/>
                  </a:tcPr>
                </a:tc>
                <a:tc>
                  <a:txBody>
                    <a:bodyPr/>
                    <a:lstStyle/>
                    <a:p>
                      <a:pPr algn="ctr"/>
                      <a:r>
                        <a:rPr lang="en-US" sz="1600" b="1" dirty="0" smtClean="0"/>
                        <a:t>0.038***</a:t>
                      </a:r>
                      <a:endParaRPr lang="en-US" sz="1600" b="1" dirty="0"/>
                    </a:p>
                  </a:txBody>
                  <a:tcPr>
                    <a:noFill/>
                  </a:tcPr>
                </a:tc>
              </a:tr>
              <a:tr h="274320">
                <a:tc>
                  <a:txBody>
                    <a:bodyPr/>
                    <a:lstStyle/>
                    <a:p>
                      <a:r>
                        <a:rPr lang="en-US" sz="1600" baseline="0" dirty="0" smtClean="0"/>
                        <a:t>SURP</a:t>
                      </a:r>
                      <a:endParaRPr lang="en-US" sz="1600" baseline="0" dirty="0"/>
                    </a:p>
                  </a:txBody>
                  <a:tcPr>
                    <a:noFill/>
                  </a:tcPr>
                </a:tc>
                <a:tc>
                  <a:txBody>
                    <a:bodyPr/>
                    <a:lstStyle/>
                    <a:p>
                      <a:pPr algn="ctr"/>
                      <a:r>
                        <a:rPr lang="en-US" sz="1600" b="1" dirty="0" smtClean="0"/>
                        <a:t>0.882***</a:t>
                      </a:r>
                      <a:endParaRPr lang="en-US" sz="1600" b="1" dirty="0"/>
                    </a:p>
                  </a:txBody>
                  <a:tcPr>
                    <a:noFill/>
                  </a:tcPr>
                </a:tc>
                <a:tc>
                  <a:txBody>
                    <a:bodyPr/>
                    <a:lstStyle/>
                    <a:p>
                      <a:pPr algn="ctr"/>
                      <a:r>
                        <a:rPr lang="en-US" sz="1600" b="1" dirty="0" smtClean="0"/>
                        <a:t>0.803***</a:t>
                      </a:r>
                      <a:endParaRPr lang="en-US" sz="1600" b="1" dirty="0"/>
                    </a:p>
                  </a:txBody>
                  <a:tcPr>
                    <a:noFill/>
                  </a:tcPr>
                </a:tc>
                <a:tc>
                  <a:txBody>
                    <a:bodyPr/>
                    <a:lstStyle/>
                    <a:p>
                      <a:pPr algn="ctr"/>
                      <a:r>
                        <a:rPr lang="en-US" sz="1600" b="1" dirty="0" smtClean="0"/>
                        <a:t>0.819***</a:t>
                      </a:r>
                      <a:endParaRPr lang="en-US" sz="1600" b="1" dirty="0"/>
                    </a:p>
                  </a:txBody>
                  <a:tcPr>
                    <a:noFill/>
                  </a:tcPr>
                </a:tc>
              </a:tr>
              <a:tr h="274320">
                <a:tc>
                  <a:txBody>
                    <a:bodyPr/>
                    <a:lstStyle/>
                    <a:p>
                      <a:r>
                        <a:rPr lang="en-US" sz="1600" baseline="0" dirty="0" smtClean="0"/>
                        <a:t>LOSS</a:t>
                      </a:r>
                      <a:endParaRPr lang="en-US" sz="1600" baseline="0" dirty="0"/>
                    </a:p>
                  </a:txBody>
                  <a:tcPr>
                    <a:noFill/>
                  </a:tcPr>
                </a:tc>
                <a:tc>
                  <a:txBody>
                    <a:bodyPr/>
                    <a:lstStyle/>
                    <a:p>
                      <a:pPr algn="ctr"/>
                      <a:r>
                        <a:rPr lang="en-US" sz="1600" b="1" dirty="0" smtClean="0"/>
                        <a:t>0.015**</a:t>
                      </a:r>
                      <a:endParaRPr lang="en-US" sz="1600" b="1" dirty="0"/>
                    </a:p>
                  </a:txBody>
                  <a:tcPr>
                    <a:noFill/>
                  </a:tcPr>
                </a:tc>
                <a:tc>
                  <a:txBody>
                    <a:bodyPr/>
                    <a:lstStyle/>
                    <a:p>
                      <a:pPr algn="ctr"/>
                      <a:r>
                        <a:rPr lang="en-US" sz="1600" b="1" dirty="0" smtClean="0"/>
                        <a:t>0.014*</a:t>
                      </a:r>
                      <a:endParaRPr lang="en-US" sz="1600" b="1" dirty="0"/>
                    </a:p>
                  </a:txBody>
                  <a:tcPr>
                    <a:noFill/>
                  </a:tcPr>
                </a:tc>
                <a:tc>
                  <a:txBody>
                    <a:bodyPr/>
                    <a:lstStyle/>
                    <a:p>
                      <a:pPr algn="ctr"/>
                      <a:r>
                        <a:rPr lang="en-US" sz="1600" b="1" dirty="0" smtClean="0"/>
                        <a:t>0.014**</a:t>
                      </a:r>
                      <a:endParaRPr lang="en-US" sz="1600" b="1" dirty="0"/>
                    </a:p>
                  </a:txBody>
                  <a:tcPr>
                    <a:noFill/>
                  </a:tcPr>
                </a:tc>
              </a:tr>
              <a:tr h="274320">
                <a:tc>
                  <a:txBody>
                    <a:bodyPr/>
                    <a:lstStyle/>
                    <a:p>
                      <a:r>
                        <a:rPr lang="en-US" sz="1600" baseline="0" dirty="0" smtClean="0"/>
                        <a:t>RETURN</a:t>
                      </a:r>
                      <a:endParaRPr lang="en-US" sz="1600" baseline="0" dirty="0"/>
                    </a:p>
                  </a:txBody>
                  <a:tcPr>
                    <a:noFill/>
                  </a:tcPr>
                </a:tc>
                <a:tc>
                  <a:txBody>
                    <a:bodyPr/>
                    <a:lstStyle/>
                    <a:p>
                      <a:pPr algn="ctr"/>
                      <a:r>
                        <a:rPr lang="en-US" sz="1600" b="1" dirty="0" smtClean="0"/>
                        <a:t>-0.059***</a:t>
                      </a:r>
                      <a:endParaRPr lang="en-US" sz="1600" b="1" dirty="0"/>
                    </a:p>
                  </a:txBody>
                  <a:tcPr>
                    <a:noFill/>
                  </a:tcPr>
                </a:tc>
                <a:tc>
                  <a:txBody>
                    <a:bodyPr/>
                    <a:lstStyle/>
                    <a:p>
                      <a:pPr algn="ctr"/>
                      <a:r>
                        <a:rPr lang="en-US" sz="1600" b="1" dirty="0" smtClean="0"/>
                        <a:t>-0.058***</a:t>
                      </a:r>
                      <a:endParaRPr lang="en-US" sz="1600" b="1" dirty="0"/>
                    </a:p>
                  </a:txBody>
                  <a:tcPr>
                    <a:noFill/>
                  </a:tcPr>
                </a:tc>
                <a:tc>
                  <a:txBody>
                    <a:bodyPr/>
                    <a:lstStyle/>
                    <a:p>
                      <a:pPr algn="ctr"/>
                      <a:r>
                        <a:rPr lang="en-US" sz="1600" b="1" dirty="0" smtClean="0"/>
                        <a:t>-0.061***</a:t>
                      </a:r>
                      <a:endParaRPr lang="en-US" sz="1600" b="1" dirty="0"/>
                    </a:p>
                  </a:txBody>
                  <a:tcPr>
                    <a:noFill/>
                  </a:tcPr>
                </a:tc>
              </a:tr>
              <a:tr h="274320">
                <a:tc>
                  <a:txBody>
                    <a:bodyPr/>
                    <a:lstStyle/>
                    <a:p>
                      <a:r>
                        <a:rPr lang="en-US" sz="1600" baseline="0" dirty="0" smtClean="0"/>
                        <a:t>ROA</a:t>
                      </a:r>
                      <a:endParaRPr lang="en-US" sz="1600" baseline="0" dirty="0"/>
                    </a:p>
                  </a:txBody>
                  <a:tcPr>
                    <a:noFill/>
                  </a:tcPr>
                </a:tc>
                <a:tc>
                  <a:txBody>
                    <a:bodyPr/>
                    <a:lstStyle/>
                    <a:p>
                      <a:pPr algn="ctr"/>
                      <a:r>
                        <a:rPr lang="en-US" sz="1600" b="0" dirty="0" smtClean="0"/>
                        <a:t>0.043</a:t>
                      </a:r>
                      <a:endParaRPr lang="en-US" sz="1600" b="0" dirty="0"/>
                    </a:p>
                  </a:txBody>
                  <a:tcPr>
                    <a:noFill/>
                  </a:tcPr>
                </a:tc>
                <a:tc>
                  <a:txBody>
                    <a:bodyPr/>
                    <a:lstStyle/>
                    <a:p>
                      <a:pPr algn="ctr"/>
                      <a:r>
                        <a:rPr lang="en-US" sz="1600" b="0" dirty="0" smtClean="0"/>
                        <a:t>0.049</a:t>
                      </a:r>
                      <a:endParaRPr lang="en-US" sz="1600" b="0" dirty="0"/>
                    </a:p>
                  </a:txBody>
                  <a:tcPr>
                    <a:noFill/>
                  </a:tcPr>
                </a:tc>
                <a:tc>
                  <a:txBody>
                    <a:bodyPr/>
                    <a:lstStyle/>
                    <a:p>
                      <a:pPr algn="ctr"/>
                      <a:r>
                        <a:rPr lang="en-US" sz="1600" b="0" dirty="0" smtClean="0"/>
                        <a:t>0.023</a:t>
                      </a:r>
                      <a:endParaRPr lang="en-US" sz="1600" b="0" dirty="0"/>
                    </a:p>
                  </a:txBody>
                  <a:tcPr>
                    <a:noFill/>
                  </a:tcPr>
                </a:tc>
              </a:tr>
              <a:tr h="274320">
                <a:tc>
                  <a:txBody>
                    <a:bodyPr/>
                    <a:lstStyle/>
                    <a:p>
                      <a:r>
                        <a:rPr lang="en-US" sz="1600" baseline="0" dirty="0" smtClean="0"/>
                        <a:t>ROA</a:t>
                      </a:r>
                      <a:r>
                        <a:rPr lang="en-US" sz="1600" baseline="-25000" dirty="0" smtClean="0"/>
                        <a:t>t+1</a:t>
                      </a:r>
                      <a:endParaRPr lang="en-US" sz="1600" baseline="-25000" dirty="0"/>
                    </a:p>
                  </a:txBody>
                  <a:tcPr>
                    <a:noFill/>
                  </a:tcPr>
                </a:tc>
                <a:tc>
                  <a:txBody>
                    <a:bodyPr/>
                    <a:lstStyle/>
                    <a:p>
                      <a:pPr algn="ctr"/>
                      <a:r>
                        <a:rPr lang="en-US" sz="1600" b="0" dirty="0" smtClean="0"/>
                        <a:t>-0.046</a:t>
                      </a:r>
                      <a:endParaRPr lang="en-US" sz="1600" b="0" dirty="0"/>
                    </a:p>
                  </a:txBody>
                  <a:tcPr>
                    <a:noFill/>
                  </a:tcPr>
                </a:tc>
                <a:tc>
                  <a:txBody>
                    <a:bodyPr/>
                    <a:lstStyle/>
                    <a:p>
                      <a:pPr algn="ctr"/>
                      <a:r>
                        <a:rPr lang="en-US" sz="1600" b="0" dirty="0" smtClean="0"/>
                        <a:t>-0.045</a:t>
                      </a:r>
                      <a:endParaRPr lang="en-US" sz="1600" b="0" dirty="0"/>
                    </a:p>
                  </a:txBody>
                  <a:tcPr>
                    <a:noFill/>
                  </a:tcPr>
                </a:tc>
                <a:tc>
                  <a:txBody>
                    <a:bodyPr/>
                    <a:lstStyle/>
                    <a:p>
                      <a:pPr algn="ctr"/>
                      <a:r>
                        <a:rPr lang="en-US" sz="1600" b="0" dirty="0" smtClean="0"/>
                        <a:t>-0.062</a:t>
                      </a:r>
                      <a:endParaRPr lang="en-US" sz="1600" b="0" dirty="0"/>
                    </a:p>
                  </a:txBody>
                  <a:tcPr>
                    <a:noFill/>
                  </a:tcPr>
                </a:tc>
              </a:tr>
              <a:tr h="274320">
                <a:tc>
                  <a:txBody>
                    <a:bodyPr/>
                    <a:lstStyle/>
                    <a:p>
                      <a:r>
                        <a:rPr lang="en-US" sz="1600" baseline="0" dirty="0" smtClean="0"/>
                        <a:t>ROA</a:t>
                      </a:r>
                      <a:r>
                        <a:rPr lang="en-US" sz="1600" baseline="-25000" dirty="0" smtClean="0"/>
                        <a:t>t+2</a:t>
                      </a:r>
                      <a:endParaRPr lang="en-US" sz="1600" baseline="-25000" dirty="0"/>
                    </a:p>
                  </a:txBody>
                  <a:tcPr>
                    <a:noFill/>
                  </a:tcPr>
                </a:tc>
                <a:tc>
                  <a:txBody>
                    <a:bodyPr/>
                    <a:lstStyle/>
                    <a:p>
                      <a:pPr algn="ctr"/>
                      <a:r>
                        <a:rPr lang="en-US" sz="1600" b="0" dirty="0" smtClean="0"/>
                        <a:t>0.106</a:t>
                      </a:r>
                      <a:endParaRPr lang="en-US" sz="1600" b="0" dirty="0"/>
                    </a:p>
                  </a:txBody>
                  <a:tcPr>
                    <a:noFill/>
                  </a:tcPr>
                </a:tc>
                <a:tc>
                  <a:txBody>
                    <a:bodyPr/>
                    <a:lstStyle/>
                    <a:p>
                      <a:pPr algn="ctr"/>
                      <a:r>
                        <a:rPr lang="en-US" sz="1600" b="0" dirty="0" smtClean="0"/>
                        <a:t>0.108</a:t>
                      </a:r>
                      <a:endParaRPr lang="en-US" sz="1600" b="0" dirty="0"/>
                    </a:p>
                  </a:txBody>
                  <a:tcPr>
                    <a:noFill/>
                  </a:tcPr>
                </a:tc>
                <a:tc>
                  <a:txBody>
                    <a:bodyPr/>
                    <a:lstStyle/>
                    <a:p>
                      <a:pPr algn="ctr"/>
                      <a:r>
                        <a:rPr lang="en-US" sz="1600" b="0" dirty="0" smtClean="0"/>
                        <a:t>0.096</a:t>
                      </a:r>
                      <a:endParaRPr lang="en-US" sz="1600" b="0" dirty="0"/>
                    </a:p>
                  </a:txBody>
                  <a:tcPr>
                    <a:noFill/>
                  </a:tcPr>
                </a:tc>
              </a:tr>
              <a:tr h="274320">
                <a:tc>
                  <a:txBody>
                    <a:bodyPr/>
                    <a:lstStyle/>
                    <a:p>
                      <a:r>
                        <a:rPr lang="en-US" sz="1600" baseline="0" dirty="0" smtClean="0"/>
                        <a:t>ROA</a:t>
                      </a:r>
                      <a:r>
                        <a:rPr lang="en-US" sz="1600" baseline="-25000" dirty="0" smtClean="0"/>
                        <a:t>t+3</a:t>
                      </a:r>
                      <a:endParaRPr lang="en-US" sz="1600" baseline="-25000" dirty="0"/>
                    </a:p>
                  </a:txBody>
                  <a:tcPr>
                    <a:noFill/>
                  </a:tcPr>
                </a:tc>
                <a:tc>
                  <a:txBody>
                    <a:bodyPr/>
                    <a:lstStyle/>
                    <a:p>
                      <a:pPr algn="ctr"/>
                      <a:r>
                        <a:rPr lang="en-US" sz="1600" b="0" dirty="0" smtClean="0"/>
                        <a:t>0.152</a:t>
                      </a:r>
                      <a:endParaRPr lang="en-US" sz="1600" b="0" dirty="0"/>
                    </a:p>
                  </a:txBody>
                  <a:tcPr>
                    <a:noFill/>
                  </a:tcPr>
                </a:tc>
                <a:tc>
                  <a:txBody>
                    <a:bodyPr/>
                    <a:lstStyle/>
                    <a:p>
                      <a:pPr algn="ctr"/>
                      <a:r>
                        <a:rPr lang="en-US" sz="1600" b="0" dirty="0" smtClean="0"/>
                        <a:t>0.142</a:t>
                      </a:r>
                      <a:endParaRPr lang="en-US" sz="1600" b="0" dirty="0"/>
                    </a:p>
                  </a:txBody>
                  <a:tcPr>
                    <a:noFill/>
                  </a:tcPr>
                </a:tc>
                <a:tc>
                  <a:txBody>
                    <a:bodyPr/>
                    <a:lstStyle/>
                    <a:p>
                      <a:pPr algn="ctr"/>
                      <a:r>
                        <a:rPr lang="en-US" sz="1600" b="0" dirty="0" smtClean="0"/>
                        <a:t>0.137</a:t>
                      </a:r>
                      <a:endParaRPr lang="en-US" sz="1600" b="0" dirty="0"/>
                    </a:p>
                  </a:txBody>
                  <a:tcPr>
                    <a:noFill/>
                  </a:tcPr>
                </a:tc>
              </a:tr>
              <a:tr h="274320">
                <a:tc>
                  <a:txBody>
                    <a:bodyPr/>
                    <a:lstStyle/>
                    <a:p>
                      <a:r>
                        <a:rPr lang="en-US" sz="1600" baseline="0" dirty="0" smtClean="0"/>
                        <a:t>ROA</a:t>
                      </a:r>
                      <a:r>
                        <a:rPr lang="en-US" sz="1600" baseline="-25000" dirty="0" smtClean="0"/>
                        <a:t>t+4</a:t>
                      </a:r>
                      <a:endParaRPr lang="en-US" sz="1600" baseline="-25000" dirty="0"/>
                    </a:p>
                  </a:txBody>
                  <a:tcPr>
                    <a:noFill/>
                  </a:tcPr>
                </a:tc>
                <a:tc>
                  <a:txBody>
                    <a:bodyPr/>
                    <a:lstStyle/>
                    <a:p>
                      <a:pPr algn="ctr"/>
                      <a:r>
                        <a:rPr lang="en-US" sz="1600" b="0" dirty="0" smtClean="0"/>
                        <a:t>0.031</a:t>
                      </a:r>
                      <a:endParaRPr lang="en-US" sz="1600" b="0" dirty="0"/>
                    </a:p>
                  </a:txBody>
                  <a:tcPr>
                    <a:noFill/>
                  </a:tcPr>
                </a:tc>
                <a:tc>
                  <a:txBody>
                    <a:bodyPr/>
                    <a:lstStyle/>
                    <a:p>
                      <a:pPr algn="ctr"/>
                      <a:r>
                        <a:rPr lang="en-US" sz="1600" b="0" dirty="0" smtClean="0"/>
                        <a:t>0.028</a:t>
                      </a:r>
                      <a:endParaRPr lang="en-US" sz="1600" b="0" dirty="0"/>
                    </a:p>
                  </a:txBody>
                  <a:tcPr>
                    <a:noFill/>
                  </a:tcPr>
                </a:tc>
                <a:tc>
                  <a:txBody>
                    <a:bodyPr/>
                    <a:lstStyle/>
                    <a:p>
                      <a:pPr algn="ctr"/>
                      <a:r>
                        <a:rPr lang="en-US" sz="1600" b="0" dirty="0" smtClean="0"/>
                        <a:t>0.038</a:t>
                      </a:r>
                      <a:endParaRPr lang="en-US" sz="1600" b="0" dirty="0"/>
                    </a:p>
                  </a:txBody>
                  <a:tcPr>
                    <a:noFill/>
                  </a:tcPr>
                </a:tc>
              </a:tr>
              <a:tr h="274320">
                <a:tc>
                  <a:txBody>
                    <a:bodyPr/>
                    <a:lstStyle/>
                    <a:p>
                      <a:r>
                        <a:rPr lang="en-US" sz="1600" baseline="0" dirty="0" smtClean="0"/>
                        <a:t>TONE</a:t>
                      </a:r>
                      <a:endParaRPr lang="en-US" sz="1600" baseline="0" dirty="0"/>
                    </a:p>
                  </a:txBody>
                  <a:tcPr>
                    <a:noFill/>
                  </a:tcPr>
                </a:tc>
                <a:tc>
                  <a:txBody>
                    <a:bodyPr/>
                    <a:lstStyle/>
                    <a:p>
                      <a:pPr algn="ctr"/>
                      <a:r>
                        <a:rPr lang="en-US" sz="1600" b="1" dirty="0" smtClean="0"/>
                        <a:t>0.010**</a:t>
                      </a:r>
                      <a:endParaRPr lang="en-US" sz="1600" b="1" dirty="0"/>
                    </a:p>
                  </a:txBody>
                  <a:tcPr>
                    <a:noFill/>
                  </a:tcPr>
                </a:tc>
                <a:tc>
                  <a:txBody>
                    <a:bodyPr/>
                    <a:lstStyle/>
                    <a:p>
                      <a:pPr algn="ctr"/>
                      <a:r>
                        <a:rPr lang="en-US" sz="1600" b="0" dirty="0" smtClean="0"/>
                        <a:t>0.004</a:t>
                      </a:r>
                      <a:endParaRPr lang="en-US" sz="1600" b="0" dirty="0"/>
                    </a:p>
                  </a:txBody>
                  <a:tcPr>
                    <a:noFill/>
                  </a:tcPr>
                </a:tc>
                <a:tc>
                  <a:txBody>
                    <a:bodyPr/>
                    <a:lstStyle/>
                    <a:p>
                      <a:pPr algn="ctr"/>
                      <a:r>
                        <a:rPr lang="en-US" sz="1600" b="1" dirty="0" smtClean="0"/>
                        <a:t>0.013*</a:t>
                      </a:r>
                      <a:endParaRPr lang="en-US" sz="1600" b="1" dirty="0"/>
                    </a:p>
                  </a:txBody>
                  <a:tcPr>
                    <a:noFill/>
                  </a:tcPr>
                </a:tc>
              </a:tr>
              <a:tr h="274320">
                <a:tc>
                  <a:txBody>
                    <a:bodyPr/>
                    <a:lstStyle/>
                    <a:p>
                      <a:r>
                        <a:rPr lang="en-US" sz="1600" baseline="0" dirty="0" smtClean="0"/>
                        <a:t>MANAGER</a:t>
                      </a:r>
                      <a:r>
                        <a:rPr lang="en-US" sz="1600" baseline="30000" dirty="0" smtClean="0"/>
                        <a:t>POS</a:t>
                      </a:r>
                      <a:endParaRPr lang="en-US" sz="1600" baseline="30000" dirty="0"/>
                    </a:p>
                  </a:txBody>
                  <a:tcPr>
                    <a:noFill/>
                  </a:tcPr>
                </a:tc>
                <a:tc>
                  <a:txBody>
                    <a:bodyPr/>
                    <a:lstStyle/>
                    <a:p>
                      <a:pPr algn="ctr"/>
                      <a:r>
                        <a:rPr lang="en-US" sz="1600" b="0" dirty="0" smtClean="0"/>
                        <a:t>0.012</a:t>
                      </a:r>
                      <a:endParaRPr lang="en-US" sz="1600" b="0" dirty="0"/>
                    </a:p>
                  </a:txBody>
                  <a:tcPr>
                    <a:noFill/>
                  </a:tcPr>
                </a:tc>
                <a:tc>
                  <a:txBody>
                    <a:bodyPr/>
                    <a:lstStyle/>
                    <a:p>
                      <a:pPr algn="ctr"/>
                      <a:r>
                        <a:rPr lang="en-US" sz="1600" b="0" dirty="0" smtClean="0"/>
                        <a:t>0.004</a:t>
                      </a:r>
                      <a:endParaRPr lang="en-US" sz="1600" b="0" dirty="0"/>
                    </a:p>
                  </a:txBody>
                  <a:tcPr>
                    <a:noFill/>
                  </a:tcPr>
                </a:tc>
                <a:tc>
                  <a:txBody>
                    <a:bodyPr/>
                    <a:lstStyle/>
                    <a:p>
                      <a:pPr algn="ctr"/>
                      <a:r>
                        <a:rPr lang="en-US" sz="1600" b="0" dirty="0" smtClean="0"/>
                        <a:t>0.011</a:t>
                      </a:r>
                      <a:endParaRPr lang="en-US" sz="1600" b="0" dirty="0"/>
                    </a:p>
                  </a:txBody>
                  <a:tcPr>
                    <a:noFill/>
                  </a:tcPr>
                </a:tc>
              </a:tr>
              <a:tr h="274320">
                <a:tc>
                  <a:txBody>
                    <a:bodyPr/>
                    <a:lstStyle/>
                    <a:p>
                      <a:r>
                        <a:rPr lang="en-US" sz="1600" baseline="0" dirty="0" smtClean="0"/>
                        <a:t>MANAGER</a:t>
                      </a:r>
                      <a:r>
                        <a:rPr lang="en-US" sz="1600" baseline="30000" dirty="0" smtClean="0"/>
                        <a:t>NEG</a:t>
                      </a:r>
                      <a:endParaRPr lang="en-US" sz="1600" baseline="30000" dirty="0"/>
                    </a:p>
                  </a:txBody>
                  <a:tcPr>
                    <a:noFill/>
                  </a:tcPr>
                </a:tc>
                <a:tc>
                  <a:txBody>
                    <a:bodyPr/>
                    <a:lstStyle/>
                    <a:p>
                      <a:pPr algn="ctr"/>
                      <a:r>
                        <a:rPr lang="en-US" sz="1600" b="0" dirty="0" smtClean="0"/>
                        <a:t>-0.011</a:t>
                      </a:r>
                      <a:endParaRPr lang="en-US" sz="1600" b="0" dirty="0"/>
                    </a:p>
                  </a:txBody>
                  <a:tcPr>
                    <a:noFill/>
                  </a:tcPr>
                </a:tc>
                <a:tc>
                  <a:txBody>
                    <a:bodyPr/>
                    <a:lstStyle/>
                    <a:p>
                      <a:pPr algn="ctr"/>
                      <a:r>
                        <a:rPr lang="en-US" sz="1600" b="0" dirty="0" smtClean="0"/>
                        <a:t>-0.002</a:t>
                      </a:r>
                      <a:endParaRPr lang="en-US" sz="1600" b="0" dirty="0"/>
                    </a:p>
                  </a:txBody>
                  <a:tcPr>
                    <a:noFill/>
                  </a:tcPr>
                </a:tc>
                <a:tc>
                  <a:txBody>
                    <a:bodyPr/>
                    <a:lstStyle/>
                    <a:p>
                      <a:pPr algn="ctr"/>
                      <a:r>
                        <a:rPr lang="en-US" sz="1600" b="0" dirty="0" smtClean="0"/>
                        <a:t>0.000</a:t>
                      </a:r>
                      <a:endParaRPr lang="en-US" sz="1600" b="0" dirty="0"/>
                    </a:p>
                  </a:txBody>
                  <a:tcPr>
                    <a:no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p:spPr>
        <p:txBody>
          <a:bodyPr/>
          <a:lstStyle/>
          <a:p>
            <a:fld id="{7A0BA084-273A-41CA-A47B-75B5DF0A7616}" type="slidenum">
              <a:rPr smtClean="0">
                <a:latin typeface="Arial" charset="0"/>
              </a:rPr>
              <a:pPr/>
              <a:t>26</a:t>
            </a:fld>
            <a:endParaRPr lang="en-US" smtClean="0">
              <a:latin typeface="Arial" charset="0"/>
            </a:endParaRPr>
          </a:p>
        </p:txBody>
      </p:sp>
      <p:sp>
        <p:nvSpPr>
          <p:cNvPr id="25603" name="Rectangle 2"/>
          <p:cNvSpPr>
            <a:spLocks noGrp="1" noChangeArrowheads="1"/>
          </p:cNvSpPr>
          <p:nvPr>
            <p:ph type="title" idx="4294967295"/>
          </p:nvPr>
        </p:nvSpPr>
        <p:spPr>
          <a:xfrm>
            <a:off x="381000" y="685800"/>
            <a:ext cx="8359775" cy="914400"/>
          </a:xfrm>
        </p:spPr>
        <p:txBody>
          <a:bodyPr/>
          <a:lstStyle/>
          <a:p>
            <a:r>
              <a:rPr lang="en-US" b="1" smtClean="0">
                <a:latin typeface="Calibri" pitchFamily="34" charset="0"/>
              </a:rPr>
              <a:t>Robustness checks</a:t>
            </a:r>
          </a:p>
        </p:txBody>
      </p:sp>
      <p:sp>
        <p:nvSpPr>
          <p:cNvPr id="25604" name="Rectangle 3"/>
          <p:cNvSpPr>
            <a:spLocks noGrp="1" noChangeArrowheads="1"/>
          </p:cNvSpPr>
          <p:nvPr>
            <p:ph type="body" idx="4294967295"/>
          </p:nvPr>
        </p:nvSpPr>
        <p:spPr>
          <a:xfrm>
            <a:off x="304800" y="1524000"/>
            <a:ext cx="8447088" cy="4572000"/>
          </a:xfrm>
        </p:spPr>
        <p:txBody>
          <a:bodyPr/>
          <a:lstStyle/>
          <a:p>
            <a:pPr lvl="1">
              <a:buFont typeface="Wingdings" pitchFamily="2" charset="2"/>
              <a:buChar char="Ø"/>
            </a:pPr>
            <a:r>
              <a:rPr lang="en-US" sz="2400" dirty="0" smtClean="0">
                <a:latin typeface="Calibri" pitchFamily="34" charset="0"/>
              </a:rPr>
              <a:t> </a:t>
            </a:r>
            <a:r>
              <a:rPr lang="en-US" sz="2800" dirty="0" smtClean="0">
                <a:latin typeface="Calibri" pitchFamily="34" charset="0"/>
              </a:rPr>
              <a:t>Use only effects that are significant at the 10% level</a:t>
            </a:r>
            <a:endParaRPr lang="en-US" sz="2400" dirty="0" smtClean="0">
              <a:latin typeface="Calibri" pitchFamily="34" charset="0"/>
            </a:endParaRPr>
          </a:p>
          <a:p>
            <a:pPr lvl="2">
              <a:buFont typeface="Arial" pitchFamily="34" charset="0"/>
              <a:buChar char="•"/>
            </a:pPr>
            <a:r>
              <a:rPr lang="en-US" dirty="0" smtClean="0">
                <a:latin typeface="Calibri" pitchFamily="34" charset="0"/>
              </a:rPr>
              <a:t>Significantly smaller sample (</a:t>
            </a:r>
            <a:r>
              <a:rPr lang="en-US" dirty="0" smtClean="0">
                <a:latin typeface="Calibri" pitchFamily="34" charset="0"/>
                <a:sym typeface="Symbol"/>
              </a:rPr>
              <a:t>500</a:t>
            </a:r>
            <a:r>
              <a:rPr lang="en-US" dirty="0" smtClean="0">
                <a:latin typeface="Calibri" pitchFamily="34" charset="0"/>
              </a:rPr>
              <a:t> </a:t>
            </a:r>
            <a:r>
              <a:rPr lang="en-US" dirty="0" err="1" smtClean="0">
                <a:latin typeface="Calibri" pitchFamily="34" charset="0"/>
              </a:rPr>
              <a:t>obs</a:t>
            </a:r>
            <a:r>
              <a:rPr lang="en-US" dirty="0" smtClean="0">
                <a:latin typeface="Calibri" pitchFamily="34" charset="0"/>
              </a:rPr>
              <a:t>)</a:t>
            </a:r>
          </a:p>
          <a:p>
            <a:pPr lvl="2">
              <a:buFont typeface="Arial" pitchFamily="34" charset="0"/>
              <a:buChar char="•"/>
            </a:pPr>
            <a:r>
              <a:rPr lang="en-US" dirty="0" smtClean="0">
                <a:latin typeface="Calibri" pitchFamily="34" charset="0"/>
              </a:rPr>
              <a:t>No overall relation between returns and manager specific component of tone</a:t>
            </a:r>
          </a:p>
          <a:p>
            <a:pPr lvl="2">
              <a:buFont typeface="Arial" pitchFamily="34" charset="0"/>
              <a:buChar char="•"/>
            </a:pPr>
            <a:r>
              <a:rPr lang="en-US" dirty="0" smtClean="0">
                <a:latin typeface="Calibri" pitchFamily="34" charset="0"/>
              </a:rPr>
              <a:t>Positive relation for optimistic managers but only using Diction measure</a:t>
            </a:r>
          </a:p>
          <a:p>
            <a:pPr lvl="1">
              <a:buFont typeface="Wingdings" pitchFamily="2" charset="2"/>
              <a:buChar char="Ø"/>
            </a:pPr>
            <a:endParaRPr lang="en-US" sz="2400" dirty="0" smtClean="0">
              <a:latin typeface="Calibri" pitchFamily="34" charset="0"/>
            </a:endParaRPr>
          </a:p>
          <a:p>
            <a:pPr lvl="1">
              <a:buFont typeface="Wingdings" pitchFamily="2" charset="2"/>
              <a:buChar char="Ø"/>
            </a:pPr>
            <a:r>
              <a:rPr lang="en-US" sz="2800" dirty="0" smtClean="0">
                <a:solidFill>
                  <a:schemeClr val="tx1"/>
                </a:solidFill>
                <a:latin typeface="Calibri" pitchFamily="34" charset="0"/>
              </a:rPr>
              <a:t>Use </a:t>
            </a:r>
            <a:r>
              <a:rPr lang="en-US" sz="2800" dirty="0" err="1" smtClean="0">
                <a:solidFill>
                  <a:schemeClr val="tx1"/>
                </a:solidFill>
                <a:latin typeface="Calibri" pitchFamily="34" charset="0"/>
              </a:rPr>
              <a:t>decile</a:t>
            </a:r>
            <a:r>
              <a:rPr lang="en-US" sz="2800" dirty="0" smtClean="0">
                <a:solidFill>
                  <a:schemeClr val="tx1"/>
                </a:solidFill>
                <a:latin typeface="Calibri" pitchFamily="34" charset="0"/>
              </a:rPr>
              <a:t> ranks of manager effects</a:t>
            </a:r>
          </a:p>
          <a:p>
            <a:pPr lvl="2">
              <a:buFont typeface="Arial" pitchFamily="34" charset="0"/>
              <a:buChar char="•"/>
            </a:pPr>
            <a:r>
              <a:rPr lang="en-US" dirty="0" smtClean="0">
                <a:latin typeface="Calibri" pitchFamily="34" charset="0"/>
              </a:rPr>
              <a:t>Positive coefficient using L&amp;M at 10% level</a:t>
            </a:r>
          </a:p>
          <a:p>
            <a:pPr lvl="2">
              <a:buFont typeface="Arial" pitchFamily="34" charset="0"/>
              <a:buChar char="•"/>
            </a:pPr>
            <a:r>
              <a:rPr lang="en-US" dirty="0" smtClean="0">
                <a:latin typeface="Calibri" pitchFamily="34" charset="0"/>
              </a:rPr>
              <a:t>Positive coefficient on top </a:t>
            </a:r>
            <a:r>
              <a:rPr lang="en-US" dirty="0" err="1" smtClean="0">
                <a:latin typeface="Calibri" pitchFamily="34" charset="0"/>
              </a:rPr>
              <a:t>decile</a:t>
            </a:r>
            <a:r>
              <a:rPr lang="en-US" dirty="0" smtClean="0">
                <a:latin typeface="Calibri" pitchFamily="34" charset="0"/>
              </a:rPr>
              <a:t> indicator for Diction (1% level) and L&amp;M (5% level)</a:t>
            </a:r>
          </a:p>
          <a:p>
            <a:pPr lvl="2">
              <a:buFont typeface="Wingdings" pitchFamily="2" charset="2"/>
              <a:buChar char="Ø"/>
            </a:pPr>
            <a:endParaRPr lang="en-US" sz="3200" dirty="0" smtClean="0">
              <a:solidFill>
                <a:schemeClr val="tx1"/>
              </a:solidFill>
              <a:latin typeface="Calibri" pitchFamily="34" charset="0"/>
            </a:endParaRPr>
          </a:p>
          <a:p>
            <a:pPr lvl="2">
              <a:buFont typeface="Wingdings" pitchFamily="2" charset="2"/>
              <a:buChar char="Ø"/>
            </a:pPr>
            <a:endParaRPr lang="en-US" sz="3200" dirty="0" smtClean="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p:spPr>
        <p:txBody>
          <a:bodyPr/>
          <a:lstStyle/>
          <a:p>
            <a:fld id="{E59E8463-9045-4542-B26B-2532F916F659}" type="slidenum">
              <a:rPr smtClean="0">
                <a:latin typeface="Arial" charset="0"/>
              </a:rPr>
              <a:pPr/>
              <a:t>27</a:t>
            </a:fld>
            <a:endParaRPr lang="en-US" smtClean="0">
              <a:latin typeface="Arial" charset="0"/>
            </a:endParaRPr>
          </a:p>
        </p:txBody>
      </p:sp>
      <p:sp>
        <p:nvSpPr>
          <p:cNvPr id="32771" name="Slide Number Placeholder 3"/>
          <p:cNvSpPr txBox="1">
            <a:spLocks noGrp="1"/>
          </p:cNvSpPr>
          <p:nvPr/>
        </p:nvSpPr>
        <p:spPr bwMode="auto">
          <a:xfrm>
            <a:off x="8458200" y="6477000"/>
            <a:ext cx="317500" cy="152400"/>
          </a:xfrm>
          <a:prstGeom prst="rect">
            <a:avLst/>
          </a:prstGeom>
          <a:noFill/>
          <a:ln w="0">
            <a:noFill/>
            <a:miter lim="800000"/>
            <a:headEnd/>
            <a:tailEnd/>
          </a:ln>
        </p:spPr>
        <p:txBody>
          <a:bodyPr lIns="0" tIns="0" rIns="0" bIns="0"/>
          <a:lstStyle/>
          <a:p>
            <a:pPr algn="r"/>
            <a:fld id="{FF3F4E7F-BED2-4936-9929-C8326BC58D17}" type="slidenum">
              <a:rPr sz="1000" noProof="1"/>
              <a:pPr algn="r"/>
              <a:t>27</a:t>
            </a:fld>
            <a:endParaRPr lang="en-US" sz="1000" noProof="1"/>
          </a:p>
        </p:txBody>
      </p:sp>
      <p:sp>
        <p:nvSpPr>
          <p:cNvPr id="32772" name="Rectangle 2"/>
          <p:cNvSpPr>
            <a:spLocks noGrp="1" noChangeArrowheads="1"/>
          </p:cNvSpPr>
          <p:nvPr>
            <p:ph type="title"/>
          </p:nvPr>
        </p:nvSpPr>
        <p:spPr>
          <a:xfrm>
            <a:off x="304800" y="685800"/>
            <a:ext cx="8359775" cy="533400"/>
          </a:xfrm>
        </p:spPr>
        <p:txBody>
          <a:bodyPr/>
          <a:lstStyle/>
          <a:p>
            <a:r>
              <a:rPr lang="en-US" b="1" dirty="0" smtClean="0">
                <a:latin typeface="Calibri" pitchFamily="34" charset="0"/>
              </a:rPr>
              <a:t>Summary and Conclusion</a:t>
            </a:r>
          </a:p>
        </p:txBody>
      </p:sp>
      <p:sp>
        <p:nvSpPr>
          <p:cNvPr id="32773" name="Rectangle 3"/>
          <p:cNvSpPr>
            <a:spLocks noGrp="1" noChangeArrowheads="1"/>
          </p:cNvSpPr>
          <p:nvPr>
            <p:ph type="body" idx="1"/>
          </p:nvPr>
        </p:nvSpPr>
        <p:spPr>
          <a:xfrm>
            <a:off x="152400" y="1371600"/>
            <a:ext cx="8534400" cy="4648200"/>
          </a:xfrm>
        </p:spPr>
        <p:txBody>
          <a:bodyPr/>
          <a:lstStyle/>
          <a:p>
            <a:pPr marL="457200" indent="-457200">
              <a:buFont typeface="Wingdings" pitchFamily="2" charset="2"/>
              <a:buChar char="Ø"/>
            </a:pPr>
            <a:r>
              <a:rPr lang="en-US" sz="2800" dirty="0" smtClean="0">
                <a:latin typeface="Calibri" pitchFamily="34" charset="0"/>
              </a:rPr>
              <a:t>Manager “style” has a significant impact on tone of presentation and Q&amp;A </a:t>
            </a:r>
          </a:p>
          <a:p>
            <a:pPr marL="800100" lvl="1" indent="-457200">
              <a:buFont typeface="Arial" pitchFamily="34" charset="0"/>
              <a:buChar char="•"/>
            </a:pPr>
            <a:r>
              <a:rPr lang="en-US" sz="2400" dirty="0" smtClean="0">
                <a:latin typeface="Calibri" pitchFamily="34" charset="0"/>
              </a:rPr>
              <a:t>Impact is larger than “style” effects in other contexts</a:t>
            </a:r>
          </a:p>
          <a:p>
            <a:pPr marL="457200" indent="-457200">
              <a:buFont typeface="Wingdings" pitchFamily="2" charset="2"/>
              <a:buChar char="Ø"/>
            </a:pPr>
            <a:endParaRPr lang="en-US" sz="1600" dirty="0" smtClean="0">
              <a:latin typeface="Calibri" pitchFamily="34" charset="0"/>
            </a:endParaRPr>
          </a:p>
          <a:p>
            <a:pPr marL="457200" indent="-457200">
              <a:buFont typeface="Wingdings" pitchFamily="2" charset="2"/>
              <a:buChar char="Ø"/>
            </a:pPr>
            <a:r>
              <a:rPr lang="en-US" sz="2800" dirty="0" smtClean="0">
                <a:latin typeface="Calibri" pitchFamily="34" charset="0"/>
              </a:rPr>
              <a:t>Some evidence that the market prices the manager-specific component of tone for optimistic managers but not pessimistic managers</a:t>
            </a:r>
          </a:p>
          <a:p>
            <a:pPr marL="800100" lvl="1" indent="-457200">
              <a:buFont typeface="Arial" pitchFamily="34" charset="0"/>
              <a:buChar char="•"/>
            </a:pPr>
            <a:r>
              <a:rPr lang="en-US" sz="2400" dirty="0" smtClean="0">
                <a:latin typeface="Calibri" pitchFamily="34" charset="0"/>
              </a:rPr>
              <a:t>BUT, need to check robustness of results</a:t>
            </a:r>
          </a:p>
          <a:p>
            <a:pPr marL="800100" lvl="1" indent="-457200">
              <a:buFont typeface="Arial" pitchFamily="34" charset="0"/>
              <a:buChar char="•"/>
            </a:pPr>
            <a:endParaRPr lang="en-US" sz="1600" dirty="0" smtClean="0">
              <a:latin typeface="Calibri" pitchFamily="34" charset="0"/>
            </a:endParaRPr>
          </a:p>
          <a:p>
            <a:pPr marL="457200" indent="-457200">
              <a:buFont typeface="Wingdings" pitchFamily="2" charset="2"/>
              <a:buChar char="Ø"/>
            </a:pPr>
            <a:r>
              <a:rPr lang="en-US" sz="2800" dirty="0" smtClean="0">
                <a:latin typeface="Calibri" pitchFamily="34" charset="0"/>
              </a:rPr>
              <a:t>Next steps:</a:t>
            </a:r>
          </a:p>
          <a:p>
            <a:pPr marL="800100" lvl="1" indent="-457200">
              <a:buFont typeface="Arial" pitchFamily="34" charset="0"/>
              <a:buChar char="•"/>
            </a:pPr>
            <a:r>
              <a:rPr lang="en-US" sz="2400" dirty="0" smtClean="0">
                <a:latin typeface="Calibri" pitchFamily="34" charset="0"/>
              </a:rPr>
              <a:t>Intraday trading data to measure price reactions</a:t>
            </a:r>
          </a:p>
          <a:p>
            <a:pPr marL="800100" lvl="1" indent="-457200">
              <a:buFont typeface="Arial" pitchFamily="34" charset="0"/>
              <a:buChar char="•"/>
            </a:pPr>
            <a:r>
              <a:rPr lang="en-US" sz="2400" dirty="0" smtClean="0">
                <a:latin typeface="Calibri" pitchFamily="34" charset="0"/>
              </a:rPr>
              <a:t>Increase sample size</a:t>
            </a:r>
          </a:p>
          <a:p>
            <a:pPr marL="457200" indent="-457200">
              <a:buNone/>
            </a:pPr>
            <a:endParaRPr lang="en-US" sz="2800" dirty="0" smtClean="0">
              <a:latin typeface="Calibri" pitchFamily="34" charset="0"/>
            </a:endParaRPr>
          </a:p>
          <a:p>
            <a:pPr marL="457200" indent="-457200">
              <a:buNone/>
            </a:pPr>
            <a:r>
              <a:rPr lang="en-US" sz="1800" dirty="0" smtClean="0"/>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p:spPr>
        <p:txBody>
          <a:bodyPr/>
          <a:lstStyle/>
          <a:p>
            <a:fld id="{B8D159D5-DB88-4C3E-B375-39FC7A9079F4}" type="slidenum">
              <a:rPr smtClean="0">
                <a:latin typeface="Arial" charset="0"/>
              </a:rPr>
              <a:pPr/>
              <a:t>28</a:t>
            </a:fld>
            <a:endParaRPr lang="en-US" smtClean="0">
              <a:latin typeface="Arial" charset="0"/>
            </a:endParaRPr>
          </a:p>
        </p:txBody>
      </p:sp>
      <p:sp>
        <p:nvSpPr>
          <p:cNvPr id="33795" name="Slide Number Placeholder 3"/>
          <p:cNvSpPr txBox="1">
            <a:spLocks noGrp="1"/>
          </p:cNvSpPr>
          <p:nvPr/>
        </p:nvSpPr>
        <p:spPr bwMode="auto">
          <a:xfrm>
            <a:off x="8458200" y="6477000"/>
            <a:ext cx="317500" cy="152400"/>
          </a:xfrm>
          <a:prstGeom prst="rect">
            <a:avLst/>
          </a:prstGeom>
          <a:noFill/>
          <a:ln w="0">
            <a:noFill/>
            <a:miter lim="800000"/>
            <a:headEnd/>
            <a:tailEnd/>
          </a:ln>
        </p:spPr>
        <p:txBody>
          <a:bodyPr lIns="0" tIns="0" rIns="0" bIns="0"/>
          <a:lstStyle/>
          <a:p>
            <a:pPr algn="r"/>
            <a:fld id="{A1A7C3C0-015C-43C1-9FAA-72211A4660BC}" type="slidenum">
              <a:rPr sz="1000" noProof="1"/>
              <a:pPr algn="r"/>
              <a:t>28</a:t>
            </a:fld>
            <a:endParaRPr lang="en-US" sz="1000" noProof="1"/>
          </a:p>
        </p:txBody>
      </p:sp>
      <p:pic>
        <p:nvPicPr>
          <p:cNvPr id="33796" name="Picture 15" descr="ExtClosingSlide2"/>
          <p:cNvPicPr>
            <a:picLocks noChangeAspect="1" noChangeArrowheads="1"/>
          </p:cNvPicPr>
          <p:nvPr/>
        </p:nvPicPr>
        <p:blipFill>
          <a:blip r:embed="rId2" cstate="print"/>
          <a:srcRect l="1636" b="758"/>
          <a:stretch>
            <a:fillRect/>
          </a:stretch>
        </p:blipFill>
        <p:spPr bwMode="auto">
          <a:xfrm>
            <a:off x="0" y="0"/>
            <a:ext cx="91582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noFill/>
        </p:spPr>
        <p:txBody>
          <a:bodyPr/>
          <a:lstStyle/>
          <a:p>
            <a:fld id="{71AF41E2-0B46-4185-ABE4-E82312879B0A}" type="slidenum">
              <a:rPr smtClean="0">
                <a:latin typeface="Arial" charset="0"/>
              </a:rPr>
              <a:pPr/>
              <a:t>29</a:t>
            </a:fld>
            <a:endParaRPr lang="en-US" smtClean="0">
              <a:latin typeface="Arial" charset="0"/>
            </a:endParaRPr>
          </a:p>
        </p:txBody>
      </p:sp>
      <p:sp>
        <p:nvSpPr>
          <p:cNvPr id="37891" name="Slide Number Placeholder 3"/>
          <p:cNvSpPr txBox="1">
            <a:spLocks noGrp="1"/>
          </p:cNvSpPr>
          <p:nvPr/>
        </p:nvSpPr>
        <p:spPr bwMode="auto">
          <a:xfrm>
            <a:off x="8458200" y="6477000"/>
            <a:ext cx="317500" cy="152400"/>
          </a:xfrm>
          <a:prstGeom prst="rect">
            <a:avLst/>
          </a:prstGeom>
          <a:noFill/>
          <a:ln w="0">
            <a:noFill/>
            <a:miter lim="800000"/>
            <a:headEnd/>
            <a:tailEnd/>
          </a:ln>
        </p:spPr>
        <p:txBody>
          <a:bodyPr lIns="0" tIns="0" rIns="0" bIns="0"/>
          <a:lstStyle/>
          <a:p>
            <a:pPr algn="r"/>
            <a:fld id="{78FF32BF-8A5D-47CB-87DC-EA03D7DECA7E}" type="slidenum">
              <a:rPr sz="1000" noProof="1"/>
              <a:pPr algn="r"/>
              <a:t>29</a:t>
            </a:fld>
            <a:endParaRPr lang="en-US" sz="1000" noProof="1"/>
          </a:p>
        </p:txBody>
      </p:sp>
      <p:sp>
        <p:nvSpPr>
          <p:cNvPr id="37892" name="Rectangle 233"/>
          <p:cNvSpPr>
            <a:spLocks noGrp="1" noChangeArrowheads="1"/>
          </p:cNvSpPr>
          <p:nvPr>
            <p:ph type="title" idx="4294967295"/>
          </p:nvPr>
        </p:nvSpPr>
        <p:spPr>
          <a:xfrm>
            <a:off x="304800" y="457200"/>
            <a:ext cx="8359775" cy="914400"/>
          </a:xfrm>
        </p:spPr>
        <p:txBody>
          <a:bodyPr/>
          <a:lstStyle/>
          <a:p>
            <a:r>
              <a:rPr lang="en-US" b="1" dirty="0" smtClean="0">
                <a:latin typeface="Calibri" pitchFamily="34" charset="0"/>
              </a:rPr>
              <a:t>Manager-firm matched sample (Table 2A)</a:t>
            </a:r>
          </a:p>
        </p:txBody>
      </p:sp>
      <p:graphicFrame>
        <p:nvGraphicFramePr>
          <p:cNvPr id="208900" name="Group 4"/>
          <p:cNvGraphicFramePr>
            <a:graphicFrameLocks noGrp="1"/>
          </p:cNvGraphicFramePr>
          <p:nvPr>
            <p:ph idx="4294967295"/>
          </p:nvPr>
        </p:nvGraphicFramePr>
        <p:xfrm>
          <a:off x="304800" y="1219200"/>
          <a:ext cx="8077201" cy="3376326"/>
        </p:xfrm>
        <a:graphic>
          <a:graphicData uri="http://schemas.openxmlformats.org/drawingml/2006/table">
            <a:tbl>
              <a:tblPr/>
              <a:tblGrid>
                <a:gridCol w="2998033"/>
                <a:gridCol w="1693056"/>
                <a:gridCol w="1693056"/>
                <a:gridCol w="1693056"/>
              </a:tblGrid>
              <a:tr h="647922">
                <a:tc>
                  <a:txBody>
                    <a:bodyPr/>
                    <a:lstStyle/>
                    <a:p>
                      <a:pPr marL="0" marR="0" lvl="0" indent="0" algn="l" defTabSz="914400" rtl="0" eaLnBrk="0" fontAlgn="base" latinLnBrk="0" hangingPunct="0">
                        <a:lnSpc>
                          <a:spcPct val="105000"/>
                        </a:lnSpc>
                        <a:spcBef>
                          <a:spcPct val="0"/>
                        </a:spcBef>
                        <a:spcAft>
                          <a:spcPct val="0"/>
                        </a:spcAft>
                        <a:buClrTx/>
                        <a:buSzPct val="100000"/>
                        <a:buFontTx/>
                        <a:buNone/>
                        <a:tabLst/>
                      </a:pP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5000"/>
                        </a:lnSpc>
                        <a:spcBef>
                          <a:spcPct val="0"/>
                        </a:spcBef>
                        <a:spcAft>
                          <a:spcPct val="0"/>
                        </a:spcAft>
                        <a:buClrTx/>
                        <a:buSzPct val="100000"/>
                        <a:buFontTx/>
                        <a:buNone/>
                        <a:tabLst/>
                      </a:pPr>
                      <a:endParaRPr kumimoji="0" lang="en-US" sz="2000" b="1" i="0" u="none" strike="noStrike" cap="none" normalizeH="0" baseline="0" dirty="0" smtClean="0">
                        <a:ln>
                          <a:noFill/>
                        </a:ln>
                        <a:solidFill>
                          <a:srgbClr val="000000"/>
                        </a:solidFill>
                        <a:effectLst/>
                        <a:latin typeface="Calibri" pitchFamily="34" charset="0"/>
                      </a:endParaRPr>
                    </a:p>
                    <a:p>
                      <a:pPr marL="0" marR="0" lvl="0" indent="0" algn="ctr" defTabSz="914400" rtl="0" eaLnBrk="0" fontAlgn="base" latinLnBrk="0" hangingPunct="0">
                        <a:lnSpc>
                          <a:spcPct val="105000"/>
                        </a:lnSpc>
                        <a:spcBef>
                          <a:spcPct val="0"/>
                        </a:spcBef>
                        <a:spcAft>
                          <a:spcPct val="0"/>
                        </a:spcAft>
                        <a:buClrTx/>
                        <a:buSzPct val="100000"/>
                        <a:buFontTx/>
                        <a:buNone/>
                        <a:tabLst/>
                      </a:pPr>
                      <a:r>
                        <a:rPr kumimoji="0" lang="en-US" sz="2000" b="1" i="0" u="none" strike="noStrike" cap="none" normalizeH="0" baseline="0" dirty="0" smtClean="0">
                          <a:ln>
                            <a:noFill/>
                          </a:ln>
                          <a:solidFill>
                            <a:srgbClr val="000000"/>
                          </a:solidFill>
                          <a:effectLst/>
                          <a:latin typeface="Calibri" pitchFamily="34" charset="0"/>
                        </a:rPr>
                        <a:t>Firm-quarters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5000"/>
                        </a:lnSpc>
                        <a:spcBef>
                          <a:spcPct val="0"/>
                        </a:spcBef>
                        <a:spcAft>
                          <a:spcPct val="0"/>
                        </a:spcAft>
                        <a:buClrTx/>
                        <a:buSzPct val="100000"/>
                        <a:buFontTx/>
                        <a:buNone/>
                        <a:tabLst/>
                      </a:pPr>
                      <a:endParaRPr kumimoji="0" lang="en-US" sz="2000" b="1" i="0" u="none" strike="noStrike" cap="none" normalizeH="0" baseline="0" dirty="0" smtClean="0">
                        <a:ln>
                          <a:noFill/>
                        </a:ln>
                        <a:solidFill>
                          <a:srgbClr val="000000"/>
                        </a:solidFill>
                        <a:effectLst/>
                        <a:latin typeface="Calibri" pitchFamily="34" charset="0"/>
                      </a:endParaRPr>
                    </a:p>
                    <a:p>
                      <a:pPr marL="0" marR="0" lvl="0" indent="0" algn="ctr" defTabSz="914400" rtl="0" eaLnBrk="0" fontAlgn="base" latinLnBrk="0" hangingPunct="0">
                        <a:lnSpc>
                          <a:spcPct val="105000"/>
                        </a:lnSpc>
                        <a:spcBef>
                          <a:spcPct val="0"/>
                        </a:spcBef>
                        <a:spcAft>
                          <a:spcPct val="0"/>
                        </a:spcAft>
                        <a:buClrTx/>
                        <a:buSzPct val="100000"/>
                        <a:buFontTx/>
                        <a:buNone/>
                        <a:tabLst/>
                      </a:pPr>
                      <a:r>
                        <a:rPr kumimoji="0" lang="en-US" sz="2000" b="1" i="0" u="none" strike="noStrike" cap="none" normalizeH="0" baseline="0" dirty="0" smtClean="0">
                          <a:ln>
                            <a:noFill/>
                          </a:ln>
                          <a:solidFill>
                            <a:srgbClr val="000000"/>
                          </a:solidFill>
                          <a:effectLst/>
                          <a:latin typeface="Calibri" pitchFamily="34" charset="0"/>
                        </a:rPr>
                        <a:t>Firms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5000"/>
                        </a:lnSpc>
                        <a:spcBef>
                          <a:spcPct val="0"/>
                        </a:spcBef>
                        <a:spcAft>
                          <a:spcPct val="0"/>
                        </a:spcAft>
                        <a:buClrTx/>
                        <a:buSzPct val="100000"/>
                        <a:buFontTx/>
                        <a:buNone/>
                        <a:tabLst/>
                      </a:pPr>
                      <a:endParaRPr kumimoji="0" lang="en-US" sz="2000" b="1" i="0" u="none" strike="noStrike" cap="none" normalizeH="0" baseline="0" dirty="0" smtClean="0">
                        <a:ln>
                          <a:noFill/>
                        </a:ln>
                        <a:solidFill>
                          <a:srgbClr val="000000"/>
                        </a:solidFill>
                        <a:effectLst/>
                        <a:latin typeface="Calibri" pitchFamily="34" charset="0"/>
                      </a:endParaRPr>
                    </a:p>
                    <a:p>
                      <a:pPr marL="0" marR="0" lvl="0" indent="0" algn="ctr" defTabSz="914400" rtl="0" eaLnBrk="0" fontAlgn="base" latinLnBrk="0" hangingPunct="0">
                        <a:lnSpc>
                          <a:spcPct val="105000"/>
                        </a:lnSpc>
                        <a:spcBef>
                          <a:spcPct val="0"/>
                        </a:spcBef>
                        <a:spcAft>
                          <a:spcPct val="0"/>
                        </a:spcAft>
                        <a:buClrTx/>
                        <a:buSzPct val="100000"/>
                        <a:buFontTx/>
                        <a:buNone/>
                        <a:tabLst/>
                      </a:pPr>
                      <a:r>
                        <a:rPr kumimoji="0" lang="en-US" sz="2000" b="1" i="0" u="none" strike="noStrike" cap="none" normalizeH="0" baseline="0" dirty="0" smtClean="0">
                          <a:ln>
                            <a:noFill/>
                          </a:ln>
                          <a:solidFill>
                            <a:srgbClr val="000000"/>
                          </a:solidFill>
                          <a:effectLst/>
                          <a:latin typeface="Calibri" pitchFamily="34" charset="0"/>
                        </a:rPr>
                        <a:t>Mgrs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47922">
                <a:tc>
                  <a:txBody>
                    <a:bodyPr/>
                    <a:lstStyle/>
                    <a:p>
                      <a:pPr marL="177800" marR="0" lvl="0" indent="-1778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Initial</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177800" marR="0" lvl="0" indent="-1778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3,326</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177800" marR="0" lvl="0" indent="-1778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415</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177800" marR="0" lvl="0" indent="-1778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206</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47922">
                <a:tc>
                  <a:txBody>
                    <a:bodyPr/>
                    <a:lstStyle/>
                    <a:p>
                      <a:pPr marL="177800" marR="0" lvl="0" indent="-1778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No Transcripts</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177800" marR="0" lvl="0" indent="-1778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(658)</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177800" marR="0" lvl="0" indent="-1778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(93)</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177800" marR="0" lvl="0" indent="-1778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(46)</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47922">
                <a:tc>
                  <a:txBody>
                    <a:bodyPr/>
                    <a:lstStyle/>
                    <a:p>
                      <a:pPr marL="177800" marR="0" lvl="0" indent="-1778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Fewer than 2 </a:t>
                      </a:r>
                      <a:r>
                        <a:rPr kumimoji="0" lang="en-US" sz="2000" b="0" i="0" u="none" strike="noStrike" cap="none" normalizeH="0" baseline="0" dirty="0" err="1" smtClean="0">
                          <a:ln>
                            <a:noFill/>
                          </a:ln>
                          <a:solidFill>
                            <a:schemeClr val="tx1"/>
                          </a:solidFill>
                          <a:effectLst/>
                          <a:latin typeface="Calibri" pitchFamily="34" charset="0"/>
                        </a:rPr>
                        <a:t>qtrs</a:t>
                      </a:r>
                      <a:r>
                        <a:rPr kumimoji="0" lang="en-US" sz="2000" b="0" i="0" u="none" strike="noStrike" cap="none" normalizeH="0" baseline="0" dirty="0" smtClean="0">
                          <a:ln>
                            <a:noFill/>
                          </a:ln>
                          <a:solidFill>
                            <a:schemeClr val="tx1"/>
                          </a:solidFill>
                          <a:effectLst/>
                          <a:latin typeface="Calibri" pitchFamily="34" charset="0"/>
                        </a:rPr>
                        <a:t> per firm</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177800" marR="0" lvl="0" indent="-1778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(836)</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177800" marR="0" lvl="0" indent="-1778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(128)</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177800" marR="0" lvl="0" indent="-1778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(56)</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47922">
                <a:tc>
                  <a:txBody>
                    <a:bodyPr/>
                    <a:lstStyle/>
                    <a:p>
                      <a:pPr marL="177800" marR="0" lvl="0" indent="-17780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rPr>
                        <a:t>Manager Firm Matched Sample</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177800" marR="0" lvl="0" indent="-1778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rPr>
                        <a:t>1,832</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177800" marR="0" lvl="0" indent="-1778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rPr>
                        <a:t>194</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177800" marR="0" lvl="0" indent="-1778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rPr>
                        <a:t>104</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p>
            <a:fld id="{AADFBFE5-FD14-44E5-8B85-09DE9C4C85F2}" type="slidenum">
              <a:rPr smtClean="0">
                <a:latin typeface="Arial" charset="0"/>
              </a:rPr>
              <a:pPr/>
              <a:t>3</a:t>
            </a:fld>
            <a:endParaRPr lang="en-US" smtClean="0">
              <a:latin typeface="Arial" charset="0"/>
            </a:endParaRPr>
          </a:p>
        </p:txBody>
      </p:sp>
      <p:sp>
        <p:nvSpPr>
          <p:cNvPr id="7171" name="Slide Number Placeholder 3"/>
          <p:cNvSpPr txBox="1">
            <a:spLocks noGrp="1"/>
          </p:cNvSpPr>
          <p:nvPr/>
        </p:nvSpPr>
        <p:spPr bwMode="auto">
          <a:xfrm>
            <a:off x="8458200" y="6477000"/>
            <a:ext cx="317500" cy="152400"/>
          </a:xfrm>
          <a:prstGeom prst="rect">
            <a:avLst/>
          </a:prstGeom>
          <a:noFill/>
          <a:ln w="0">
            <a:noFill/>
            <a:miter lim="800000"/>
            <a:headEnd/>
            <a:tailEnd/>
          </a:ln>
        </p:spPr>
        <p:txBody>
          <a:bodyPr lIns="0" tIns="0" rIns="0" bIns="0"/>
          <a:lstStyle/>
          <a:p>
            <a:pPr algn="r"/>
            <a:fld id="{332D8EE0-B07A-4E5B-9F15-FAA96615B05D}" type="slidenum">
              <a:rPr sz="1000" noProof="1"/>
              <a:pPr algn="r"/>
              <a:t>3</a:t>
            </a:fld>
            <a:endParaRPr lang="en-US" sz="1000" noProof="1"/>
          </a:p>
        </p:txBody>
      </p:sp>
      <p:sp>
        <p:nvSpPr>
          <p:cNvPr id="7172" name="Rectangle 3"/>
          <p:cNvSpPr>
            <a:spLocks noGrp="1" noChangeArrowheads="1"/>
          </p:cNvSpPr>
          <p:nvPr>
            <p:ph type="body" idx="4294967295"/>
          </p:nvPr>
        </p:nvSpPr>
        <p:spPr>
          <a:xfrm>
            <a:off x="304800" y="1219200"/>
            <a:ext cx="7315200" cy="4419600"/>
          </a:xfrm>
        </p:spPr>
        <p:txBody>
          <a:bodyPr/>
          <a:lstStyle/>
          <a:p>
            <a:pPr marL="341313" indent="-341313">
              <a:buFontTx/>
              <a:buNone/>
            </a:pPr>
            <a:r>
              <a:rPr lang="en-US" sz="2800" smtClean="0">
                <a:solidFill>
                  <a:srgbClr val="412F86"/>
                </a:solidFill>
              </a:rPr>
              <a:t>   </a:t>
            </a:r>
            <a:r>
              <a:rPr lang="en-US" sz="2800" i="1" smtClean="0">
                <a:latin typeface="Calibri" pitchFamily="34" charset="0"/>
              </a:rPr>
              <a:t>We are a company known for being conservative.</a:t>
            </a:r>
            <a:endParaRPr lang="en-US" sz="2800" smtClean="0">
              <a:latin typeface="Calibri" pitchFamily="34" charset="0"/>
            </a:endParaRPr>
          </a:p>
          <a:p>
            <a:pPr marL="341313" indent="-341313">
              <a:buFontTx/>
              <a:buNone/>
            </a:pPr>
            <a:r>
              <a:rPr lang="en-US" smtClean="0">
                <a:latin typeface="Calibri" pitchFamily="34" charset="0"/>
              </a:rPr>
              <a:t>				</a:t>
            </a:r>
          </a:p>
          <a:p>
            <a:pPr marL="341313" indent="-341313">
              <a:buFontTx/>
              <a:buNone/>
            </a:pPr>
            <a:r>
              <a:rPr lang="en-US" smtClean="0">
                <a:latin typeface="Calibri" pitchFamily="34" charset="0"/>
              </a:rPr>
              <a:t>		                          —Greg Maffei, Microsoft CFO 1997-2000</a:t>
            </a:r>
          </a:p>
          <a:p>
            <a:pPr marL="341313" indent="-341313">
              <a:buFontTx/>
              <a:buNone/>
            </a:pPr>
            <a:endParaRPr lang="en-US" smtClean="0">
              <a:latin typeface="Calibri" pitchFamily="34" charset="0"/>
            </a:endParaRPr>
          </a:p>
          <a:p>
            <a:pPr marL="341313" indent="-341313">
              <a:buFontTx/>
              <a:buNone/>
            </a:pPr>
            <a:endParaRPr lang="en-US" smtClean="0"/>
          </a:p>
          <a:p>
            <a:pPr marL="341313" indent="-341313">
              <a:buFontTx/>
              <a:buNone/>
            </a:pPr>
            <a:endParaRPr lang="en-US" smtClean="0">
              <a:latin typeface="Calibri" pitchFamily="34" charset="0"/>
            </a:endParaRPr>
          </a:p>
        </p:txBody>
      </p:sp>
      <p:pic>
        <p:nvPicPr>
          <p:cNvPr id="7173" name="Picture 9" descr="Satellite Radio Playground - Sirius XM Satellite Radio Board Member and Liberty Media CEO Greg Maffei"/>
          <p:cNvPicPr>
            <a:picLocks noChangeAspect="1" noChangeArrowheads="1"/>
          </p:cNvPicPr>
          <p:nvPr/>
        </p:nvPicPr>
        <p:blipFill>
          <a:blip r:embed="rId3" cstate="print"/>
          <a:srcRect/>
          <a:stretch>
            <a:fillRect/>
          </a:stretch>
        </p:blipFill>
        <p:spPr bwMode="auto">
          <a:xfrm>
            <a:off x="7010400" y="685800"/>
            <a:ext cx="1943100" cy="2590800"/>
          </a:xfrm>
          <a:prstGeom prst="rect">
            <a:avLst/>
          </a:prstGeom>
          <a:noFill/>
          <a:ln w="9525">
            <a:noFill/>
            <a:miter lim="800000"/>
            <a:headEnd/>
            <a:tailEnd/>
          </a:ln>
        </p:spPr>
      </p:pic>
      <p:sp>
        <p:nvSpPr>
          <p:cNvPr id="7174" name="AutoShape 11" descr="9k="/>
          <p:cNvSpPr>
            <a:spLocks noChangeAspect="1" noChangeArrowheads="1"/>
          </p:cNvSpPr>
          <p:nvPr/>
        </p:nvSpPr>
        <p:spPr bwMode="auto">
          <a:xfrm>
            <a:off x="3348038" y="2495550"/>
            <a:ext cx="2447925" cy="1866900"/>
          </a:xfrm>
          <a:prstGeom prst="rect">
            <a:avLst/>
          </a:prstGeom>
          <a:noFill/>
          <a:ln w="9525">
            <a:no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p:spPr>
        <p:txBody>
          <a:bodyPr/>
          <a:lstStyle/>
          <a:p>
            <a:fld id="{AC5635DD-82D2-4116-9656-BAF19F4B9583}" type="slidenum">
              <a:rPr smtClean="0">
                <a:latin typeface="Arial" charset="0"/>
              </a:rPr>
              <a:pPr/>
              <a:t>30</a:t>
            </a:fld>
            <a:endParaRPr lang="en-US" smtClean="0">
              <a:latin typeface="Arial" charset="0"/>
            </a:endParaRPr>
          </a:p>
        </p:txBody>
      </p:sp>
      <p:sp>
        <p:nvSpPr>
          <p:cNvPr id="38915" name="Slide Number Placeholder 3"/>
          <p:cNvSpPr txBox="1">
            <a:spLocks noGrp="1"/>
          </p:cNvSpPr>
          <p:nvPr/>
        </p:nvSpPr>
        <p:spPr bwMode="auto">
          <a:xfrm>
            <a:off x="8458200" y="6477000"/>
            <a:ext cx="317500" cy="152400"/>
          </a:xfrm>
          <a:prstGeom prst="rect">
            <a:avLst/>
          </a:prstGeom>
          <a:noFill/>
          <a:ln w="0">
            <a:noFill/>
            <a:miter lim="800000"/>
            <a:headEnd/>
            <a:tailEnd/>
          </a:ln>
        </p:spPr>
        <p:txBody>
          <a:bodyPr lIns="0" tIns="0" rIns="0" bIns="0"/>
          <a:lstStyle/>
          <a:p>
            <a:pPr algn="r"/>
            <a:fld id="{0026DDA6-FE82-47DD-9AE3-4B4746303CCD}" type="slidenum">
              <a:rPr sz="1000" noProof="1"/>
              <a:pPr algn="r"/>
              <a:t>30</a:t>
            </a:fld>
            <a:endParaRPr lang="en-US" sz="1000" noProof="1"/>
          </a:p>
        </p:txBody>
      </p:sp>
      <p:sp>
        <p:nvSpPr>
          <p:cNvPr id="38916" name="Rectangle 233"/>
          <p:cNvSpPr>
            <a:spLocks noGrp="1" noChangeArrowheads="1"/>
          </p:cNvSpPr>
          <p:nvPr>
            <p:ph type="title" idx="4294967295"/>
          </p:nvPr>
        </p:nvSpPr>
        <p:spPr>
          <a:xfrm>
            <a:off x="304800" y="457200"/>
            <a:ext cx="8359775" cy="914400"/>
          </a:xfrm>
        </p:spPr>
        <p:txBody>
          <a:bodyPr/>
          <a:lstStyle/>
          <a:p>
            <a:r>
              <a:rPr lang="en-US" b="1" smtClean="0">
                <a:latin typeface="Calibri" pitchFamily="34" charset="0"/>
              </a:rPr>
              <a:t>Sample Selection (Table 2B)</a:t>
            </a:r>
          </a:p>
        </p:txBody>
      </p:sp>
      <p:pic>
        <p:nvPicPr>
          <p:cNvPr id="156674" name="Picture 2"/>
          <p:cNvPicPr>
            <a:picLocks noChangeAspect="1" noChangeArrowheads="1"/>
          </p:cNvPicPr>
          <p:nvPr/>
        </p:nvPicPr>
        <p:blipFill>
          <a:blip r:embed="rId3" cstate="print"/>
          <a:srcRect/>
          <a:stretch>
            <a:fillRect/>
          </a:stretch>
        </p:blipFill>
        <p:spPr bwMode="auto">
          <a:xfrm>
            <a:off x="533400" y="1142999"/>
            <a:ext cx="7086600" cy="54150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a:noFill/>
        </p:spPr>
        <p:txBody>
          <a:bodyPr/>
          <a:lstStyle/>
          <a:p>
            <a:fld id="{0290EAC3-4680-4DBB-AD5D-07FB2F2A4A97}" type="slidenum">
              <a:rPr smtClean="0">
                <a:latin typeface="Arial" charset="0"/>
              </a:rPr>
              <a:pPr/>
              <a:t>31</a:t>
            </a:fld>
            <a:endParaRPr lang="en-US" smtClean="0">
              <a:latin typeface="Arial" charset="0"/>
            </a:endParaRPr>
          </a:p>
        </p:txBody>
      </p:sp>
      <p:sp>
        <p:nvSpPr>
          <p:cNvPr id="39939" name="Slide Number Placeholder 3"/>
          <p:cNvSpPr txBox="1">
            <a:spLocks noGrp="1"/>
          </p:cNvSpPr>
          <p:nvPr/>
        </p:nvSpPr>
        <p:spPr bwMode="auto">
          <a:xfrm>
            <a:off x="8458200" y="6477000"/>
            <a:ext cx="317500" cy="152400"/>
          </a:xfrm>
          <a:prstGeom prst="rect">
            <a:avLst/>
          </a:prstGeom>
          <a:noFill/>
          <a:ln w="0">
            <a:noFill/>
            <a:miter lim="800000"/>
            <a:headEnd/>
            <a:tailEnd/>
          </a:ln>
        </p:spPr>
        <p:txBody>
          <a:bodyPr lIns="0" tIns="0" rIns="0" bIns="0"/>
          <a:lstStyle/>
          <a:p>
            <a:pPr algn="r"/>
            <a:fld id="{9DF41786-06F0-4E93-BC0F-044911D28DBA}" type="slidenum">
              <a:rPr sz="1000" noProof="1"/>
              <a:pPr algn="r"/>
              <a:t>31</a:t>
            </a:fld>
            <a:endParaRPr lang="en-US" sz="1000" noProof="1"/>
          </a:p>
        </p:txBody>
      </p:sp>
      <p:sp>
        <p:nvSpPr>
          <p:cNvPr id="39940" name="Rectangle 2"/>
          <p:cNvSpPr>
            <a:spLocks noGrp="1" noChangeArrowheads="1"/>
          </p:cNvSpPr>
          <p:nvPr>
            <p:ph type="title" idx="4294967295"/>
          </p:nvPr>
        </p:nvSpPr>
        <p:spPr>
          <a:xfrm>
            <a:off x="381000" y="685800"/>
            <a:ext cx="8359775" cy="914400"/>
          </a:xfrm>
        </p:spPr>
        <p:txBody>
          <a:bodyPr/>
          <a:lstStyle/>
          <a:p>
            <a:r>
              <a:rPr lang="en-US" altLang="zh-CN" sz="2800" b="1" dirty="0" smtClean="0">
                <a:latin typeface="Calibri" pitchFamily="34" charset="0"/>
                <a:ea typeface="宋体" pitchFamily="2" charset="-122"/>
              </a:rPr>
              <a:t>Frequency of Firms based on the number of different Managers (Table 2C)</a:t>
            </a:r>
            <a:endParaRPr lang="en-US" sz="2800" b="1" dirty="0" smtClean="0">
              <a:latin typeface="Calibri" pitchFamily="34" charset="0"/>
            </a:endParaRPr>
          </a:p>
        </p:txBody>
      </p:sp>
      <p:graphicFrame>
        <p:nvGraphicFramePr>
          <p:cNvPr id="212996" name="Group 4"/>
          <p:cNvGraphicFramePr>
            <a:graphicFrameLocks noGrp="1"/>
          </p:cNvGraphicFramePr>
          <p:nvPr>
            <p:ph idx="4294967295"/>
          </p:nvPr>
        </p:nvGraphicFramePr>
        <p:xfrm>
          <a:off x="381000" y="1905000"/>
          <a:ext cx="7848600" cy="3419477"/>
        </p:xfrm>
        <a:graphic>
          <a:graphicData uri="http://schemas.openxmlformats.org/drawingml/2006/table">
            <a:tbl>
              <a:tblPr/>
              <a:tblGrid>
                <a:gridCol w="2081241"/>
                <a:gridCol w="1922453"/>
                <a:gridCol w="1922453"/>
                <a:gridCol w="1922453"/>
              </a:tblGrid>
              <a:tr h="887413">
                <a:tc>
                  <a:txBody>
                    <a:bodyPr/>
                    <a:lstStyle/>
                    <a:p>
                      <a:pPr marL="177800" marR="0" lvl="0" indent="-1778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rPr>
                        <a:t>No. of different Mgrs</a:t>
                      </a:r>
                    </a:p>
                  </a:txBody>
                  <a:tcPr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77800" marR="0" lvl="0" indent="-1778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rPr>
                        <a:t>Freq of firms</a:t>
                      </a:r>
                    </a:p>
                  </a:txBody>
                  <a:tcPr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77800" marR="0" lvl="0" indent="-1778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rPr>
                        <a:t>Percentage</a:t>
                      </a:r>
                    </a:p>
                  </a:txBody>
                  <a:tcPr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77800" marR="0" lvl="0" indent="-1778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rPr>
                        <a:t>No. of Mgr-firm pairs</a:t>
                      </a:r>
                    </a:p>
                  </a:txBody>
                  <a:tcPr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6588">
                <a:tc>
                  <a:txBody>
                    <a:bodyPr/>
                    <a:lstStyle/>
                    <a:p>
                      <a:pPr marL="177800" marR="0" lvl="0" indent="-1778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1</a:t>
                      </a:r>
                    </a:p>
                  </a:txBody>
                  <a:tcPr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177800" marR="0" lvl="0" indent="-1778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rPr>
                        <a:t>180</a:t>
                      </a:r>
                    </a:p>
                  </a:txBody>
                  <a:tcPr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177800" marR="0" lvl="0" indent="-1778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92.8</a:t>
                      </a:r>
                    </a:p>
                  </a:txBody>
                  <a:tcPr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177800" marR="0" lvl="0" indent="-1778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180</a:t>
                      </a:r>
                    </a:p>
                  </a:txBody>
                  <a:tcPr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63563">
                <a:tc>
                  <a:txBody>
                    <a:bodyPr/>
                    <a:lstStyle/>
                    <a:p>
                      <a:pPr marL="177800" marR="0" lvl="0" indent="-1778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2</a:t>
                      </a:r>
                    </a:p>
                  </a:txBody>
                  <a:tcPr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177800" marR="0" lvl="0" indent="-1778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13</a:t>
                      </a:r>
                    </a:p>
                  </a:txBody>
                  <a:tcPr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177800" marR="0" lvl="0" indent="-1778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6.7</a:t>
                      </a:r>
                    </a:p>
                  </a:txBody>
                  <a:tcPr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177800" marR="0" lvl="0" indent="-1778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26</a:t>
                      </a:r>
                    </a:p>
                  </a:txBody>
                  <a:tcPr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63563">
                <a:tc>
                  <a:txBody>
                    <a:bodyPr/>
                    <a:lstStyle/>
                    <a:p>
                      <a:pPr marL="177800" marR="0" lvl="0" indent="-1778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3</a:t>
                      </a:r>
                    </a:p>
                  </a:txBody>
                  <a:tcPr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177800" marR="0" lvl="0" indent="-1778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1</a:t>
                      </a:r>
                    </a:p>
                  </a:txBody>
                  <a:tcPr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177800" marR="0" lvl="0" indent="-1778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0.5</a:t>
                      </a:r>
                    </a:p>
                  </a:txBody>
                  <a:tcPr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177800" marR="0" lvl="0" indent="-1778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3</a:t>
                      </a:r>
                    </a:p>
                  </a:txBody>
                  <a:tcPr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768350">
                <a:tc>
                  <a:txBody>
                    <a:bodyPr/>
                    <a:lstStyle/>
                    <a:p>
                      <a:pPr marL="177800" marR="0" lvl="0" indent="-1778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Total</a:t>
                      </a:r>
                    </a:p>
                  </a:txBody>
                  <a:tcPr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177800" marR="0" lvl="0" indent="-1778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rPr>
                        <a:t>194</a:t>
                      </a:r>
                    </a:p>
                  </a:txBody>
                  <a:tcPr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177800" marR="0" lvl="0" indent="-1778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rPr>
                        <a:t>100</a:t>
                      </a:r>
                    </a:p>
                  </a:txBody>
                  <a:tcPr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177800" marR="0" lvl="0" indent="-1778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rPr>
                        <a:t>209</a:t>
                      </a:r>
                    </a:p>
                  </a:txBody>
                  <a:tcPr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a:noFill/>
        </p:spPr>
        <p:txBody>
          <a:bodyPr/>
          <a:lstStyle/>
          <a:p>
            <a:fld id="{F63C6CFD-0173-44EE-93B0-B2605A0288AD}" type="slidenum">
              <a:rPr smtClean="0">
                <a:latin typeface="Arial" charset="0"/>
              </a:rPr>
              <a:pPr/>
              <a:t>32</a:t>
            </a:fld>
            <a:endParaRPr lang="en-US" smtClean="0">
              <a:latin typeface="Arial" charset="0"/>
            </a:endParaRPr>
          </a:p>
        </p:txBody>
      </p:sp>
      <p:sp>
        <p:nvSpPr>
          <p:cNvPr id="40963" name="Slide Number Placeholder 3"/>
          <p:cNvSpPr txBox="1">
            <a:spLocks noGrp="1"/>
          </p:cNvSpPr>
          <p:nvPr/>
        </p:nvSpPr>
        <p:spPr bwMode="auto">
          <a:xfrm>
            <a:off x="8458200" y="6477000"/>
            <a:ext cx="317500" cy="152400"/>
          </a:xfrm>
          <a:prstGeom prst="rect">
            <a:avLst/>
          </a:prstGeom>
          <a:noFill/>
          <a:ln w="0">
            <a:noFill/>
            <a:miter lim="800000"/>
            <a:headEnd/>
            <a:tailEnd/>
          </a:ln>
        </p:spPr>
        <p:txBody>
          <a:bodyPr lIns="0" tIns="0" rIns="0" bIns="0"/>
          <a:lstStyle/>
          <a:p>
            <a:pPr algn="r"/>
            <a:fld id="{5B97BA3B-36B9-4D89-932E-B8308B2497BF}" type="slidenum">
              <a:rPr sz="1000" noProof="1"/>
              <a:pPr algn="r"/>
              <a:t>32</a:t>
            </a:fld>
            <a:endParaRPr lang="en-US" sz="1000" noProof="1"/>
          </a:p>
        </p:txBody>
      </p:sp>
      <p:sp>
        <p:nvSpPr>
          <p:cNvPr id="40964" name="Rectangle 2"/>
          <p:cNvSpPr>
            <a:spLocks noGrp="1" noChangeArrowheads="1"/>
          </p:cNvSpPr>
          <p:nvPr>
            <p:ph type="title" idx="4294967295"/>
          </p:nvPr>
        </p:nvSpPr>
        <p:spPr>
          <a:xfrm>
            <a:off x="381000" y="685800"/>
            <a:ext cx="8359775" cy="914400"/>
          </a:xfrm>
        </p:spPr>
        <p:txBody>
          <a:bodyPr/>
          <a:lstStyle/>
          <a:p>
            <a:r>
              <a:rPr lang="en-US" altLang="zh-CN" sz="2800" b="1" dirty="0" smtClean="0">
                <a:latin typeface="Calibri" pitchFamily="34" charset="0"/>
                <a:ea typeface="宋体" pitchFamily="2" charset="-122"/>
              </a:rPr>
              <a:t>Frequency of Managers based on the number of firm changes</a:t>
            </a:r>
            <a:r>
              <a:rPr lang="en-US" altLang="zh-CN" sz="2800" dirty="0" smtClean="0">
                <a:latin typeface="Calibri" pitchFamily="34" charset="0"/>
                <a:ea typeface="宋体" pitchFamily="2" charset="-122"/>
              </a:rPr>
              <a:t> </a:t>
            </a:r>
            <a:r>
              <a:rPr lang="en-US" altLang="zh-CN" sz="2800" b="1" dirty="0" smtClean="0">
                <a:latin typeface="Calibri" pitchFamily="34" charset="0"/>
                <a:ea typeface="宋体" pitchFamily="2" charset="-122"/>
              </a:rPr>
              <a:t>(Table 2D)</a:t>
            </a:r>
            <a:endParaRPr lang="en-US" sz="2800" b="1" dirty="0" smtClean="0">
              <a:latin typeface="Calibri" pitchFamily="34" charset="0"/>
            </a:endParaRPr>
          </a:p>
        </p:txBody>
      </p:sp>
      <p:graphicFrame>
        <p:nvGraphicFramePr>
          <p:cNvPr id="210948" name="Group 4"/>
          <p:cNvGraphicFramePr>
            <a:graphicFrameLocks noGrp="1"/>
          </p:cNvGraphicFramePr>
          <p:nvPr/>
        </p:nvGraphicFramePr>
        <p:xfrm>
          <a:off x="381000" y="1752600"/>
          <a:ext cx="7772400" cy="2758440"/>
        </p:xfrm>
        <a:graphic>
          <a:graphicData uri="http://schemas.openxmlformats.org/drawingml/2006/table">
            <a:tbl>
              <a:tblPr/>
              <a:tblGrid>
                <a:gridCol w="1663545"/>
                <a:gridCol w="2036285"/>
                <a:gridCol w="2036285"/>
                <a:gridCol w="2036285"/>
              </a:tblGrid>
              <a:tr h="685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rPr>
                        <a:t>No. of changes</a:t>
                      </a:r>
                    </a:p>
                  </a:txBody>
                  <a:tcPr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rPr>
                        <a:t>Freq of Mgrs</a:t>
                      </a:r>
                    </a:p>
                  </a:txBody>
                  <a:tcPr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rPr>
                        <a:t>Percentage</a:t>
                      </a:r>
                    </a:p>
                  </a:txBody>
                  <a:tcPr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rPr>
                        <a:t>No. of Mgr-firm pairs</a:t>
                      </a:r>
                    </a:p>
                  </a:txBody>
                  <a:tcPr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1</a:t>
                      </a:r>
                    </a:p>
                  </a:txBody>
                  <a:tcPr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103</a:t>
                      </a:r>
                    </a:p>
                  </a:txBody>
                  <a:tcPr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99</a:t>
                      </a:r>
                    </a:p>
                  </a:txBody>
                  <a:tcPr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206</a:t>
                      </a:r>
                    </a:p>
                  </a:txBody>
                  <a:tcPr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2</a:t>
                      </a:r>
                    </a:p>
                  </a:txBody>
                  <a:tcPr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1</a:t>
                      </a:r>
                    </a:p>
                  </a:txBody>
                  <a:tcPr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1</a:t>
                      </a:r>
                    </a:p>
                  </a:txBody>
                  <a:tcPr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3</a:t>
                      </a:r>
                    </a:p>
                  </a:txBody>
                  <a:tcPr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Total</a:t>
                      </a:r>
                    </a:p>
                  </a:txBody>
                  <a:tcPr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rPr>
                        <a:t>104</a:t>
                      </a:r>
                      <a:endParaRPr kumimoji="0" lang="en-US" sz="2000" b="0" i="0" u="none" strike="noStrike" cap="none" normalizeH="0" baseline="0" dirty="0" smtClean="0">
                        <a:ln>
                          <a:noFill/>
                        </a:ln>
                        <a:solidFill>
                          <a:schemeClr val="tx1"/>
                        </a:solidFill>
                        <a:effectLst/>
                        <a:latin typeface="Calibri" pitchFamily="34" charset="0"/>
                      </a:endParaRPr>
                    </a:p>
                  </a:txBody>
                  <a:tcPr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rPr>
                        <a:t>100</a:t>
                      </a:r>
                    </a:p>
                  </a:txBody>
                  <a:tcPr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rPr>
                        <a:t>209</a:t>
                      </a:r>
                    </a:p>
                  </a:txBody>
                  <a:tcPr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p:spPr>
        <p:txBody>
          <a:bodyPr/>
          <a:lstStyle/>
          <a:p>
            <a:fld id="{58E7F1C6-421E-419A-990D-810E4A8AD8EF}" type="slidenum">
              <a:rPr smtClean="0">
                <a:latin typeface="Arial" charset="0"/>
              </a:rPr>
              <a:pPr/>
              <a:t>33</a:t>
            </a:fld>
            <a:endParaRPr lang="en-US" smtClean="0">
              <a:latin typeface="Arial" charset="0"/>
            </a:endParaRPr>
          </a:p>
        </p:txBody>
      </p:sp>
      <p:sp>
        <p:nvSpPr>
          <p:cNvPr id="41987" name="Slide Number Placeholder 3"/>
          <p:cNvSpPr txBox="1">
            <a:spLocks noGrp="1"/>
          </p:cNvSpPr>
          <p:nvPr/>
        </p:nvSpPr>
        <p:spPr bwMode="auto">
          <a:xfrm>
            <a:off x="8458200" y="6477000"/>
            <a:ext cx="317500" cy="152400"/>
          </a:xfrm>
          <a:prstGeom prst="rect">
            <a:avLst/>
          </a:prstGeom>
          <a:noFill/>
          <a:ln w="0">
            <a:noFill/>
            <a:miter lim="800000"/>
            <a:headEnd/>
            <a:tailEnd/>
          </a:ln>
        </p:spPr>
        <p:txBody>
          <a:bodyPr lIns="0" tIns="0" rIns="0" bIns="0"/>
          <a:lstStyle/>
          <a:p>
            <a:pPr algn="r"/>
            <a:fld id="{AB7A21DA-119C-441A-AF57-9E4B203B1321}" type="slidenum">
              <a:rPr sz="1000" noProof="1"/>
              <a:pPr algn="r"/>
              <a:t>33</a:t>
            </a:fld>
            <a:endParaRPr lang="en-US" sz="1000" noProof="1"/>
          </a:p>
        </p:txBody>
      </p:sp>
      <p:sp>
        <p:nvSpPr>
          <p:cNvPr id="41988" name="Rectangle 2"/>
          <p:cNvSpPr>
            <a:spLocks noGrp="1" noChangeArrowheads="1"/>
          </p:cNvSpPr>
          <p:nvPr>
            <p:ph type="title" idx="4294967295"/>
          </p:nvPr>
        </p:nvSpPr>
        <p:spPr>
          <a:xfrm>
            <a:off x="381000" y="457200"/>
            <a:ext cx="8359775" cy="914400"/>
          </a:xfrm>
        </p:spPr>
        <p:txBody>
          <a:bodyPr/>
          <a:lstStyle/>
          <a:p>
            <a:r>
              <a:rPr lang="en-US" altLang="zh-CN" b="1" smtClean="0">
                <a:latin typeface="Calibri" pitchFamily="34" charset="0"/>
                <a:ea typeface="宋体" pitchFamily="2" charset="-122"/>
              </a:rPr>
              <a:t>Descriptive statistics</a:t>
            </a:r>
            <a:r>
              <a:rPr lang="en-US" altLang="zh-CN" smtClean="0">
                <a:latin typeface="Calibri" pitchFamily="34" charset="0"/>
                <a:ea typeface="宋体" pitchFamily="2" charset="-122"/>
              </a:rPr>
              <a:t> </a:t>
            </a:r>
            <a:r>
              <a:rPr lang="en-US" altLang="zh-CN" b="1" smtClean="0">
                <a:latin typeface="Calibri" pitchFamily="34" charset="0"/>
                <a:ea typeface="宋体" pitchFamily="2" charset="-122"/>
              </a:rPr>
              <a:t>(Table 3)</a:t>
            </a:r>
            <a:endParaRPr lang="en-US" b="1" smtClean="0">
              <a:latin typeface="Calibri" pitchFamily="34" charset="0"/>
            </a:endParaRPr>
          </a:p>
        </p:txBody>
      </p:sp>
      <p:graphicFrame>
        <p:nvGraphicFramePr>
          <p:cNvPr id="7" name="Table 6"/>
          <p:cNvGraphicFramePr>
            <a:graphicFrameLocks noGrp="1"/>
          </p:cNvGraphicFramePr>
          <p:nvPr/>
        </p:nvGraphicFramePr>
        <p:xfrm>
          <a:off x="228600" y="914400"/>
          <a:ext cx="8458201" cy="5715006"/>
        </p:xfrm>
        <a:graphic>
          <a:graphicData uri="http://schemas.openxmlformats.org/drawingml/2006/table">
            <a:tbl>
              <a:tblPr/>
              <a:tblGrid>
                <a:gridCol w="1741853"/>
                <a:gridCol w="764887"/>
                <a:gridCol w="731360"/>
                <a:gridCol w="778142"/>
                <a:gridCol w="982424"/>
                <a:gridCol w="882622"/>
                <a:gridCol w="882622"/>
                <a:gridCol w="948117"/>
                <a:gridCol w="746174"/>
              </a:tblGrid>
              <a:tr h="508702">
                <a:tc>
                  <a:txBody>
                    <a:bodyPr/>
                    <a:lstStyle/>
                    <a:p>
                      <a:pPr marL="0" marR="0" algn="ctr">
                        <a:spcBef>
                          <a:spcPts val="0"/>
                        </a:spcBef>
                        <a:spcAft>
                          <a:spcPts val="0"/>
                        </a:spcAft>
                      </a:pPr>
                      <a:r>
                        <a:rPr lang="en-US" sz="1000">
                          <a:solidFill>
                            <a:srgbClr val="000000"/>
                          </a:solidFill>
                          <a:latin typeface="Times New Roman"/>
                          <a:ea typeface="Times New Roman"/>
                        </a:rPr>
                        <a:t>Variable</a:t>
                      </a:r>
                      <a:endParaRPr lang="en-US" sz="1100">
                        <a:latin typeface="Times New Roman"/>
                        <a:ea typeface="Times New Roman"/>
                      </a:endParaRPr>
                    </a:p>
                  </a:txBody>
                  <a:tcPr marL="60690" marR="6069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latin typeface="Times New Roman"/>
                          <a:ea typeface="Times New Roman"/>
                        </a:rPr>
                        <a:t>N</a:t>
                      </a:r>
                      <a:endParaRPr lang="en-US" sz="1100">
                        <a:latin typeface="Times New Roman"/>
                        <a:ea typeface="Times New Roman"/>
                      </a:endParaRPr>
                    </a:p>
                  </a:txBody>
                  <a:tcPr marL="60690" marR="6069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latin typeface="Times New Roman"/>
                          <a:ea typeface="Times New Roman"/>
                        </a:rPr>
                        <a:t>Min</a:t>
                      </a:r>
                      <a:endParaRPr lang="en-US" sz="1100">
                        <a:latin typeface="Times New Roman"/>
                        <a:ea typeface="Times New Roman"/>
                      </a:endParaRPr>
                    </a:p>
                  </a:txBody>
                  <a:tcPr marL="60690" marR="6069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latin typeface="Times New Roman"/>
                          <a:ea typeface="Times New Roman"/>
                        </a:rPr>
                        <a:t>Q1</a:t>
                      </a:r>
                      <a:endParaRPr lang="en-US" sz="1100">
                        <a:latin typeface="Times New Roman"/>
                        <a:ea typeface="Times New Roman"/>
                      </a:endParaRPr>
                    </a:p>
                  </a:txBody>
                  <a:tcPr marL="60690" marR="6069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latin typeface="Times New Roman"/>
                          <a:ea typeface="Times New Roman"/>
                        </a:rPr>
                        <a:t>Mean</a:t>
                      </a:r>
                      <a:endParaRPr lang="en-US" sz="1100">
                        <a:latin typeface="Times New Roman"/>
                        <a:ea typeface="Times New Roman"/>
                      </a:endParaRPr>
                    </a:p>
                  </a:txBody>
                  <a:tcPr marL="60690" marR="6069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latin typeface="Times New Roman"/>
                          <a:ea typeface="Times New Roman"/>
                        </a:rPr>
                        <a:t>Median</a:t>
                      </a:r>
                      <a:endParaRPr lang="en-US" sz="1100">
                        <a:latin typeface="Times New Roman"/>
                        <a:ea typeface="Times New Roman"/>
                      </a:endParaRPr>
                    </a:p>
                  </a:txBody>
                  <a:tcPr marL="60690" marR="6069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latin typeface="Times New Roman"/>
                          <a:ea typeface="Times New Roman"/>
                        </a:rPr>
                        <a:t>Q3</a:t>
                      </a:r>
                      <a:endParaRPr lang="en-US" sz="1100">
                        <a:latin typeface="Times New Roman"/>
                        <a:ea typeface="Times New Roman"/>
                      </a:endParaRPr>
                    </a:p>
                  </a:txBody>
                  <a:tcPr marL="60690" marR="6069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latin typeface="Times New Roman"/>
                          <a:ea typeface="Times New Roman"/>
                        </a:rPr>
                        <a:t>Max</a:t>
                      </a:r>
                      <a:endParaRPr lang="en-US" sz="1100">
                        <a:latin typeface="Times New Roman"/>
                        <a:ea typeface="Times New Roman"/>
                      </a:endParaRPr>
                    </a:p>
                  </a:txBody>
                  <a:tcPr marL="60690" marR="6069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0" algn="l"/>
                        </a:tabLst>
                      </a:pPr>
                      <a:r>
                        <a:rPr lang="en-US" sz="1000">
                          <a:solidFill>
                            <a:srgbClr val="000000"/>
                          </a:solidFill>
                          <a:latin typeface="Times New Roman"/>
                          <a:ea typeface="Times New Roman"/>
                        </a:rPr>
                        <a:t>Std. Dev.</a:t>
                      </a:r>
                      <a:endParaRPr lang="en-US" sz="1100">
                        <a:latin typeface="Times New Roman"/>
                        <a:ea typeface="Times New Roman"/>
                      </a:endParaRPr>
                    </a:p>
                  </a:txBody>
                  <a:tcPr marL="60690" marR="6069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497">
                <a:tc>
                  <a:txBody>
                    <a:bodyPr/>
                    <a:lstStyle/>
                    <a:p>
                      <a:pPr marL="0" marR="0" algn="ctr">
                        <a:spcBef>
                          <a:spcPts val="0"/>
                        </a:spcBef>
                        <a:spcAft>
                          <a:spcPts val="0"/>
                        </a:spcAft>
                      </a:pPr>
                      <a:r>
                        <a:rPr lang="en-US" sz="1000" i="1">
                          <a:latin typeface="Times New Roman"/>
                          <a:ea typeface="Times New Roman"/>
                        </a:rPr>
                        <a:t>ASSETS</a:t>
                      </a:r>
                      <a:endParaRPr lang="en-US" sz="1100">
                        <a:latin typeface="Times New Roman"/>
                        <a:ea typeface="Times New Roman"/>
                      </a:endParaRPr>
                    </a:p>
                  </a:txBody>
                  <a:tcPr marL="60690" marR="6069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4123</a:t>
                      </a:r>
                      <a:endParaRPr lang="en-US" sz="1100">
                        <a:latin typeface="Times New Roman"/>
                        <a:ea typeface="Times New Roman"/>
                      </a:endParaRPr>
                    </a:p>
                  </a:txBody>
                  <a:tcPr marL="60690" marR="6069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113.27</a:t>
                      </a:r>
                      <a:endParaRPr lang="en-US" sz="1100">
                        <a:latin typeface="Times New Roman"/>
                        <a:ea typeface="Times New Roman"/>
                      </a:endParaRPr>
                    </a:p>
                  </a:txBody>
                  <a:tcPr marL="60690" marR="6069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883</a:t>
                      </a:r>
                      <a:endParaRPr lang="en-US" sz="1100">
                        <a:latin typeface="Times New Roman"/>
                        <a:ea typeface="Times New Roman"/>
                      </a:endParaRPr>
                    </a:p>
                  </a:txBody>
                  <a:tcPr marL="60690" marR="6069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29,296</a:t>
                      </a:r>
                      <a:endParaRPr lang="en-US" sz="1100">
                        <a:latin typeface="Times New Roman"/>
                        <a:ea typeface="Times New Roman"/>
                      </a:endParaRPr>
                    </a:p>
                  </a:txBody>
                  <a:tcPr marL="60690" marR="6069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2,201</a:t>
                      </a:r>
                      <a:endParaRPr lang="en-US" sz="1100">
                        <a:latin typeface="Times New Roman"/>
                        <a:ea typeface="Times New Roman"/>
                      </a:endParaRPr>
                    </a:p>
                  </a:txBody>
                  <a:tcPr marL="60690" marR="6069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10,298</a:t>
                      </a:r>
                      <a:endParaRPr lang="en-US" sz="1100">
                        <a:latin typeface="Times New Roman"/>
                        <a:ea typeface="Times New Roman"/>
                      </a:endParaRPr>
                    </a:p>
                  </a:txBody>
                  <a:tcPr marL="60690" marR="6069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1,022,237</a:t>
                      </a:r>
                      <a:endParaRPr lang="en-US" sz="1100">
                        <a:latin typeface="Times New Roman"/>
                        <a:ea typeface="Times New Roman"/>
                      </a:endParaRPr>
                    </a:p>
                  </a:txBody>
                  <a:tcPr marL="60690" marR="6069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122,281</a:t>
                      </a:r>
                      <a:endParaRPr lang="en-US" sz="1100">
                        <a:latin typeface="Times New Roman"/>
                        <a:ea typeface="Times New Roman"/>
                      </a:endParaRPr>
                    </a:p>
                  </a:txBody>
                  <a:tcPr marL="60690" marR="60690" marT="0" marB="0" anchor="b">
                    <a:lnL>
                      <a:noFill/>
                    </a:lnL>
                    <a:lnR>
                      <a:noFill/>
                    </a:lnR>
                    <a:lnT w="12700" cap="flat" cmpd="sng" algn="ctr">
                      <a:solidFill>
                        <a:srgbClr val="000000"/>
                      </a:solidFill>
                      <a:prstDash val="solid"/>
                      <a:round/>
                      <a:headEnd type="none" w="med" len="med"/>
                      <a:tailEnd type="none" w="med" len="med"/>
                    </a:lnT>
                    <a:lnB>
                      <a:noFill/>
                    </a:lnB>
                  </a:tcPr>
                </a:tc>
              </a:tr>
              <a:tr h="309497">
                <a:tc>
                  <a:txBody>
                    <a:bodyPr/>
                    <a:lstStyle/>
                    <a:p>
                      <a:pPr marL="0" marR="0" algn="ctr">
                        <a:spcBef>
                          <a:spcPts val="0"/>
                        </a:spcBef>
                        <a:spcAft>
                          <a:spcPts val="0"/>
                        </a:spcAft>
                      </a:pPr>
                      <a:r>
                        <a:rPr lang="en-US" sz="1000" i="1">
                          <a:latin typeface="Times New Roman"/>
                          <a:ea typeface="Times New Roman"/>
                        </a:rPr>
                        <a:t>ROA</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4123</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-0.1238</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0.00183</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0.00863</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0.00860</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0.01893</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0.08281</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0.02581</a:t>
                      </a:r>
                      <a:endParaRPr lang="en-US" sz="1100">
                        <a:latin typeface="Times New Roman"/>
                        <a:ea typeface="Times New Roman"/>
                      </a:endParaRPr>
                    </a:p>
                  </a:txBody>
                  <a:tcPr marL="60690" marR="60690" marT="0" marB="0" anchor="b">
                    <a:lnL>
                      <a:noFill/>
                    </a:lnL>
                    <a:lnR>
                      <a:noFill/>
                    </a:lnR>
                    <a:lnT>
                      <a:noFill/>
                    </a:lnT>
                    <a:lnB>
                      <a:noFill/>
                    </a:lnB>
                  </a:tcPr>
                </a:tc>
              </a:tr>
              <a:tr h="309497">
                <a:tc>
                  <a:txBody>
                    <a:bodyPr/>
                    <a:lstStyle/>
                    <a:p>
                      <a:pPr marL="0" marR="0" algn="ctr">
                        <a:spcBef>
                          <a:spcPts val="0"/>
                        </a:spcBef>
                        <a:spcAft>
                          <a:spcPts val="0"/>
                        </a:spcAft>
                      </a:pPr>
                      <a:r>
                        <a:rPr lang="en-US" sz="1000" i="1">
                          <a:latin typeface="Times New Roman"/>
                          <a:ea typeface="Times New Roman"/>
                        </a:rPr>
                        <a:t>ROA</a:t>
                      </a:r>
                      <a:r>
                        <a:rPr lang="en-US" sz="1000" i="1" baseline="-25000">
                          <a:latin typeface="Times New Roman"/>
                          <a:ea typeface="Times New Roman"/>
                        </a:rPr>
                        <a:t>t+1</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4120</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-0.1231</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0.00173</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0.00853</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0.00858</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0.01874</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0.08103</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0.02565</a:t>
                      </a:r>
                      <a:endParaRPr lang="en-US" sz="1100">
                        <a:latin typeface="Times New Roman"/>
                        <a:ea typeface="Times New Roman"/>
                      </a:endParaRPr>
                    </a:p>
                  </a:txBody>
                  <a:tcPr marL="60690" marR="60690" marT="0" marB="0" anchor="b">
                    <a:lnL>
                      <a:noFill/>
                    </a:lnL>
                    <a:lnR>
                      <a:noFill/>
                    </a:lnR>
                    <a:lnT>
                      <a:noFill/>
                    </a:lnT>
                    <a:lnB>
                      <a:noFill/>
                    </a:lnB>
                  </a:tcPr>
                </a:tc>
              </a:tr>
              <a:tr h="309497">
                <a:tc>
                  <a:txBody>
                    <a:bodyPr/>
                    <a:lstStyle/>
                    <a:p>
                      <a:pPr marL="0" marR="0" algn="ctr">
                        <a:spcBef>
                          <a:spcPts val="0"/>
                        </a:spcBef>
                        <a:spcAft>
                          <a:spcPts val="0"/>
                        </a:spcAft>
                      </a:pPr>
                      <a:r>
                        <a:rPr lang="en-US" sz="1000" i="1">
                          <a:latin typeface="Times New Roman"/>
                          <a:ea typeface="Times New Roman"/>
                        </a:rPr>
                        <a:t>ROA</a:t>
                      </a:r>
                      <a:r>
                        <a:rPr lang="en-US" sz="1000" i="1" baseline="-25000">
                          <a:latin typeface="Times New Roman"/>
                          <a:ea typeface="Times New Roman"/>
                        </a:rPr>
                        <a:t>t+2</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4111</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-0.1271</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0.00174</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0.00823</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0.00859</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0.01869</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0.07894</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0.02596</a:t>
                      </a:r>
                      <a:endParaRPr lang="en-US" sz="1100">
                        <a:latin typeface="Times New Roman"/>
                        <a:ea typeface="Times New Roman"/>
                      </a:endParaRPr>
                    </a:p>
                  </a:txBody>
                  <a:tcPr marL="60690" marR="60690" marT="0" marB="0" anchor="b">
                    <a:lnL>
                      <a:noFill/>
                    </a:lnL>
                    <a:lnR>
                      <a:noFill/>
                    </a:lnR>
                    <a:lnT>
                      <a:noFill/>
                    </a:lnT>
                    <a:lnB>
                      <a:noFill/>
                    </a:lnB>
                  </a:tcPr>
                </a:tc>
              </a:tr>
              <a:tr h="309497">
                <a:tc>
                  <a:txBody>
                    <a:bodyPr/>
                    <a:lstStyle/>
                    <a:p>
                      <a:pPr marL="0" marR="0" algn="ctr">
                        <a:spcBef>
                          <a:spcPts val="0"/>
                        </a:spcBef>
                        <a:spcAft>
                          <a:spcPts val="0"/>
                        </a:spcAft>
                      </a:pPr>
                      <a:r>
                        <a:rPr lang="en-US" sz="1000" i="1">
                          <a:latin typeface="Times New Roman"/>
                          <a:ea typeface="Times New Roman"/>
                        </a:rPr>
                        <a:t>ROA</a:t>
                      </a:r>
                      <a:r>
                        <a:rPr lang="en-US" sz="1000" i="1" baseline="-25000">
                          <a:latin typeface="Times New Roman"/>
                          <a:ea typeface="Times New Roman"/>
                        </a:rPr>
                        <a:t>t+3</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4093</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-0.1271</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0.00183</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0.00821</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0.00871</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0.01874</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0.07894</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0.02596</a:t>
                      </a:r>
                      <a:endParaRPr lang="en-US" sz="1100">
                        <a:latin typeface="Times New Roman"/>
                        <a:ea typeface="Times New Roman"/>
                      </a:endParaRPr>
                    </a:p>
                  </a:txBody>
                  <a:tcPr marL="60690" marR="60690" marT="0" marB="0" anchor="b">
                    <a:lnL>
                      <a:noFill/>
                    </a:lnL>
                    <a:lnR>
                      <a:noFill/>
                    </a:lnR>
                    <a:lnT>
                      <a:noFill/>
                    </a:lnT>
                    <a:lnB>
                      <a:noFill/>
                    </a:lnB>
                  </a:tcPr>
                </a:tc>
              </a:tr>
              <a:tr h="309497">
                <a:tc>
                  <a:txBody>
                    <a:bodyPr/>
                    <a:lstStyle/>
                    <a:p>
                      <a:pPr marL="0" marR="0" algn="ctr">
                        <a:spcBef>
                          <a:spcPts val="0"/>
                        </a:spcBef>
                        <a:spcAft>
                          <a:spcPts val="0"/>
                        </a:spcAft>
                      </a:pPr>
                      <a:r>
                        <a:rPr lang="en-US" sz="1000" i="1">
                          <a:latin typeface="Times New Roman"/>
                          <a:ea typeface="Times New Roman"/>
                        </a:rPr>
                        <a:t>ROA</a:t>
                      </a:r>
                      <a:r>
                        <a:rPr lang="en-US" sz="1000" i="1" baseline="-25000">
                          <a:latin typeface="Times New Roman"/>
                          <a:ea typeface="Times New Roman"/>
                        </a:rPr>
                        <a:t>t+4</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4018</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-0.1231</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0.00173</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0.00828</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0.00871</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0.01892</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0.07891</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0.02561</a:t>
                      </a:r>
                      <a:endParaRPr lang="en-US" sz="1100">
                        <a:latin typeface="Times New Roman"/>
                        <a:ea typeface="Times New Roman"/>
                      </a:endParaRPr>
                    </a:p>
                  </a:txBody>
                  <a:tcPr marL="60690" marR="60690" marT="0" marB="0" anchor="b">
                    <a:lnL>
                      <a:noFill/>
                    </a:lnL>
                    <a:lnR>
                      <a:noFill/>
                    </a:lnR>
                    <a:lnT>
                      <a:noFill/>
                    </a:lnT>
                    <a:lnB>
                      <a:noFill/>
                    </a:lnB>
                  </a:tcPr>
                </a:tc>
              </a:tr>
              <a:tr h="309497">
                <a:tc>
                  <a:txBody>
                    <a:bodyPr/>
                    <a:lstStyle/>
                    <a:p>
                      <a:pPr marL="0" marR="0" algn="ctr">
                        <a:spcBef>
                          <a:spcPts val="0"/>
                        </a:spcBef>
                        <a:spcAft>
                          <a:spcPts val="0"/>
                        </a:spcAft>
                      </a:pPr>
                      <a:r>
                        <a:rPr lang="en-US" sz="1000" i="1">
                          <a:latin typeface="Times New Roman"/>
                          <a:ea typeface="Times New Roman"/>
                        </a:rPr>
                        <a:t>SURP</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3628</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-0.07</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-0.0004</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-0.0004</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0.0005</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0.002</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0.03</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0.01</a:t>
                      </a:r>
                      <a:endParaRPr lang="en-US" sz="1100">
                        <a:latin typeface="Times New Roman"/>
                        <a:ea typeface="Times New Roman"/>
                      </a:endParaRPr>
                    </a:p>
                  </a:txBody>
                  <a:tcPr marL="60690" marR="60690" marT="0" marB="0" anchor="b">
                    <a:lnL>
                      <a:noFill/>
                    </a:lnL>
                    <a:lnR>
                      <a:noFill/>
                    </a:lnR>
                    <a:lnT>
                      <a:noFill/>
                    </a:lnT>
                    <a:lnB>
                      <a:noFill/>
                    </a:lnB>
                  </a:tcPr>
                </a:tc>
              </a:tr>
              <a:tr h="309497">
                <a:tc>
                  <a:txBody>
                    <a:bodyPr/>
                    <a:lstStyle/>
                    <a:p>
                      <a:pPr marL="0" marR="0" algn="ctr">
                        <a:spcBef>
                          <a:spcPts val="0"/>
                        </a:spcBef>
                        <a:spcAft>
                          <a:spcPts val="0"/>
                        </a:spcAft>
                      </a:pPr>
                      <a:r>
                        <a:rPr lang="en-US" sz="1000" i="1">
                          <a:latin typeface="Times New Roman"/>
                          <a:ea typeface="Times New Roman"/>
                        </a:rPr>
                        <a:t>MBE</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3630</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0.72</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1</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1</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1</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0.45</a:t>
                      </a:r>
                      <a:endParaRPr lang="en-US" sz="1100">
                        <a:latin typeface="Times New Roman"/>
                        <a:ea typeface="Times New Roman"/>
                      </a:endParaRPr>
                    </a:p>
                  </a:txBody>
                  <a:tcPr marL="60690" marR="60690" marT="0" marB="0" anchor="b">
                    <a:lnL>
                      <a:noFill/>
                    </a:lnL>
                    <a:lnR>
                      <a:noFill/>
                    </a:lnR>
                    <a:lnT>
                      <a:noFill/>
                    </a:lnT>
                    <a:lnB>
                      <a:noFill/>
                    </a:lnB>
                  </a:tcPr>
                </a:tc>
              </a:tr>
              <a:tr h="309497">
                <a:tc>
                  <a:txBody>
                    <a:bodyPr/>
                    <a:lstStyle/>
                    <a:p>
                      <a:pPr marL="0" marR="0" algn="ctr">
                        <a:spcBef>
                          <a:spcPts val="0"/>
                        </a:spcBef>
                        <a:spcAft>
                          <a:spcPts val="0"/>
                        </a:spcAft>
                      </a:pPr>
                      <a:r>
                        <a:rPr lang="en-US" sz="1000" i="1">
                          <a:latin typeface="Times New Roman"/>
                          <a:ea typeface="Times New Roman"/>
                        </a:rPr>
                        <a:t>LOSS</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4123</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0.21</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1</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0.40</a:t>
                      </a:r>
                      <a:endParaRPr lang="en-US" sz="1100">
                        <a:latin typeface="Times New Roman"/>
                        <a:ea typeface="Times New Roman"/>
                      </a:endParaRPr>
                    </a:p>
                  </a:txBody>
                  <a:tcPr marL="60690" marR="60690" marT="0" marB="0" anchor="b">
                    <a:lnL>
                      <a:noFill/>
                    </a:lnL>
                    <a:lnR>
                      <a:noFill/>
                    </a:lnR>
                    <a:lnT>
                      <a:noFill/>
                    </a:lnT>
                    <a:lnB>
                      <a:noFill/>
                    </a:lnB>
                  </a:tcPr>
                </a:tc>
              </a:tr>
              <a:tr h="309497">
                <a:tc>
                  <a:txBody>
                    <a:bodyPr/>
                    <a:lstStyle/>
                    <a:p>
                      <a:pPr marL="0" marR="0" algn="ctr">
                        <a:spcBef>
                          <a:spcPts val="0"/>
                        </a:spcBef>
                        <a:spcAft>
                          <a:spcPts val="0"/>
                        </a:spcAft>
                      </a:pPr>
                      <a:r>
                        <a:rPr lang="en-US" sz="1000" i="1">
                          <a:latin typeface="Times New Roman"/>
                          <a:ea typeface="Times New Roman"/>
                        </a:rPr>
                        <a:t>RETURN</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4235</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-0.39</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-0.10</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0.003</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-0.005</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0.09</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0.52</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0.18</a:t>
                      </a:r>
                      <a:endParaRPr lang="en-US" sz="1100">
                        <a:latin typeface="Times New Roman"/>
                        <a:ea typeface="Times New Roman"/>
                      </a:endParaRPr>
                    </a:p>
                  </a:txBody>
                  <a:tcPr marL="60690" marR="60690" marT="0" marB="0" anchor="b">
                    <a:lnL>
                      <a:noFill/>
                    </a:lnL>
                    <a:lnR>
                      <a:noFill/>
                    </a:lnR>
                    <a:lnT>
                      <a:noFill/>
                    </a:lnT>
                    <a:lnB>
                      <a:noFill/>
                    </a:lnB>
                  </a:tcPr>
                </a:tc>
              </a:tr>
              <a:tr h="309497">
                <a:tc>
                  <a:txBody>
                    <a:bodyPr/>
                    <a:lstStyle/>
                    <a:p>
                      <a:pPr marL="0" marR="0" algn="ctr">
                        <a:spcBef>
                          <a:spcPts val="0"/>
                        </a:spcBef>
                        <a:spcAft>
                          <a:spcPts val="0"/>
                        </a:spcAft>
                      </a:pPr>
                      <a:r>
                        <a:rPr lang="en-US" sz="1000" i="1">
                          <a:latin typeface="Times New Roman"/>
                          <a:ea typeface="Times New Roman"/>
                        </a:rPr>
                        <a:t>TONE_D</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4390</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-0.35</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0.87</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1.53</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1.45</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2.11</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4.07</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0.91</a:t>
                      </a:r>
                      <a:endParaRPr lang="en-US" sz="1100">
                        <a:latin typeface="Times New Roman"/>
                        <a:ea typeface="Times New Roman"/>
                      </a:endParaRPr>
                    </a:p>
                  </a:txBody>
                  <a:tcPr marL="60690" marR="60690" marT="0" marB="0" anchor="b">
                    <a:lnL>
                      <a:noFill/>
                    </a:lnL>
                    <a:lnR>
                      <a:noFill/>
                    </a:lnR>
                    <a:lnT>
                      <a:noFill/>
                    </a:lnT>
                    <a:lnB>
                      <a:noFill/>
                    </a:lnB>
                  </a:tcPr>
                </a:tc>
              </a:tr>
              <a:tr h="309497">
                <a:tc>
                  <a:txBody>
                    <a:bodyPr/>
                    <a:lstStyle/>
                    <a:p>
                      <a:pPr marL="0" marR="0" algn="ctr">
                        <a:spcBef>
                          <a:spcPts val="0"/>
                        </a:spcBef>
                        <a:spcAft>
                          <a:spcPts val="0"/>
                        </a:spcAft>
                      </a:pPr>
                      <a:r>
                        <a:rPr lang="en-US" sz="1000" i="1">
                          <a:latin typeface="Times New Roman"/>
                          <a:ea typeface="Times New Roman"/>
                        </a:rPr>
                        <a:t>TONE_H</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4390</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-0.57</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1.18</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1.94</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1.89</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2.65</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4.92</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1.11</a:t>
                      </a:r>
                      <a:endParaRPr lang="en-US" sz="1100">
                        <a:latin typeface="Times New Roman"/>
                        <a:ea typeface="Times New Roman"/>
                      </a:endParaRPr>
                    </a:p>
                  </a:txBody>
                  <a:tcPr marL="60690" marR="60690" marT="0" marB="0" anchor="b">
                    <a:lnL>
                      <a:noFill/>
                    </a:lnL>
                    <a:lnR>
                      <a:noFill/>
                    </a:lnR>
                    <a:lnT>
                      <a:noFill/>
                    </a:lnT>
                    <a:lnB>
                      <a:noFill/>
                    </a:lnB>
                  </a:tcPr>
                </a:tc>
              </a:tr>
              <a:tr h="309497">
                <a:tc>
                  <a:txBody>
                    <a:bodyPr/>
                    <a:lstStyle/>
                    <a:p>
                      <a:pPr marL="0" marR="0" algn="ctr">
                        <a:spcBef>
                          <a:spcPts val="0"/>
                        </a:spcBef>
                        <a:spcAft>
                          <a:spcPts val="0"/>
                        </a:spcAft>
                      </a:pPr>
                      <a:r>
                        <a:rPr lang="en-US" sz="1000" i="1">
                          <a:latin typeface="Times New Roman"/>
                          <a:ea typeface="Times New Roman"/>
                        </a:rPr>
                        <a:t>TONE_LM</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4390</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-1.51</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0.00</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0.58</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0.52</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1.12</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2.92</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0.87</a:t>
                      </a:r>
                      <a:endParaRPr lang="en-US" sz="1100">
                        <a:latin typeface="Times New Roman"/>
                        <a:ea typeface="Times New Roman"/>
                      </a:endParaRPr>
                    </a:p>
                  </a:txBody>
                  <a:tcPr marL="60690" marR="60690" marT="0" marB="0" anchor="b">
                    <a:lnL>
                      <a:noFill/>
                    </a:lnL>
                    <a:lnR>
                      <a:noFill/>
                    </a:lnR>
                    <a:lnT>
                      <a:noFill/>
                    </a:lnT>
                    <a:lnB>
                      <a:noFill/>
                    </a:lnB>
                  </a:tcPr>
                </a:tc>
              </a:tr>
              <a:tr h="309497">
                <a:tc>
                  <a:txBody>
                    <a:bodyPr/>
                    <a:lstStyle/>
                    <a:p>
                      <a:pPr marL="0" marR="0" algn="ctr">
                        <a:spcBef>
                          <a:spcPts val="0"/>
                        </a:spcBef>
                        <a:spcAft>
                          <a:spcPts val="0"/>
                        </a:spcAft>
                      </a:pPr>
                      <a:r>
                        <a:rPr lang="en-US" sz="1000" i="1">
                          <a:latin typeface="Times New Roman"/>
                          <a:ea typeface="Times New Roman"/>
                        </a:rPr>
                        <a:t>TONE_D</a:t>
                      </a:r>
                      <a:r>
                        <a:rPr lang="en-US" sz="1000" i="1" baseline="30000">
                          <a:latin typeface="Times New Roman"/>
                          <a:ea typeface="Times New Roman"/>
                        </a:rPr>
                        <a:t>FULL</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4290</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0.67</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1.51</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1.88</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1.86</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2.23</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3.23</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0.54</a:t>
                      </a:r>
                      <a:endParaRPr lang="en-US" sz="1100">
                        <a:latin typeface="Times New Roman"/>
                        <a:ea typeface="Times New Roman"/>
                      </a:endParaRPr>
                    </a:p>
                  </a:txBody>
                  <a:tcPr marL="60690" marR="60690" marT="0" marB="0" anchor="b">
                    <a:lnL>
                      <a:noFill/>
                    </a:lnL>
                    <a:lnR>
                      <a:noFill/>
                    </a:lnR>
                    <a:lnT>
                      <a:noFill/>
                    </a:lnT>
                    <a:lnB>
                      <a:noFill/>
                    </a:lnB>
                  </a:tcPr>
                </a:tc>
              </a:tr>
              <a:tr h="309497">
                <a:tc>
                  <a:txBody>
                    <a:bodyPr/>
                    <a:lstStyle/>
                    <a:p>
                      <a:pPr marL="0" marR="0" algn="ctr">
                        <a:spcBef>
                          <a:spcPts val="0"/>
                        </a:spcBef>
                        <a:spcAft>
                          <a:spcPts val="0"/>
                        </a:spcAft>
                      </a:pPr>
                      <a:r>
                        <a:rPr lang="en-US" sz="1000" i="1">
                          <a:latin typeface="Times New Roman"/>
                          <a:ea typeface="Times New Roman"/>
                        </a:rPr>
                        <a:t>TONE_H</a:t>
                      </a:r>
                      <a:r>
                        <a:rPr lang="en-US" sz="1000" i="1" baseline="30000">
                          <a:latin typeface="Times New Roman"/>
                          <a:ea typeface="Times New Roman"/>
                        </a:rPr>
                        <a:t>FULL</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4290</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0.35</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1.31</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1.78</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1.74</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2.20</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3.60</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0.67</a:t>
                      </a:r>
                      <a:endParaRPr lang="en-US" sz="1100">
                        <a:latin typeface="Times New Roman"/>
                        <a:ea typeface="Times New Roman"/>
                      </a:endParaRPr>
                    </a:p>
                  </a:txBody>
                  <a:tcPr marL="60690" marR="60690" marT="0" marB="0" anchor="b">
                    <a:lnL>
                      <a:noFill/>
                    </a:lnL>
                    <a:lnR>
                      <a:noFill/>
                    </a:lnR>
                    <a:lnT>
                      <a:noFill/>
                    </a:lnT>
                    <a:lnB>
                      <a:noFill/>
                    </a:lnB>
                  </a:tcPr>
                </a:tc>
              </a:tr>
              <a:tr h="309497">
                <a:tc>
                  <a:txBody>
                    <a:bodyPr/>
                    <a:lstStyle/>
                    <a:p>
                      <a:pPr marL="0" marR="0" algn="ctr">
                        <a:spcBef>
                          <a:spcPts val="0"/>
                        </a:spcBef>
                        <a:spcAft>
                          <a:spcPts val="0"/>
                        </a:spcAft>
                      </a:pPr>
                      <a:r>
                        <a:rPr lang="en-US" sz="1000" i="1">
                          <a:latin typeface="Times New Roman"/>
                          <a:ea typeface="Times New Roman"/>
                        </a:rPr>
                        <a:t>TONE_LM</a:t>
                      </a:r>
                      <a:r>
                        <a:rPr lang="en-US" sz="1000" i="1" baseline="30000">
                          <a:latin typeface="Times New Roman"/>
                          <a:ea typeface="Times New Roman"/>
                        </a:rPr>
                        <a:t>FULL</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4290</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-1.04</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-0.03</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0.33</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0.33</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0.68</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1.71</a:t>
                      </a:r>
                      <a:endParaRPr lang="en-US" sz="1100">
                        <a:latin typeface="Times New Roman"/>
                        <a:ea typeface="Times New Roman"/>
                      </a:endParaRPr>
                    </a:p>
                  </a:txBody>
                  <a:tcPr marL="60690" marR="60690" marT="0" marB="0" anchor="b">
                    <a:lnL>
                      <a:noFill/>
                    </a:lnL>
                    <a:lnR>
                      <a:noFill/>
                    </a:lnR>
                    <a:lnT>
                      <a:noFill/>
                    </a:lnT>
                    <a:lnB>
                      <a:noFill/>
                    </a:lnB>
                  </a:tcPr>
                </a:tc>
                <a:tc>
                  <a:txBody>
                    <a:bodyPr/>
                    <a:lstStyle/>
                    <a:p>
                      <a:pPr marL="0" marR="0" algn="ctr">
                        <a:spcBef>
                          <a:spcPts val="0"/>
                        </a:spcBef>
                        <a:spcAft>
                          <a:spcPts val="0"/>
                        </a:spcAft>
                      </a:pPr>
                      <a:r>
                        <a:rPr lang="en-US" sz="1000">
                          <a:solidFill>
                            <a:srgbClr val="000000"/>
                          </a:solidFill>
                          <a:latin typeface="Times New Roman"/>
                          <a:ea typeface="Times New Roman"/>
                        </a:rPr>
                        <a:t>0.55</a:t>
                      </a:r>
                      <a:endParaRPr lang="en-US" sz="1100">
                        <a:latin typeface="Times New Roman"/>
                        <a:ea typeface="Times New Roman"/>
                      </a:endParaRPr>
                    </a:p>
                  </a:txBody>
                  <a:tcPr marL="60690" marR="60690" marT="0" marB="0" anchor="b">
                    <a:lnL>
                      <a:noFill/>
                    </a:lnL>
                    <a:lnR>
                      <a:noFill/>
                    </a:lnR>
                    <a:lnT>
                      <a:noFill/>
                    </a:lnT>
                    <a:lnB>
                      <a:noFill/>
                    </a:lnB>
                  </a:tcPr>
                </a:tc>
              </a:tr>
              <a:tr h="254352">
                <a:tc>
                  <a:txBody>
                    <a:bodyPr/>
                    <a:lstStyle/>
                    <a:p>
                      <a:pPr marL="0" marR="0" algn="ctr">
                        <a:spcBef>
                          <a:spcPts val="0"/>
                        </a:spcBef>
                        <a:spcAft>
                          <a:spcPts val="0"/>
                        </a:spcAft>
                      </a:pPr>
                      <a:r>
                        <a:rPr lang="en-US" sz="1000" i="1">
                          <a:latin typeface="Times New Roman"/>
                          <a:ea typeface="Times New Roman"/>
                        </a:rPr>
                        <a:t>CAR</a:t>
                      </a:r>
                      <a:endParaRPr lang="en-US" sz="1100">
                        <a:latin typeface="Times New Roman"/>
                        <a:ea typeface="Times New Roman"/>
                      </a:endParaRPr>
                    </a:p>
                  </a:txBody>
                  <a:tcPr marL="60690" marR="6069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rPr>
                        <a:t>1624</a:t>
                      </a:r>
                      <a:endParaRPr lang="en-US" sz="1100">
                        <a:latin typeface="Times New Roman"/>
                        <a:ea typeface="Times New Roman"/>
                      </a:endParaRPr>
                    </a:p>
                  </a:txBody>
                  <a:tcPr marL="60690" marR="6069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rPr>
                        <a:t>-0.25</a:t>
                      </a:r>
                      <a:endParaRPr lang="en-US" sz="1100">
                        <a:latin typeface="Times New Roman"/>
                        <a:ea typeface="Times New Roman"/>
                      </a:endParaRPr>
                    </a:p>
                  </a:txBody>
                  <a:tcPr marL="60690" marR="6069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rPr>
                        <a:t>-0.03</a:t>
                      </a:r>
                      <a:endParaRPr lang="en-US" sz="1100">
                        <a:latin typeface="Times New Roman"/>
                        <a:ea typeface="Times New Roman"/>
                      </a:endParaRPr>
                    </a:p>
                  </a:txBody>
                  <a:tcPr marL="60690" marR="6069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rPr>
                        <a:t>0.007</a:t>
                      </a:r>
                      <a:endParaRPr lang="en-US" sz="1100">
                        <a:latin typeface="Times New Roman"/>
                        <a:ea typeface="Times New Roman"/>
                      </a:endParaRPr>
                    </a:p>
                  </a:txBody>
                  <a:tcPr marL="60690" marR="6069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rPr>
                        <a:t>0.006 </a:t>
                      </a:r>
                      <a:endParaRPr lang="en-US" sz="1100">
                        <a:latin typeface="Times New Roman"/>
                        <a:ea typeface="Times New Roman"/>
                      </a:endParaRPr>
                    </a:p>
                  </a:txBody>
                  <a:tcPr marL="60690" marR="6069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rPr>
                        <a:t>0.05</a:t>
                      </a:r>
                      <a:endParaRPr lang="en-US" sz="1100">
                        <a:latin typeface="Times New Roman"/>
                        <a:ea typeface="Times New Roman"/>
                      </a:endParaRPr>
                    </a:p>
                  </a:txBody>
                  <a:tcPr marL="60690" marR="6069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rPr>
                        <a:t>0.28</a:t>
                      </a:r>
                      <a:endParaRPr lang="en-US" sz="1100">
                        <a:latin typeface="Times New Roman"/>
                        <a:ea typeface="Times New Roman"/>
                      </a:endParaRPr>
                    </a:p>
                  </a:txBody>
                  <a:tcPr marL="60690" marR="6069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latin typeface="Times New Roman"/>
                          <a:ea typeface="Times New Roman"/>
                        </a:rPr>
                        <a:t>0.08</a:t>
                      </a:r>
                      <a:endParaRPr lang="en-US" sz="1100" dirty="0">
                        <a:latin typeface="Times New Roman"/>
                        <a:ea typeface="Times New Roman"/>
                      </a:endParaRPr>
                    </a:p>
                  </a:txBody>
                  <a:tcPr marL="60690" marR="6069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p:spPr>
        <p:txBody>
          <a:bodyPr/>
          <a:lstStyle/>
          <a:p>
            <a:fld id="{58E7F1C6-421E-419A-990D-810E4A8AD8EF}" type="slidenum">
              <a:rPr smtClean="0">
                <a:latin typeface="Arial" charset="0"/>
              </a:rPr>
              <a:pPr/>
              <a:t>34</a:t>
            </a:fld>
            <a:endParaRPr lang="en-US" smtClean="0">
              <a:latin typeface="Arial" charset="0"/>
            </a:endParaRPr>
          </a:p>
        </p:txBody>
      </p:sp>
      <p:sp>
        <p:nvSpPr>
          <p:cNvPr id="41987" name="Slide Number Placeholder 3"/>
          <p:cNvSpPr txBox="1">
            <a:spLocks noGrp="1"/>
          </p:cNvSpPr>
          <p:nvPr/>
        </p:nvSpPr>
        <p:spPr bwMode="auto">
          <a:xfrm>
            <a:off x="8458200" y="6477000"/>
            <a:ext cx="317500" cy="152400"/>
          </a:xfrm>
          <a:prstGeom prst="rect">
            <a:avLst/>
          </a:prstGeom>
          <a:noFill/>
          <a:ln w="0">
            <a:noFill/>
            <a:miter lim="800000"/>
            <a:headEnd/>
            <a:tailEnd/>
          </a:ln>
        </p:spPr>
        <p:txBody>
          <a:bodyPr lIns="0" tIns="0" rIns="0" bIns="0"/>
          <a:lstStyle/>
          <a:p>
            <a:pPr algn="r"/>
            <a:fld id="{AB7A21DA-119C-441A-AF57-9E4B203B1321}" type="slidenum">
              <a:rPr sz="1000" noProof="1"/>
              <a:pPr algn="r"/>
              <a:t>34</a:t>
            </a:fld>
            <a:endParaRPr lang="en-US" sz="1000" noProof="1"/>
          </a:p>
        </p:txBody>
      </p:sp>
      <p:sp>
        <p:nvSpPr>
          <p:cNvPr id="41988" name="Rectangle 2"/>
          <p:cNvSpPr>
            <a:spLocks noGrp="1" noChangeArrowheads="1"/>
          </p:cNvSpPr>
          <p:nvPr>
            <p:ph type="title" idx="4294967295"/>
          </p:nvPr>
        </p:nvSpPr>
        <p:spPr>
          <a:xfrm>
            <a:off x="381000" y="457200"/>
            <a:ext cx="8359775" cy="914400"/>
          </a:xfrm>
        </p:spPr>
        <p:txBody>
          <a:bodyPr/>
          <a:lstStyle/>
          <a:p>
            <a:r>
              <a:rPr lang="en-US" altLang="zh-CN" b="1" dirty="0" err="1" smtClean="0">
                <a:latin typeface="Calibri" pitchFamily="34" charset="0"/>
                <a:ea typeface="宋体" pitchFamily="2" charset="-122"/>
              </a:rPr>
              <a:t>Comparsion</a:t>
            </a:r>
            <a:r>
              <a:rPr lang="en-US" altLang="zh-CN" b="1" dirty="0" smtClean="0">
                <a:latin typeface="Calibri" pitchFamily="34" charset="0"/>
                <a:ea typeface="宋体" pitchFamily="2" charset="-122"/>
              </a:rPr>
              <a:t> to </a:t>
            </a:r>
            <a:r>
              <a:rPr lang="en-US" altLang="zh-CN" b="1" dirty="0" err="1" smtClean="0">
                <a:latin typeface="Calibri" pitchFamily="34" charset="0"/>
                <a:ea typeface="宋体" pitchFamily="2" charset="-122"/>
              </a:rPr>
              <a:t>Compustat</a:t>
            </a:r>
            <a:r>
              <a:rPr lang="en-US" altLang="zh-CN" b="1" dirty="0" smtClean="0">
                <a:latin typeface="Calibri" pitchFamily="34" charset="0"/>
                <a:ea typeface="宋体" pitchFamily="2" charset="-122"/>
              </a:rPr>
              <a:t> (Table 3)</a:t>
            </a:r>
            <a:endParaRPr lang="en-US" b="1" dirty="0" smtClean="0">
              <a:latin typeface="Calibri" pitchFamily="34" charset="0"/>
            </a:endParaRPr>
          </a:p>
        </p:txBody>
      </p:sp>
      <p:graphicFrame>
        <p:nvGraphicFramePr>
          <p:cNvPr id="6" name="Table 5"/>
          <p:cNvGraphicFramePr>
            <a:graphicFrameLocks noGrp="1"/>
          </p:cNvGraphicFramePr>
          <p:nvPr/>
        </p:nvGraphicFramePr>
        <p:xfrm>
          <a:off x="457200" y="1143000"/>
          <a:ext cx="8229598" cy="4419600"/>
        </p:xfrm>
        <a:graphic>
          <a:graphicData uri="http://schemas.openxmlformats.org/drawingml/2006/table">
            <a:tbl>
              <a:tblPr/>
              <a:tblGrid>
                <a:gridCol w="1471047"/>
                <a:gridCol w="1321876"/>
                <a:gridCol w="1321876"/>
                <a:gridCol w="1321876"/>
                <a:gridCol w="1321876"/>
                <a:gridCol w="1471047"/>
              </a:tblGrid>
              <a:tr h="652620">
                <a:tc rowSpan="2">
                  <a:txBody>
                    <a:bodyPr/>
                    <a:lstStyle/>
                    <a:p>
                      <a:pPr marL="0" marR="0">
                        <a:spcBef>
                          <a:spcPts val="0"/>
                        </a:spcBef>
                        <a:spcAft>
                          <a:spcPts val="0"/>
                        </a:spcAft>
                      </a:pPr>
                      <a:r>
                        <a:rPr lang="en-US" sz="1100">
                          <a:latin typeface="Times New Roman"/>
                          <a:ea typeface="Times New Roman"/>
                        </a:rPr>
                        <a:t> </a:t>
                      </a:r>
                      <a:endParaRPr lang="en-US" sz="1200">
                        <a:latin typeface="Times New Roman"/>
                        <a:ea typeface="Times New Roman"/>
                      </a:endParaRPr>
                    </a:p>
                  </a:txBody>
                  <a:tcPr marL="68580" marR="68580" marT="0" marB="0">
                    <a:lnL>
                      <a:noFill/>
                    </a:lnL>
                    <a:lnR>
                      <a:noFill/>
                    </a:lnR>
                    <a:lnT w="28575" cap="flat" cmpd="dbl" algn="ctr">
                      <a:solidFill>
                        <a:srgbClr val="000000"/>
                      </a:solidFill>
                      <a:prstDash val="solid"/>
                      <a:round/>
                      <a:headEnd type="none" w="med" len="med"/>
                      <a:tailEnd type="none" w="med" len="med"/>
                    </a:lnT>
                    <a:lnB>
                      <a:noFill/>
                    </a:lnB>
                  </a:tcPr>
                </a:tc>
                <a:tc rowSpan="2" gridSpan="2">
                  <a:txBody>
                    <a:bodyPr/>
                    <a:lstStyle/>
                    <a:p>
                      <a:pPr marL="0" marR="0" algn="ctr">
                        <a:spcBef>
                          <a:spcPts val="0"/>
                        </a:spcBef>
                        <a:spcAft>
                          <a:spcPts val="0"/>
                        </a:spcAft>
                      </a:pPr>
                      <a:r>
                        <a:rPr lang="en-US" sz="1100">
                          <a:latin typeface="Times New Roman"/>
                          <a:ea typeface="Times New Roman"/>
                        </a:rPr>
                        <a:t>Our sample</a:t>
                      </a:r>
                      <a:endParaRPr lang="en-US" sz="1200">
                        <a:latin typeface="Times New Roman"/>
                        <a:ea typeface="Times New Roman"/>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rowSpan="2" gridSpan="2">
                  <a:txBody>
                    <a:bodyPr/>
                    <a:lstStyle/>
                    <a:p>
                      <a:pPr marL="0" marR="0" algn="ctr">
                        <a:spcBef>
                          <a:spcPts val="0"/>
                        </a:spcBef>
                        <a:spcAft>
                          <a:spcPts val="0"/>
                        </a:spcAft>
                      </a:pPr>
                      <a:r>
                        <a:rPr lang="en-US" sz="1100">
                          <a:latin typeface="Times New Roman"/>
                          <a:ea typeface="Times New Roman"/>
                        </a:rPr>
                        <a:t>Compustat</a:t>
                      </a:r>
                      <a:endParaRPr lang="en-US" sz="1200">
                        <a:latin typeface="Times New Roman"/>
                        <a:ea typeface="Times New Roman"/>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a:txBody>
                    <a:bodyPr/>
                    <a:lstStyle/>
                    <a:p>
                      <a:pPr marL="0" marR="0" algn="ctr">
                        <a:spcBef>
                          <a:spcPts val="0"/>
                        </a:spcBef>
                        <a:spcAft>
                          <a:spcPts val="0"/>
                        </a:spcAft>
                      </a:pPr>
                      <a:r>
                        <a:rPr lang="en-US" sz="1100">
                          <a:latin typeface="Times New Roman"/>
                          <a:ea typeface="Times New Roman"/>
                        </a:rPr>
                        <a:t>Difference in mean </a:t>
                      </a:r>
                      <a:endParaRPr lang="en-US" sz="1200">
                        <a:latin typeface="Times New Roman"/>
                        <a:ea typeface="Times New Roman"/>
                      </a:endParaRPr>
                    </a:p>
                  </a:txBody>
                  <a:tcPr marL="68580" marR="68580" marT="0" marB="0" anchor="b">
                    <a:lnL>
                      <a:noFill/>
                    </a:lnL>
                    <a:lnR>
                      <a:noFill/>
                    </a:lnR>
                    <a:lnT w="28575" cap="flat" cmpd="dbl" algn="ctr">
                      <a:solidFill>
                        <a:srgbClr val="000000"/>
                      </a:solidFill>
                      <a:prstDash val="solid"/>
                      <a:round/>
                      <a:headEnd type="none" w="med" len="med"/>
                      <a:tailEnd type="none" w="med" len="med"/>
                    </a:lnT>
                    <a:lnB>
                      <a:noFill/>
                    </a:lnB>
                  </a:tcPr>
                </a:tc>
              </a:tr>
              <a:tr h="40473">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rowSpan="2">
                  <a:txBody>
                    <a:bodyPr/>
                    <a:lstStyle/>
                    <a:p>
                      <a:pPr marL="0" marR="0" algn="ctr">
                        <a:spcBef>
                          <a:spcPts val="0"/>
                        </a:spcBef>
                        <a:spcAft>
                          <a:spcPts val="0"/>
                        </a:spcAft>
                      </a:pPr>
                      <a:r>
                        <a:rPr lang="en-US" sz="1100">
                          <a:latin typeface="Times New Roman"/>
                          <a:ea typeface="Times New Roman"/>
                        </a:rPr>
                        <a:t>(sample vs. Compustat)</a:t>
                      </a:r>
                      <a:endParaRPr lang="en-US" sz="1200">
                        <a:latin typeface="Times New Roman"/>
                        <a:ea typeface="Times New Roman"/>
                      </a:endParaRPr>
                    </a:p>
                  </a:txBody>
                  <a:tcPr marL="68580" marR="68580" marT="0" marB="0" anchor="ctr">
                    <a:lnL>
                      <a:noFill/>
                    </a:lnL>
                    <a:lnR>
                      <a:noFill/>
                    </a:lnR>
                    <a:lnT>
                      <a:noFill/>
                    </a:lnT>
                    <a:lnB>
                      <a:noFill/>
                    </a:lnB>
                  </a:tcPr>
                </a:tc>
              </a:tr>
              <a:tr h="493765">
                <a:tc>
                  <a:txBody>
                    <a:bodyPr/>
                    <a:lstStyle/>
                    <a:p>
                      <a:pPr marL="0" marR="0" algn="ctr">
                        <a:spcBef>
                          <a:spcPts val="0"/>
                        </a:spcBef>
                        <a:spcAft>
                          <a:spcPts val="0"/>
                        </a:spcAft>
                      </a:pPr>
                      <a:r>
                        <a:rPr lang="en-US" sz="1100" b="1" i="1">
                          <a:latin typeface="Times New Roman"/>
                          <a:ea typeface="Times New Roman"/>
                        </a:rPr>
                        <a:t>Variable</a:t>
                      </a:r>
                      <a:endParaRPr lang="en-US" sz="1200">
                        <a:latin typeface="Times New Roman"/>
                        <a:ea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rPr>
                        <a:t>Mean</a:t>
                      </a:r>
                      <a:endParaRPr lang="en-US" sz="1200">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rPr>
                        <a:t>Median</a:t>
                      </a:r>
                      <a:endParaRPr lang="en-US" sz="1200">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rPr>
                        <a:t>Mean</a:t>
                      </a:r>
                      <a:endParaRPr lang="en-US" sz="1200">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rPr>
                        <a:t>Median</a:t>
                      </a:r>
                      <a:endParaRPr lang="en-US" sz="1200">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364253">
                <a:tc>
                  <a:txBody>
                    <a:bodyPr/>
                    <a:lstStyle/>
                    <a:p>
                      <a:pPr marL="0" marR="0" algn="ctr">
                        <a:spcBef>
                          <a:spcPts val="0"/>
                        </a:spcBef>
                        <a:spcAft>
                          <a:spcPts val="0"/>
                        </a:spcAft>
                      </a:pPr>
                      <a:r>
                        <a:rPr lang="en-US" sz="1100" i="1">
                          <a:latin typeface="Times New Roman"/>
                          <a:ea typeface="Times New Roman"/>
                        </a:rPr>
                        <a:t>ASSETS</a:t>
                      </a:r>
                      <a:endParaRPr lang="en-US" sz="1200">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100">
                          <a:solidFill>
                            <a:srgbClr val="000000"/>
                          </a:solidFill>
                          <a:latin typeface="Times New Roman"/>
                          <a:ea typeface="Times New Roman"/>
                        </a:rPr>
                        <a:t>29,296.46</a:t>
                      </a:r>
                      <a:endParaRPr lang="en-US" sz="1200">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100">
                          <a:solidFill>
                            <a:srgbClr val="000000"/>
                          </a:solidFill>
                          <a:latin typeface="Times New Roman"/>
                          <a:ea typeface="Times New Roman"/>
                        </a:rPr>
                        <a:t>2,200.90</a:t>
                      </a:r>
                      <a:endParaRPr lang="en-US" sz="1200">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100">
                          <a:latin typeface="Times New Roman"/>
                          <a:ea typeface="Times New Roman"/>
                        </a:rPr>
                        <a:t>3,531.07</a:t>
                      </a:r>
                      <a:endParaRPr lang="en-US" sz="1200">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100">
                          <a:latin typeface="Times New Roman"/>
                          <a:ea typeface="Times New Roman"/>
                        </a:rPr>
                        <a:t>202.97</a:t>
                      </a:r>
                      <a:endParaRPr lang="en-US" sz="1200">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100">
                          <a:latin typeface="Times New Roman"/>
                          <a:ea typeface="Times New Roman"/>
                        </a:rPr>
                        <a:t>25,765.39***</a:t>
                      </a:r>
                      <a:endParaRPr lang="en-US" sz="1200">
                        <a:latin typeface="Times New Roman"/>
                        <a:ea typeface="Times New Roman"/>
                      </a:endParaRPr>
                    </a:p>
                  </a:txBody>
                  <a:tcPr marL="68580" marR="68580" marT="0" marB="0" anchor="b">
                    <a:lnL>
                      <a:noFill/>
                    </a:lnL>
                    <a:lnR>
                      <a:noFill/>
                    </a:lnR>
                    <a:lnT>
                      <a:noFill/>
                    </a:lnT>
                    <a:lnB>
                      <a:noFill/>
                    </a:lnB>
                  </a:tcPr>
                </a:tc>
              </a:tr>
              <a:tr h="318721">
                <a:tc>
                  <a:txBody>
                    <a:bodyPr/>
                    <a:lstStyle/>
                    <a:p>
                      <a:pPr marL="0" marR="0" algn="ctr">
                        <a:spcBef>
                          <a:spcPts val="0"/>
                        </a:spcBef>
                        <a:spcAft>
                          <a:spcPts val="0"/>
                        </a:spcAft>
                      </a:pPr>
                      <a:r>
                        <a:rPr lang="en-US" sz="1100" i="1">
                          <a:latin typeface="Times New Roman"/>
                          <a:ea typeface="Times New Roman"/>
                        </a:rPr>
                        <a:t>ROA</a:t>
                      </a:r>
                      <a:endParaRPr lang="en-US" sz="1200">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100">
                          <a:solidFill>
                            <a:srgbClr val="000000"/>
                          </a:solidFill>
                          <a:latin typeface="Times New Roman"/>
                          <a:ea typeface="Times New Roman"/>
                        </a:rPr>
                        <a:t>0.00863</a:t>
                      </a:r>
                      <a:endParaRPr lang="en-US" sz="1200">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100">
                          <a:solidFill>
                            <a:srgbClr val="000000"/>
                          </a:solidFill>
                          <a:latin typeface="Times New Roman"/>
                          <a:ea typeface="Times New Roman"/>
                        </a:rPr>
                        <a:t>0.00860</a:t>
                      </a:r>
                      <a:endParaRPr lang="en-US" sz="1200">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100">
                          <a:latin typeface="Times New Roman"/>
                          <a:ea typeface="Times New Roman"/>
                        </a:rPr>
                        <a:t>-0.03491</a:t>
                      </a:r>
                      <a:endParaRPr lang="en-US" sz="1200">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100">
                          <a:latin typeface="Times New Roman"/>
                          <a:ea typeface="Times New Roman"/>
                        </a:rPr>
                        <a:t>0.00249</a:t>
                      </a:r>
                      <a:endParaRPr lang="en-US" sz="1200">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100">
                          <a:latin typeface="Times New Roman"/>
                          <a:ea typeface="Times New Roman"/>
                        </a:rPr>
                        <a:t>0.0435***</a:t>
                      </a:r>
                      <a:endParaRPr lang="en-US" sz="1200">
                        <a:latin typeface="Times New Roman"/>
                        <a:ea typeface="Times New Roman"/>
                      </a:endParaRPr>
                    </a:p>
                  </a:txBody>
                  <a:tcPr marL="68580" marR="68580" marT="0" marB="0" anchor="b">
                    <a:lnL>
                      <a:noFill/>
                    </a:lnL>
                    <a:lnR>
                      <a:noFill/>
                    </a:lnR>
                    <a:lnT>
                      <a:noFill/>
                    </a:lnT>
                    <a:lnB>
                      <a:noFill/>
                    </a:lnB>
                  </a:tcPr>
                </a:tc>
              </a:tr>
              <a:tr h="318721">
                <a:tc>
                  <a:txBody>
                    <a:bodyPr/>
                    <a:lstStyle/>
                    <a:p>
                      <a:pPr marL="0" marR="0" algn="ctr">
                        <a:spcBef>
                          <a:spcPts val="0"/>
                        </a:spcBef>
                        <a:spcAft>
                          <a:spcPts val="0"/>
                        </a:spcAft>
                      </a:pPr>
                      <a:r>
                        <a:rPr lang="en-US" sz="1100" i="1">
                          <a:latin typeface="Times New Roman"/>
                          <a:ea typeface="Times New Roman"/>
                        </a:rPr>
                        <a:t>ROA</a:t>
                      </a:r>
                      <a:r>
                        <a:rPr lang="en-US" sz="1100" i="1" baseline="-25000">
                          <a:latin typeface="Times New Roman"/>
                          <a:ea typeface="Times New Roman"/>
                        </a:rPr>
                        <a:t>t+1</a:t>
                      </a:r>
                      <a:endParaRPr lang="en-US" sz="1200">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100">
                          <a:solidFill>
                            <a:srgbClr val="000000"/>
                          </a:solidFill>
                          <a:latin typeface="Times New Roman"/>
                          <a:ea typeface="Times New Roman"/>
                        </a:rPr>
                        <a:t>0.00853</a:t>
                      </a:r>
                      <a:endParaRPr lang="en-US" sz="1200">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100">
                          <a:solidFill>
                            <a:srgbClr val="000000"/>
                          </a:solidFill>
                          <a:latin typeface="Times New Roman"/>
                          <a:ea typeface="Times New Roman"/>
                        </a:rPr>
                        <a:t>0.00858</a:t>
                      </a:r>
                      <a:endParaRPr lang="en-US" sz="1200">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100">
                          <a:latin typeface="Times New Roman"/>
                          <a:ea typeface="Times New Roman"/>
                        </a:rPr>
                        <a:t>-0.03490</a:t>
                      </a:r>
                      <a:endParaRPr lang="en-US" sz="1200">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100">
                          <a:latin typeface="Times New Roman"/>
                          <a:ea typeface="Times New Roman"/>
                        </a:rPr>
                        <a:t>0.00249</a:t>
                      </a:r>
                      <a:endParaRPr lang="en-US" sz="1200">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100">
                          <a:latin typeface="Times New Roman"/>
                          <a:ea typeface="Times New Roman"/>
                        </a:rPr>
                        <a:t>0.0434***</a:t>
                      </a:r>
                      <a:endParaRPr lang="en-US" sz="1200">
                        <a:latin typeface="Times New Roman"/>
                        <a:ea typeface="Times New Roman"/>
                      </a:endParaRPr>
                    </a:p>
                  </a:txBody>
                  <a:tcPr marL="68580" marR="68580" marT="0" marB="0" anchor="b">
                    <a:lnL>
                      <a:noFill/>
                    </a:lnL>
                    <a:lnR>
                      <a:noFill/>
                    </a:lnR>
                    <a:lnT>
                      <a:noFill/>
                    </a:lnT>
                    <a:lnB>
                      <a:noFill/>
                    </a:lnB>
                  </a:tcPr>
                </a:tc>
              </a:tr>
              <a:tr h="318721">
                <a:tc>
                  <a:txBody>
                    <a:bodyPr/>
                    <a:lstStyle/>
                    <a:p>
                      <a:pPr marL="0" marR="0" algn="ctr">
                        <a:spcBef>
                          <a:spcPts val="0"/>
                        </a:spcBef>
                        <a:spcAft>
                          <a:spcPts val="0"/>
                        </a:spcAft>
                      </a:pPr>
                      <a:r>
                        <a:rPr lang="en-US" sz="1100" i="1">
                          <a:latin typeface="Times New Roman"/>
                          <a:ea typeface="Times New Roman"/>
                        </a:rPr>
                        <a:t>ROA</a:t>
                      </a:r>
                      <a:r>
                        <a:rPr lang="en-US" sz="1100" i="1" baseline="-25000">
                          <a:latin typeface="Times New Roman"/>
                          <a:ea typeface="Times New Roman"/>
                        </a:rPr>
                        <a:t>t+2</a:t>
                      </a:r>
                      <a:endParaRPr lang="en-US" sz="1200">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100">
                          <a:solidFill>
                            <a:srgbClr val="000000"/>
                          </a:solidFill>
                          <a:latin typeface="Times New Roman"/>
                          <a:ea typeface="Times New Roman"/>
                        </a:rPr>
                        <a:t>0.00823</a:t>
                      </a:r>
                      <a:endParaRPr lang="en-US" sz="1200">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100">
                          <a:solidFill>
                            <a:srgbClr val="000000"/>
                          </a:solidFill>
                          <a:latin typeface="Times New Roman"/>
                          <a:ea typeface="Times New Roman"/>
                        </a:rPr>
                        <a:t>0.00859</a:t>
                      </a:r>
                      <a:endParaRPr lang="en-US" sz="1200">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100">
                          <a:latin typeface="Times New Roman"/>
                          <a:ea typeface="Times New Roman"/>
                        </a:rPr>
                        <a:t>-0.03496</a:t>
                      </a:r>
                      <a:endParaRPr lang="en-US" sz="1200">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100">
                          <a:latin typeface="Times New Roman"/>
                          <a:ea typeface="Times New Roman"/>
                        </a:rPr>
                        <a:t>0.00248</a:t>
                      </a:r>
                      <a:endParaRPr lang="en-US" sz="1200">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100">
                          <a:latin typeface="Times New Roman"/>
                          <a:ea typeface="Times New Roman"/>
                        </a:rPr>
                        <a:t>0.0432***</a:t>
                      </a:r>
                      <a:endParaRPr lang="en-US" sz="1200">
                        <a:latin typeface="Times New Roman"/>
                        <a:ea typeface="Times New Roman"/>
                      </a:endParaRPr>
                    </a:p>
                  </a:txBody>
                  <a:tcPr marL="68580" marR="68580" marT="0" marB="0" anchor="b">
                    <a:lnL>
                      <a:noFill/>
                    </a:lnL>
                    <a:lnR>
                      <a:noFill/>
                    </a:lnR>
                    <a:lnT>
                      <a:noFill/>
                    </a:lnT>
                    <a:lnB>
                      <a:noFill/>
                    </a:lnB>
                  </a:tcPr>
                </a:tc>
              </a:tr>
              <a:tr h="318721">
                <a:tc>
                  <a:txBody>
                    <a:bodyPr/>
                    <a:lstStyle/>
                    <a:p>
                      <a:pPr marL="0" marR="0" algn="ctr">
                        <a:spcBef>
                          <a:spcPts val="0"/>
                        </a:spcBef>
                        <a:spcAft>
                          <a:spcPts val="0"/>
                        </a:spcAft>
                      </a:pPr>
                      <a:r>
                        <a:rPr lang="en-US" sz="1100" i="1">
                          <a:latin typeface="Times New Roman"/>
                          <a:ea typeface="Times New Roman"/>
                        </a:rPr>
                        <a:t>ROA</a:t>
                      </a:r>
                      <a:r>
                        <a:rPr lang="en-US" sz="1100" i="1" baseline="-25000">
                          <a:latin typeface="Times New Roman"/>
                          <a:ea typeface="Times New Roman"/>
                        </a:rPr>
                        <a:t>t+3</a:t>
                      </a:r>
                      <a:endParaRPr lang="en-US" sz="1200">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100">
                          <a:solidFill>
                            <a:srgbClr val="000000"/>
                          </a:solidFill>
                          <a:latin typeface="Times New Roman"/>
                          <a:ea typeface="Times New Roman"/>
                        </a:rPr>
                        <a:t>0.00821</a:t>
                      </a:r>
                      <a:endParaRPr lang="en-US" sz="1200">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100">
                          <a:solidFill>
                            <a:srgbClr val="000000"/>
                          </a:solidFill>
                          <a:latin typeface="Times New Roman"/>
                          <a:ea typeface="Times New Roman"/>
                        </a:rPr>
                        <a:t>0.00871</a:t>
                      </a:r>
                      <a:endParaRPr lang="en-US" sz="1200">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100">
                          <a:latin typeface="Times New Roman"/>
                          <a:ea typeface="Times New Roman"/>
                        </a:rPr>
                        <a:t>-0.03491</a:t>
                      </a:r>
                      <a:endParaRPr lang="en-US" sz="1200">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100">
                          <a:latin typeface="Times New Roman"/>
                          <a:ea typeface="Times New Roman"/>
                        </a:rPr>
                        <a:t>0.00246</a:t>
                      </a:r>
                      <a:endParaRPr lang="en-US" sz="1200">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100">
                          <a:latin typeface="Times New Roman"/>
                          <a:ea typeface="Times New Roman"/>
                        </a:rPr>
                        <a:t>0.0431***</a:t>
                      </a:r>
                      <a:endParaRPr lang="en-US" sz="1200">
                        <a:latin typeface="Times New Roman"/>
                        <a:ea typeface="Times New Roman"/>
                      </a:endParaRPr>
                    </a:p>
                  </a:txBody>
                  <a:tcPr marL="68580" marR="68580" marT="0" marB="0" anchor="b">
                    <a:lnL>
                      <a:noFill/>
                    </a:lnL>
                    <a:lnR>
                      <a:noFill/>
                    </a:lnR>
                    <a:lnT>
                      <a:noFill/>
                    </a:lnT>
                    <a:lnB>
                      <a:noFill/>
                    </a:lnB>
                  </a:tcPr>
                </a:tc>
              </a:tr>
              <a:tr h="318721">
                <a:tc>
                  <a:txBody>
                    <a:bodyPr/>
                    <a:lstStyle/>
                    <a:p>
                      <a:pPr marL="0" marR="0" algn="ctr">
                        <a:spcBef>
                          <a:spcPts val="0"/>
                        </a:spcBef>
                        <a:spcAft>
                          <a:spcPts val="0"/>
                        </a:spcAft>
                      </a:pPr>
                      <a:r>
                        <a:rPr lang="en-US" sz="1100" i="1">
                          <a:latin typeface="Times New Roman"/>
                          <a:ea typeface="Times New Roman"/>
                        </a:rPr>
                        <a:t>ROA</a:t>
                      </a:r>
                      <a:r>
                        <a:rPr lang="en-US" sz="1100" i="1" baseline="-25000">
                          <a:latin typeface="Times New Roman"/>
                          <a:ea typeface="Times New Roman"/>
                        </a:rPr>
                        <a:t>t+4</a:t>
                      </a:r>
                      <a:endParaRPr lang="en-US" sz="1200">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100">
                          <a:solidFill>
                            <a:srgbClr val="000000"/>
                          </a:solidFill>
                          <a:latin typeface="Times New Roman"/>
                          <a:ea typeface="Times New Roman"/>
                        </a:rPr>
                        <a:t>0.00828</a:t>
                      </a:r>
                      <a:endParaRPr lang="en-US" sz="1200">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100">
                          <a:solidFill>
                            <a:srgbClr val="000000"/>
                          </a:solidFill>
                          <a:latin typeface="Times New Roman"/>
                          <a:ea typeface="Times New Roman"/>
                        </a:rPr>
                        <a:t>0.00871</a:t>
                      </a:r>
                      <a:endParaRPr lang="en-US" sz="1200">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100">
                          <a:latin typeface="Times New Roman"/>
                          <a:ea typeface="Times New Roman"/>
                        </a:rPr>
                        <a:t>-0.03408</a:t>
                      </a:r>
                      <a:endParaRPr lang="en-US" sz="1200">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100">
                          <a:latin typeface="Times New Roman"/>
                          <a:ea typeface="Times New Roman"/>
                        </a:rPr>
                        <a:t>0.00249</a:t>
                      </a:r>
                      <a:endParaRPr lang="en-US" sz="1200">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100">
                          <a:latin typeface="Times New Roman"/>
                          <a:ea typeface="Times New Roman"/>
                        </a:rPr>
                        <a:t>0.0424***</a:t>
                      </a:r>
                      <a:endParaRPr lang="en-US" sz="1200">
                        <a:latin typeface="Times New Roman"/>
                        <a:ea typeface="Times New Roman"/>
                      </a:endParaRPr>
                    </a:p>
                  </a:txBody>
                  <a:tcPr marL="68580" marR="68580" marT="0" marB="0" anchor="b">
                    <a:lnL>
                      <a:noFill/>
                    </a:lnL>
                    <a:lnR>
                      <a:noFill/>
                    </a:lnR>
                    <a:lnT>
                      <a:noFill/>
                    </a:lnT>
                    <a:lnB>
                      <a:noFill/>
                    </a:lnB>
                  </a:tcPr>
                </a:tc>
              </a:tr>
              <a:tr h="318721">
                <a:tc>
                  <a:txBody>
                    <a:bodyPr/>
                    <a:lstStyle/>
                    <a:p>
                      <a:pPr marL="0" marR="0" algn="ctr">
                        <a:spcBef>
                          <a:spcPts val="0"/>
                        </a:spcBef>
                        <a:spcAft>
                          <a:spcPts val="0"/>
                        </a:spcAft>
                      </a:pPr>
                      <a:r>
                        <a:rPr lang="en-US" sz="1100" i="1">
                          <a:latin typeface="Times New Roman"/>
                          <a:ea typeface="Times New Roman"/>
                        </a:rPr>
                        <a:t>SURP</a:t>
                      </a:r>
                      <a:endParaRPr lang="en-US" sz="1200">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100">
                          <a:solidFill>
                            <a:srgbClr val="000000"/>
                          </a:solidFill>
                          <a:latin typeface="Times New Roman"/>
                          <a:ea typeface="Times New Roman"/>
                        </a:rPr>
                        <a:t>-0.0004</a:t>
                      </a:r>
                      <a:endParaRPr lang="en-US" sz="1200">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100">
                          <a:solidFill>
                            <a:srgbClr val="000000"/>
                          </a:solidFill>
                          <a:latin typeface="Times New Roman"/>
                          <a:ea typeface="Times New Roman"/>
                        </a:rPr>
                        <a:t>0.0005</a:t>
                      </a:r>
                      <a:endParaRPr lang="en-US" sz="1200">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100">
                          <a:latin typeface="Times New Roman"/>
                          <a:ea typeface="Times New Roman"/>
                        </a:rPr>
                        <a:t>-0.003</a:t>
                      </a:r>
                      <a:endParaRPr lang="en-US" sz="1200">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100">
                          <a:latin typeface="Times New Roman"/>
                          <a:ea typeface="Times New Roman"/>
                        </a:rPr>
                        <a:t>0.0003</a:t>
                      </a:r>
                      <a:endParaRPr lang="en-US" sz="1200">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100">
                          <a:latin typeface="Times New Roman"/>
                          <a:ea typeface="Times New Roman"/>
                        </a:rPr>
                        <a:t>0.002***</a:t>
                      </a:r>
                      <a:endParaRPr lang="en-US" sz="1200">
                        <a:latin typeface="Times New Roman"/>
                        <a:ea typeface="Times New Roman"/>
                      </a:endParaRPr>
                    </a:p>
                  </a:txBody>
                  <a:tcPr marL="68580" marR="68580" marT="0" marB="0" anchor="b">
                    <a:lnL>
                      <a:noFill/>
                    </a:lnL>
                    <a:lnR>
                      <a:noFill/>
                    </a:lnR>
                    <a:lnT>
                      <a:noFill/>
                    </a:lnT>
                    <a:lnB>
                      <a:noFill/>
                    </a:lnB>
                  </a:tcPr>
                </a:tc>
              </a:tr>
              <a:tr h="318721">
                <a:tc>
                  <a:txBody>
                    <a:bodyPr/>
                    <a:lstStyle/>
                    <a:p>
                      <a:pPr marL="0" marR="0" algn="ctr">
                        <a:spcBef>
                          <a:spcPts val="0"/>
                        </a:spcBef>
                        <a:spcAft>
                          <a:spcPts val="0"/>
                        </a:spcAft>
                      </a:pPr>
                      <a:r>
                        <a:rPr lang="en-US" sz="1100" i="1">
                          <a:latin typeface="Times New Roman"/>
                          <a:ea typeface="Times New Roman"/>
                        </a:rPr>
                        <a:t>MBE</a:t>
                      </a:r>
                      <a:endParaRPr lang="en-US" sz="1200">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100">
                          <a:solidFill>
                            <a:srgbClr val="000000"/>
                          </a:solidFill>
                          <a:latin typeface="Times New Roman"/>
                          <a:ea typeface="Times New Roman"/>
                        </a:rPr>
                        <a:t>0.72</a:t>
                      </a:r>
                      <a:endParaRPr lang="en-US" sz="1200">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100">
                          <a:solidFill>
                            <a:srgbClr val="000000"/>
                          </a:solidFill>
                          <a:latin typeface="Times New Roman"/>
                          <a:ea typeface="Times New Roman"/>
                        </a:rPr>
                        <a:t>1</a:t>
                      </a:r>
                      <a:endParaRPr lang="en-US" sz="1200">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100">
                          <a:latin typeface="Times New Roman"/>
                          <a:ea typeface="Times New Roman"/>
                        </a:rPr>
                        <a:t>0.65</a:t>
                      </a:r>
                      <a:endParaRPr lang="en-US" sz="1200">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100">
                          <a:latin typeface="Times New Roman"/>
                          <a:ea typeface="Times New Roman"/>
                        </a:rPr>
                        <a:t>1</a:t>
                      </a:r>
                      <a:endParaRPr lang="en-US" sz="1200">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100">
                          <a:latin typeface="Times New Roman"/>
                          <a:ea typeface="Times New Roman"/>
                        </a:rPr>
                        <a:t>0.07***</a:t>
                      </a:r>
                      <a:endParaRPr lang="en-US" sz="1200">
                        <a:latin typeface="Times New Roman"/>
                        <a:ea typeface="Times New Roman"/>
                      </a:endParaRPr>
                    </a:p>
                  </a:txBody>
                  <a:tcPr marL="68580" marR="68580" marT="0" marB="0" anchor="b">
                    <a:lnL>
                      <a:noFill/>
                    </a:lnL>
                    <a:lnR>
                      <a:noFill/>
                    </a:lnR>
                    <a:lnT>
                      <a:noFill/>
                    </a:lnT>
                    <a:lnB>
                      <a:noFill/>
                    </a:lnB>
                  </a:tcPr>
                </a:tc>
              </a:tr>
              <a:tr h="318721">
                <a:tc>
                  <a:txBody>
                    <a:bodyPr/>
                    <a:lstStyle/>
                    <a:p>
                      <a:pPr marL="0" marR="0" algn="ctr">
                        <a:spcBef>
                          <a:spcPts val="0"/>
                        </a:spcBef>
                        <a:spcAft>
                          <a:spcPts val="0"/>
                        </a:spcAft>
                      </a:pPr>
                      <a:r>
                        <a:rPr lang="en-US" sz="1100" i="1">
                          <a:latin typeface="Times New Roman"/>
                          <a:ea typeface="Times New Roman"/>
                        </a:rPr>
                        <a:t>LOSS</a:t>
                      </a:r>
                      <a:endParaRPr lang="en-US" sz="1200">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100">
                          <a:solidFill>
                            <a:srgbClr val="000000"/>
                          </a:solidFill>
                          <a:latin typeface="Times New Roman"/>
                          <a:ea typeface="Times New Roman"/>
                        </a:rPr>
                        <a:t>0.21</a:t>
                      </a:r>
                      <a:endParaRPr lang="en-US" sz="1200">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100">
                          <a:solidFill>
                            <a:srgbClr val="000000"/>
                          </a:solidFill>
                          <a:latin typeface="Times New Roman"/>
                          <a:ea typeface="Times New Roman"/>
                        </a:rPr>
                        <a:t>0</a:t>
                      </a:r>
                      <a:endParaRPr lang="en-US" sz="1200">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100">
                          <a:latin typeface="Times New Roman"/>
                          <a:ea typeface="Times New Roman"/>
                        </a:rPr>
                        <a:t>0.42</a:t>
                      </a:r>
                      <a:endParaRPr lang="en-US" sz="1200">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100">
                          <a:latin typeface="Times New Roman"/>
                          <a:ea typeface="Times New Roman"/>
                        </a:rPr>
                        <a:t>0</a:t>
                      </a:r>
                      <a:endParaRPr lang="en-US" sz="1200">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100">
                          <a:latin typeface="Times New Roman"/>
                          <a:ea typeface="Times New Roman"/>
                        </a:rPr>
                        <a:t>-0.21***</a:t>
                      </a:r>
                      <a:endParaRPr lang="en-US" sz="1200">
                        <a:latin typeface="Times New Roman"/>
                        <a:ea typeface="Times New Roman"/>
                      </a:endParaRPr>
                    </a:p>
                  </a:txBody>
                  <a:tcPr marL="68580" marR="68580" marT="0" marB="0" anchor="b">
                    <a:lnL>
                      <a:noFill/>
                    </a:lnL>
                    <a:lnR>
                      <a:noFill/>
                    </a:lnR>
                    <a:lnT>
                      <a:noFill/>
                    </a:lnT>
                    <a:lnB>
                      <a:noFill/>
                    </a:lnB>
                  </a:tcPr>
                </a:tc>
              </a:tr>
              <a:tr h="318721">
                <a:tc>
                  <a:txBody>
                    <a:bodyPr/>
                    <a:lstStyle/>
                    <a:p>
                      <a:pPr marL="0" marR="0" algn="ctr">
                        <a:spcBef>
                          <a:spcPts val="0"/>
                        </a:spcBef>
                        <a:spcAft>
                          <a:spcPts val="0"/>
                        </a:spcAft>
                      </a:pPr>
                      <a:r>
                        <a:rPr lang="en-US" sz="1100" i="1">
                          <a:latin typeface="Times New Roman"/>
                          <a:ea typeface="Times New Roman"/>
                        </a:rPr>
                        <a:t>RETURN</a:t>
                      </a:r>
                      <a:endParaRPr lang="en-US" sz="1200">
                        <a:latin typeface="Times New Roman"/>
                        <a:ea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latin typeface="Times New Roman"/>
                          <a:ea typeface="Times New Roman"/>
                        </a:rPr>
                        <a:t>0.003</a:t>
                      </a:r>
                      <a:endParaRPr lang="en-US" sz="1200">
                        <a:latin typeface="Times New Roman"/>
                        <a:ea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latin typeface="Times New Roman"/>
                          <a:ea typeface="Times New Roman"/>
                        </a:rPr>
                        <a:t>-0.005</a:t>
                      </a:r>
                      <a:endParaRPr lang="en-US" sz="1200">
                        <a:latin typeface="Times New Roman"/>
                        <a:ea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rPr>
                        <a:t>0.022</a:t>
                      </a:r>
                      <a:endParaRPr lang="en-US" sz="1200">
                        <a:latin typeface="Times New Roman"/>
                        <a:ea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Times New Roman"/>
                        </a:rPr>
                        <a:t>-0.007</a:t>
                      </a:r>
                      <a:endParaRPr lang="en-US" sz="1200">
                        <a:latin typeface="Times New Roman"/>
                        <a:ea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latin typeface="Times New Roman"/>
                          <a:ea typeface="Times New Roman"/>
                        </a:rPr>
                        <a:t>-0.02***</a:t>
                      </a:r>
                      <a:endParaRPr lang="en-US" sz="1200" dirty="0">
                        <a:latin typeface="Times New Roman"/>
                        <a:ea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p:spPr>
        <p:txBody>
          <a:bodyPr/>
          <a:lstStyle/>
          <a:p>
            <a:fld id="{58E7F1C6-421E-419A-990D-810E4A8AD8EF}" type="slidenum">
              <a:rPr smtClean="0">
                <a:latin typeface="Arial" charset="0"/>
              </a:rPr>
              <a:pPr/>
              <a:t>35</a:t>
            </a:fld>
            <a:endParaRPr lang="en-US" smtClean="0">
              <a:latin typeface="Arial" charset="0"/>
            </a:endParaRPr>
          </a:p>
        </p:txBody>
      </p:sp>
      <p:sp>
        <p:nvSpPr>
          <p:cNvPr id="41987" name="Slide Number Placeholder 3"/>
          <p:cNvSpPr txBox="1">
            <a:spLocks noGrp="1"/>
          </p:cNvSpPr>
          <p:nvPr/>
        </p:nvSpPr>
        <p:spPr bwMode="auto">
          <a:xfrm>
            <a:off x="8458200" y="6477000"/>
            <a:ext cx="317500" cy="152400"/>
          </a:xfrm>
          <a:prstGeom prst="rect">
            <a:avLst/>
          </a:prstGeom>
          <a:noFill/>
          <a:ln w="0">
            <a:noFill/>
            <a:miter lim="800000"/>
            <a:headEnd/>
            <a:tailEnd/>
          </a:ln>
        </p:spPr>
        <p:txBody>
          <a:bodyPr lIns="0" tIns="0" rIns="0" bIns="0"/>
          <a:lstStyle/>
          <a:p>
            <a:pPr algn="r"/>
            <a:fld id="{AB7A21DA-119C-441A-AF57-9E4B203B1321}" type="slidenum">
              <a:rPr sz="1000" noProof="1"/>
              <a:pPr algn="r"/>
              <a:t>35</a:t>
            </a:fld>
            <a:endParaRPr lang="en-US" sz="1000" noProof="1"/>
          </a:p>
        </p:txBody>
      </p:sp>
      <p:sp>
        <p:nvSpPr>
          <p:cNvPr id="41988" name="Rectangle 2"/>
          <p:cNvSpPr>
            <a:spLocks noGrp="1" noChangeArrowheads="1"/>
          </p:cNvSpPr>
          <p:nvPr>
            <p:ph type="title" idx="4294967295"/>
          </p:nvPr>
        </p:nvSpPr>
        <p:spPr>
          <a:xfrm>
            <a:off x="381000" y="457200"/>
            <a:ext cx="8359775" cy="914400"/>
          </a:xfrm>
        </p:spPr>
        <p:txBody>
          <a:bodyPr/>
          <a:lstStyle/>
          <a:p>
            <a:r>
              <a:rPr lang="en-US" altLang="zh-CN" b="1" dirty="0" smtClean="0">
                <a:latin typeface="Calibri" pitchFamily="34" charset="0"/>
                <a:ea typeface="宋体" pitchFamily="2" charset="-122"/>
              </a:rPr>
              <a:t>Correlation Matrix</a:t>
            </a:r>
            <a:endParaRPr lang="en-US" b="1" dirty="0" smtClean="0">
              <a:latin typeface="Calibri" pitchFamily="34" charset="0"/>
            </a:endParaRPr>
          </a:p>
        </p:txBody>
      </p:sp>
      <p:graphicFrame>
        <p:nvGraphicFramePr>
          <p:cNvPr id="8" name="Table 7"/>
          <p:cNvGraphicFramePr>
            <a:graphicFrameLocks noGrp="1"/>
          </p:cNvGraphicFramePr>
          <p:nvPr/>
        </p:nvGraphicFramePr>
        <p:xfrm>
          <a:off x="381000" y="1295400"/>
          <a:ext cx="8229603" cy="4572000"/>
        </p:xfrm>
        <a:graphic>
          <a:graphicData uri="http://schemas.openxmlformats.org/drawingml/2006/table">
            <a:tbl>
              <a:tblPr/>
              <a:tblGrid>
                <a:gridCol w="884172"/>
                <a:gridCol w="816159"/>
                <a:gridCol w="816159"/>
                <a:gridCol w="816159"/>
                <a:gridCol w="816159"/>
                <a:gridCol w="816159"/>
                <a:gridCol w="816159"/>
                <a:gridCol w="816159"/>
                <a:gridCol w="816159"/>
                <a:gridCol w="816159"/>
              </a:tblGrid>
              <a:tr h="457200">
                <a:tc>
                  <a:txBody>
                    <a:bodyPr/>
                    <a:lstStyle/>
                    <a:p>
                      <a:pPr algn="ctr" fontAlgn="b"/>
                      <a:endParaRPr lang="en-US" sz="1100" b="0" i="0" u="none" strike="noStrike" dirty="0">
                        <a:solidFill>
                          <a:srgbClr val="000000"/>
                        </a:solidFill>
                        <a:latin typeface="Calibri"/>
                      </a:endParaRPr>
                    </a:p>
                  </a:txBody>
                  <a:tcPr marL="9446" marR="9446" marT="9446" marB="0" anchor="b">
                    <a:lnL>
                      <a:noFill/>
                    </a:lnL>
                    <a:lnR>
                      <a:noFill/>
                    </a:lnR>
                    <a:lnT>
                      <a:noFill/>
                    </a:lnT>
                    <a:lnB>
                      <a:noFill/>
                    </a:lnB>
                  </a:tcPr>
                </a:tc>
                <a:tc>
                  <a:txBody>
                    <a:bodyPr/>
                    <a:lstStyle/>
                    <a:p>
                      <a:pPr algn="ctr" fontAlgn="b"/>
                      <a:r>
                        <a:rPr lang="en-US" sz="1100" b="1" i="1" u="none" strike="noStrike">
                          <a:solidFill>
                            <a:srgbClr val="000000"/>
                          </a:solidFill>
                          <a:latin typeface="Calibri"/>
                        </a:rPr>
                        <a:t>TONE_D</a:t>
                      </a:r>
                    </a:p>
                  </a:txBody>
                  <a:tcPr marL="9446" marR="9446" marT="94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1" u="none" strike="noStrike">
                          <a:solidFill>
                            <a:srgbClr val="000000"/>
                          </a:solidFill>
                          <a:latin typeface="Calibri"/>
                        </a:rPr>
                        <a:t>TONE_H</a:t>
                      </a:r>
                    </a:p>
                  </a:txBody>
                  <a:tcPr marL="9446" marR="9446" marT="94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1" u="none" strike="noStrike">
                          <a:solidFill>
                            <a:srgbClr val="000000"/>
                          </a:solidFill>
                          <a:latin typeface="Calibri"/>
                        </a:rPr>
                        <a:t>TONE_LM</a:t>
                      </a:r>
                    </a:p>
                  </a:txBody>
                  <a:tcPr marL="9446" marR="9446" marT="94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1" u="none" strike="noStrike">
                          <a:solidFill>
                            <a:srgbClr val="000000"/>
                          </a:solidFill>
                          <a:latin typeface="Calibri"/>
                        </a:rPr>
                        <a:t>VCAR</a:t>
                      </a:r>
                    </a:p>
                  </a:txBody>
                  <a:tcPr marL="9446" marR="9446" marT="94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1" u="none" strike="noStrike">
                          <a:solidFill>
                            <a:srgbClr val="000000"/>
                          </a:solidFill>
                          <a:latin typeface="Calibri"/>
                        </a:rPr>
                        <a:t>MBE</a:t>
                      </a:r>
                    </a:p>
                  </a:txBody>
                  <a:tcPr marL="9446" marR="9446" marT="94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1" u="none" strike="noStrike">
                          <a:solidFill>
                            <a:srgbClr val="000000"/>
                          </a:solidFill>
                          <a:latin typeface="Calibri"/>
                        </a:rPr>
                        <a:t>SURP</a:t>
                      </a:r>
                    </a:p>
                  </a:txBody>
                  <a:tcPr marL="9446" marR="9446" marT="94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1" u="none" strike="noStrike">
                          <a:solidFill>
                            <a:srgbClr val="000000"/>
                          </a:solidFill>
                          <a:latin typeface="Calibri"/>
                        </a:rPr>
                        <a:t>LOSS</a:t>
                      </a:r>
                    </a:p>
                  </a:txBody>
                  <a:tcPr marL="9446" marR="9446" marT="94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1" u="none" strike="noStrike">
                          <a:solidFill>
                            <a:srgbClr val="000000"/>
                          </a:solidFill>
                          <a:latin typeface="Calibri"/>
                        </a:rPr>
                        <a:t>RETURN</a:t>
                      </a:r>
                    </a:p>
                  </a:txBody>
                  <a:tcPr marL="9446" marR="9446" marT="94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1" u="none" strike="noStrike">
                          <a:solidFill>
                            <a:srgbClr val="000000"/>
                          </a:solidFill>
                          <a:latin typeface="Calibri"/>
                        </a:rPr>
                        <a:t>ROAt+1</a:t>
                      </a:r>
                    </a:p>
                  </a:txBody>
                  <a:tcPr marL="9446" marR="9446" marT="9446" marB="0" anchor="b">
                    <a:lnL>
                      <a:noFill/>
                    </a:lnL>
                    <a:lnR>
                      <a:noFill/>
                    </a:lnR>
                    <a:lnT>
                      <a:noFill/>
                    </a:lnT>
                    <a:lnB w="6350" cap="flat" cmpd="sng" algn="ctr">
                      <a:solidFill>
                        <a:srgbClr val="000000"/>
                      </a:solidFill>
                      <a:prstDash val="solid"/>
                      <a:round/>
                      <a:headEnd type="none" w="med" len="med"/>
                      <a:tailEnd type="none" w="med" len="med"/>
                    </a:lnB>
                  </a:tcPr>
                </a:tc>
              </a:tr>
              <a:tr h="457200">
                <a:tc>
                  <a:txBody>
                    <a:bodyPr/>
                    <a:lstStyle/>
                    <a:p>
                      <a:pPr algn="l" fontAlgn="b"/>
                      <a:r>
                        <a:rPr lang="en-US" sz="1100" b="1" i="1" u="none" strike="noStrike">
                          <a:solidFill>
                            <a:srgbClr val="000000"/>
                          </a:solidFill>
                          <a:latin typeface="Calibri"/>
                        </a:rPr>
                        <a:t>TONE_D</a:t>
                      </a:r>
                    </a:p>
                  </a:txBody>
                  <a:tcPr marL="9446" marR="9446" marT="9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CA" sz="1100" b="0" i="0" u="none" strike="noStrike">
                          <a:solidFill>
                            <a:srgbClr val="000000"/>
                          </a:solidFill>
                          <a:latin typeface="Calibri"/>
                        </a:rPr>
                        <a:t>1.000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CA" sz="1100" b="0" i="0" u="none" strike="noStrike">
                          <a:solidFill>
                            <a:srgbClr val="000000"/>
                          </a:solidFill>
                          <a:latin typeface="Calibri"/>
                        </a:rPr>
                        <a:t>0.610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CA" sz="1100" b="0" i="0" u="none" strike="noStrike">
                          <a:solidFill>
                            <a:srgbClr val="000000"/>
                          </a:solidFill>
                          <a:latin typeface="Calibri"/>
                        </a:rPr>
                        <a:t>0.646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CA" sz="1100" b="0" i="0" u="none" strike="noStrike">
                          <a:solidFill>
                            <a:srgbClr val="000000"/>
                          </a:solidFill>
                          <a:latin typeface="Calibri"/>
                        </a:rPr>
                        <a:t>0.081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CA" sz="1100" b="0" i="0" u="none" strike="noStrike">
                          <a:solidFill>
                            <a:srgbClr val="000000"/>
                          </a:solidFill>
                          <a:latin typeface="Calibri"/>
                        </a:rPr>
                        <a:t>0.124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CA" sz="1100" b="0" i="0" u="none" strike="noStrike">
                          <a:solidFill>
                            <a:srgbClr val="000000"/>
                          </a:solidFill>
                          <a:latin typeface="Calibri"/>
                        </a:rPr>
                        <a:t>0.073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CA" sz="1100" b="0" i="0" u="none" strike="noStrike">
                          <a:solidFill>
                            <a:srgbClr val="000000"/>
                          </a:solidFill>
                          <a:latin typeface="Calibri"/>
                        </a:rPr>
                        <a:t>-0.154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CA" sz="1100" b="0" i="0" u="none" strike="noStrike">
                          <a:solidFill>
                            <a:srgbClr val="000000"/>
                          </a:solidFill>
                          <a:latin typeface="Calibri"/>
                        </a:rPr>
                        <a:t>0.054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CA" sz="1100" b="0" i="0" u="none" strike="noStrike">
                          <a:solidFill>
                            <a:srgbClr val="000000"/>
                          </a:solidFill>
                          <a:latin typeface="Calibri"/>
                        </a:rPr>
                        <a:t>0.057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457200">
                <a:tc>
                  <a:txBody>
                    <a:bodyPr/>
                    <a:lstStyle/>
                    <a:p>
                      <a:pPr algn="l" fontAlgn="b"/>
                      <a:r>
                        <a:rPr lang="en-US" sz="1100" b="1" i="1" u="none" strike="noStrike">
                          <a:solidFill>
                            <a:srgbClr val="000000"/>
                          </a:solidFill>
                          <a:latin typeface="Calibri"/>
                        </a:rPr>
                        <a:t>TONE_H</a:t>
                      </a:r>
                    </a:p>
                  </a:txBody>
                  <a:tcPr marL="9446" marR="9446" marT="9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CA" sz="1100" b="0" i="0" u="none" strike="noStrike">
                          <a:solidFill>
                            <a:srgbClr val="000000"/>
                          </a:solidFill>
                          <a:latin typeface="Calibri"/>
                        </a:rPr>
                        <a:t>0.614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1100" b="0" i="0" u="none" strike="noStrike">
                          <a:solidFill>
                            <a:srgbClr val="000000"/>
                          </a:solidFill>
                          <a:latin typeface="Calibri"/>
                        </a:rPr>
                        <a:t>1.000</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0.682</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0.100</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0.191</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0.106</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-0.233</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0.101</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0.224</a:t>
                      </a:r>
                    </a:p>
                  </a:txBody>
                  <a:tcPr marL="9525" marR="9525" marT="9525" marB="0" anchor="b">
                    <a:lnL>
                      <a:noFill/>
                    </a:lnL>
                    <a:lnR>
                      <a:noFill/>
                    </a:lnR>
                    <a:lnT>
                      <a:noFill/>
                    </a:lnT>
                    <a:lnB>
                      <a:noFill/>
                    </a:lnB>
                  </a:tcPr>
                </a:tc>
              </a:tr>
              <a:tr h="457200">
                <a:tc>
                  <a:txBody>
                    <a:bodyPr/>
                    <a:lstStyle/>
                    <a:p>
                      <a:pPr algn="l" fontAlgn="b"/>
                      <a:r>
                        <a:rPr lang="en-US" sz="1100" b="1" i="1" u="none" strike="noStrike">
                          <a:solidFill>
                            <a:srgbClr val="000000"/>
                          </a:solidFill>
                          <a:latin typeface="Calibri"/>
                        </a:rPr>
                        <a:t>TONE_LM</a:t>
                      </a:r>
                    </a:p>
                  </a:txBody>
                  <a:tcPr marL="9446" marR="9446" marT="9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CA" sz="1100" b="0" i="0" u="none" strike="noStrike">
                          <a:solidFill>
                            <a:srgbClr val="000000"/>
                          </a:solidFill>
                          <a:latin typeface="Calibri"/>
                        </a:rPr>
                        <a:t>0.655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1100" b="0" i="0" u="none" strike="noStrike">
                          <a:solidFill>
                            <a:srgbClr val="000000"/>
                          </a:solidFill>
                          <a:latin typeface="Calibri"/>
                        </a:rPr>
                        <a:t>0.684</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1.000</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0.114</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0.183</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0.136</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-0.230</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0.114</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0.209</a:t>
                      </a:r>
                    </a:p>
                  </a:txBody>
                  <a:tcPr marL="9525" marR="9525" marT="9525" marB="0" anchor="b">
                    <a:lnL>
                      <a:noFill/>
                    </a:lnL>
                    <a:lnR>
                      <a:noFill/>
                    </a:lnR>
                    <a:lnT>
                      <a:noFill/>
                    </a:lnT>
                    <a:lnB>
                      <a:noFill/>
                    </a:lnB>
                  </a:tcPr>
                </a:tc>
              </a:tr>
              <a:tr h="457200">
                <a:tc>
                  <a:txBody>
                    <a:bodyPr/>
                    <a:lstStyle/>
                    <a:p>
                      <a:pPr algn="l" fontAlgn="b"/>
                      <a:r>
                        <a:rPr lang="en-US" sz="1100" b="1" i="1" u="none" strike="noStrike">
                          <a:solidFill>
                            <a:srgbClr val="000000"/>
                          </a:solidFill>
                          <a:latin typeface="Calibri"/>
                        </a:rPr>
                        <a:t>VCAR</a:t>
                      </a:r>
                    </a:p>
                  </a:txBody>
                  <a:tcPr marL="9446" marR="9446" marT="9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CA" sz="1100" b="0" i="0" u="none" strike="noStrike">
                          <a:solidFill>
                            <a:srgbClr val="000000"/>
                          </a:solidFill>
                          <a:latin typeface="Calibri"/>
                        </a:rPr>
                        <a:t>0.068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1100" b="0" i="0" u="none" strike="noStrike">
                          <a:solidFill>
                            <a:srgbClr val="000000"/>
                          </a:solidFill>
                          <a:latin typeface="Calibri"/>
                        </a:rPr>
                        <a:t>0.085</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0.098</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1.000</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0.284</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0.341</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-0.062</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-0.055</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0.066</a:t>
                      </a:r>
                    </a:p>
                  </a:txBody>
                  <a:tcPr marL="9525" marR="9525" marT="9525" marB="0" anchor="b">
                    <a:lnL>
                      <a:noFill/>
                    </a:lnL>
                    <a:lnR>
                      <a:noFill/>
                    </a:lnR>
                    <a:lnT>
                      <a:noFill/>
                    </a:lnT>
                    <a:lnB>
                      <a:noFill/>
                    </a:lnB>
                  </a:tcPr>
                </a:tc>
              </a:tr>
              <a:tr h="457200">
                <a:tc>
                  <a:txBody>
                    <a:bodyPr/>
                    <a:lstStyle/>
                    <a:p>
                      <a:pPr algn="l" fontAlgn="b"/>
                      <a:r>
                        <a:rPr lang="en-US" sz="1100" b="1" i="1" u="none" strike="noStrike">
                          <a:solidFill>
                            <a:srgbClr val="000000"/>
                          </a:solidFill>
                          <a:latin typeface="Calibri"/>
                        </a:rPr>
                        <a:t>MBE</a:t>
                      </a:r>
                    </a:p>
                  </a:txBody>
                  <a:tcPr marL="9446" marR="9446" marT="9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CA" sz="1100" b="0" i="0" u="none" strike="noStrike">
                          <a:solidFill>
                            <a:srgbClr val="000000"/>
                          </a:solidFill>
                          <a:latin typeface="Calibri"/>
                        </a:rPr>
                        <a:t>0.123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1100" b="0" i="0" u="none" strike="noStrike">
                          <a:solidFill>
                            <a:srgbClr val="000000"/>
                          </a:solidFill>
                          <a:latin typeface="Calibri"/>
                        </a:rPr>
                        <a:t>0.194</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0.183</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0.242</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1.000</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0.777</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-0.205</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0.106</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0.206</a:t>
                      </a:r>
                    </a:p>
                  </a:txBody>
                  <a:tcPr marL="9525" marR="9525" marT="9525" marB="0" anchor="b">
                    <a:lnL>
                      <a:noFill/>
                    </a:lnL>
                    <a:lnR>
                      <a:noFill/>
                    </a:lnR>
                    <a:lnT>
                      <a:noFill/>
                    </a:lnT>
                    <a:lnB>
                      <a:noFill/>
                    </a:lnB>
                  </a:tcPr>
                </a:tc>
              </a:tr>
              <a:tr h="457200">
                <a:tc>
                  <a:txBody>
                    <a:bodyPr/>
                    <a:lstStyle/>
                    <a:p>
                      <a:pPr algn="l" fontAlgn="b"/>
                      <a:r>
                        <a:rPr lang="en-US" sz="1100" b="1" i="1" u="none" strike="noStrike">
                          <a:solidFill>
                            <a:srgbClr val="000000"/>
                          </a:solidFill>
                          <a:latin typeface="Calibri"/>
                        </a:rPr>
                        <a:t>SURP</a:t>
                      </a:r>
                    </a:p>
                  </a:txBody>
                  <a:tcPr marL="9446" marR="9446" marT="9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CA" sz="1100" b="0" i="0" u="none" strike="noStrike">
                          <a:solidFill>
                            <a:srgbClr val="000000"/>
                          </a:solidFill>
                          <a:latin typeface="Calibri"/>
                        </a:rPr>
                        <a:t>0.082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1100" b="0" i="0" u="none" strike="noStrike">
                          <a:solidFill>
                            <a:srgbClr val="000000"/>
                          </a:solidFill>
                          <a:latin typeface="Calibri"/>
                        </a:rPr>
                        <a:t>0.120</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0.146</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0.158</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0.459</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1.000</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-0.145</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0.162</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0.102</a:t>
                      </a:r>
                    </a:p>
                  </a:txBody>
                  <a:tcPr marL="9525" marR="9525" marT="9525" marB="0" anchor="b">
                    <a:lnL>
                      <a:noFill/>
                    </a:lnL>
                    <a:lnR>
                      <a:noFill/>
                    </a:lnR>
                    <a:lnT>
                      <a:noFill/>
                    </a:lnT>
                    <a:lnB>
                      <a:noFill/>
                    </a:lnB>
                  </a:tcPr>
                </a:tc>
              </a:tr>
              <a:tr h="457200">
                <a:tc>
                  <a:txBody>
                    <a:bodyPr/>
                    <a:lstStyle/>
                    <a:p>
                      <a:pPr algn="l" fontAlgn="b"/>
                      <a:r>
                        <a:rPr lang="en-US" sz="1100" b="1" i="1" u="none" strike="noStrike">
                          <a:solidFill>
                            <a:srgbClr val="000000"/>
                          </a:solidFill>
                          <a:latin typeface="Calibri"/>
                        </a:rPr>
                        <a:t>LOSS</a:t>
                      </a:r>
                    </a:p>
                  </a:txBody>
                  <a:tcPr marL="9446" marR="9446" marT="9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CA" sz="1100" b="0" i="0" u="none" strike="noStrike">
                          <a:solidFill>
                            <a:srgbClr val="000000"/>
                          </a:solidFill>
                          <a:latin typeface="Calibri"/>
                        </a:rPr>
                        <a:t>-0.148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1100" b="0" i="0" u="none" strike="noStrike">
                          <a:solidFill>
                            <a:srgbClr val="000000"/>
                          </a:solidFill>
                          <a:latin typeface="Calibri"/>
                        </a:rPr>
                        <a:t>-0.234</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-0.233</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-0.033</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-0.205</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-0.279</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1.000</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-0.111</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-0.460</a:t>
                      </a:r>
                    </a:p>
                  </a:txBody>
                  <a:tcPr marL="9525" marR="9525" marT="9525" marB="0" anchor="b">
                    <a:lnL>
                      <a:noFill/>
                    </a:lnL>
                    <a:lnR>
                      <a:noFill/>
                    </a:lnR>
                    <a:lnT>
                      <a:noFill/>
                    </a:lnT>
                    <a:lnB>
                      <a:noFill/>
                    </a:lnB>
                  </a:tcPr>
                </a:tc>
              </a:tr>
              <a:tr h="457200">
                <a:tc>
                  <a:txBody>
                    <a:bodyPr/>
                    <a:lstStyle/>
                    <a:p>
                      <a:pPr algn="l" fontAlgn="b"/>
                      <a:r>
                        <a:rPr lang="en-US" sz="1100" b="1" i="1" u="none" strike="noStrike">
                          <a:solidFill>
                            <a:srgbClr val="000000"/>
                          </a:solidFill>
                          <a:latin typeface="Calibri"/>
                        </a:rPr>
                        <a:t>RETURN</a:t>
                      </a:r>
                    </a:p>
                  </a:txBody>
                  <a:tcPr marL="9446" marR="9446" marT="9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CA" sz="1100" b="0" i="0" u="none" strike="noStrike">
                          <a:solidFill>
                            <a:srgbClr val="000000"/>
                          </a:solidFill>
                          <a:latin typeface="Calibri"/>
                        </a:rPr>
                        <a:t>0.049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1100" b="0" i="0" u="none" strike="noStrike">
                          <a:solidFill>
                            <a:srgbClr val="000000"/>
                          </a:solidFill>
                          <a:latin typeface="Calibri"/>
                        </a:rPr>
                        <a:t>0.099</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0.112</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-0.050</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0.107</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0.090</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-0.092</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1.000</a:t>
                      </a:r>
                    </a:p>
                  </a:txBody>
                  <a:tcPr marL="9525" marR="9525" marT="9525" marB="0" anchor="b">
                    <a:lnL>
                      <a:noFill/>
                    </a:lnL>
                    <a:lnR>
                      <a:noFill/>
                    </a:lnR>
                    <a:lnT>
                      <a:noFill/>
                    </a:lnT>
                    <a:lnB>
                      <a:noFill/>
                    </a:lnB>
                  </a:tcPr>
                </a:tc>
                <a:tc>
                  <a:txBody>
                    <a:bodyPr/>
                    <a:lstStyle/>
                    <a:p>
                      <a:pPr algn="ctr" fontAlgn="b"/>
                      <a:r>
                        <a:rPr lang="en-CA" sz="1100" b="0" i="0" u="none" strike="noStrike">
                          <a:solidFill>
                            <a:srgbClr val="000000"/>
                          </a:solidFill>
                          <a:latin typeface="Calibri"/>
                        </a:rPr>
                        <a:t>0.153</a:t>
                      </a:r>
                    </a:p>
                  </a:txBody>
                  <a:tcPr marL="9525" marR="9525" marT="9525" marB="0" anchor="b">
                    <a:lnL>
                      <a:noFill/>
                    </a:lnL>
                    <a:lnR>
                      <a:noFill/>
                    </a:lnR>
                    <a:lnT>
                      <a:noFill/>
                    </a:lnT>
                    <a:lnB>
                      <a:noFill/>
                    </a:lnB>
                  </a:tcPr>
                </a:tc>
              </a:tr>
              <a:tr h="457200">
                <a:tc>
                  <a:txBody>
                    <a:bodyPr/>
                    <a:lstStyle/>
                    <a:p>
                      <a:pPr algn="l" fontAlgn="b"/>
                      <a:r>
                        <a:rPr lang="en-US" sz="1100" b="1" i="1" u="none" strike="noStrike">
                          <a:solidFill>
                            <a:srgbClr val="000000"/>
                          </a:solidFill>
                          <a:latin typeface="Calibri"/>
                        </a:rPr>
                        <a:t>ROAt+1</a:t>
                      </a:r>
                    </a:p>
                  </a:txBody>
                  <a:tcPr marL="9446" marR="9446" marT="9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CA" sz="1100" b="0" i="0" u="none" strike="noStrike" dirty="0">
                          <a:solidFill>
                            <a:srgbClr val="000000"/>
                          </a:solidFill>
                          <a:latin typeface="Calibri"/>
                        </a:rPr>
                        <a:t>0.084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CA" sz="1100" b="0" i="0" u="none" strike="noStrike" dirty="0">
                          <a:solidFill>
                            <a:srgbClr val="000000"/>
                          </a:solidFill>
                          <a:latin typeface="Calibri"/>
                        </a:rPr>
                        <a:t>0.224</a:t>
                      </a:r>
                    </a:p>
                  </a:txBody>
                  <a:tcPr marL="9525" marR="9525" marT="9525" marB="0" anchor="b">
                    <a:lnL>
                      <a:noFill/>
                    </a:lnL>
                    <a:lnR>
                      <a:noFill/>
                    </a:lnR>
                    <a:lnT>
                      <a:noFill/>
                    </a:lnT>
                    <a:lnB>
                      <a:noFill/>
                    </a:lnB>
                  </a:tcPr>
                </a:tc>
                <a:tc>
                  <a:txBody>
                    <a:bodyPr/>
                    <a:lstStyle/>
                    <a:p>
                      <a:pPr algn="ctr" fontAlgn="b"/>
                      <a:r>
                        <a:rPr lang="en-CA" sz="1100" b="0" i="0" u="none" strike="noStrike" dirty="0">
                          <a:solidFill>
                            <a:srgbClr val="000000"/>
                          </a:solidFill>
                          <a:latin typeface="Calibri"/>
                        </a:rPr>
                        <a:t>0.199</a:t>
                      </a:r>
                    </a:p>
                  </a:txBody>
                  <a:tcPr marL="9525" marR="9525" marT="9525" marB="0" anchor="b">
                    <a:lnL>
                      <a:noFill/>
                    </a:lnL>
                    <a:lnR>
                      <a:noFill/>
                    </a:lnR>
                    <a:lnT>
                      <a:noFill/>
                    </a:lnT>
                    <a:lnB>
                      <a:noFill/>
                    </a:lnB>
                  </a:tcPr>
                </a:tc>
                <a:tc>
                  <a:txBody>
                    <a:bodyPr/>
                    <a:lstStyle/>
                    <a:p>
                      <a:pPr algn="ctr" fontAlgn="b"/>
                      <a:r>
                        <a:rPr lang="en-CA" sz="1100" b="0" i="0" u="none" strike="noStrike" dirty="0">
                          <a:solidFill>
                            <a:srgbClr val="000000"/>
                          </a:solidFill>
                          <a:latin typeface="Calibri"/>
                        </a:rPr>
                        <a:t>0.061</a:t>
                      </a:r>
                    </a:p>
                  </a:txBody>
                  <a:tcPr marL="9525" marR="9525" marT="9525" marB="0" anchor="b">
                    <a:lnL>
                      <a:noFill/>
                    </a:lnL>
                    <a:lnR>
                      <a:noFill/>
                    </a:lnR>
                    <a:lnT>
                      <a:noFill/>
                    </a:lnT>
                    <a:lnB>
                      <a:noFill/>
                    </a:lnB>
                  </a:tcPr>
                </a:tc>
                <a:tc>
                  <a:txBody>
                    <a:bodyPr/>
                    <a:lstStyle/>
                    <a:p>
                      <a:pPr algn="ctr" fontAlgn="b"/>
                      <a:r>
                        <a:rPr lang="en-CA" sz="1100" b="0" i="0" u="none" strike="noStrike" dirty="0">
                          <a:solidFill>
                            <a:srgbClr val="000000"/>
                          </a:solidFill>
                          <a:latin typeface="Calibri"/>
                        </a:rPr>
                        <a:t>0.168</a:t>
                      </a:r>
                    </a:p>
                  </a:txBody>
                  <a:tcPr marL="9525" marR="9525" marT="9525" marB="0" anchor="b">
                    <a:lnL>
                      <a:noFill/>
                    </a:lnL>
                    <a:lnR>
                      <a:noFill/>
                    </a:lnR>
                    <a:lnT>
                      <a:noFill/>
                    </a:lnT>
                    <a:lnB>
                      <a:noFill/>
                    </a:lnB>
                  </a:tcPr>
                </a:tc>
                <a:tc>
                  <a:txBody>
                    <a:bodyPr/>
                    <a:lstStyle/>
                    <a:p>
                      <a:pPr algn="ctr" fontAlgn="b"/>
                      <a:r>
                        <a:rPr lang="en-CA" sz="1100" b="0" i="0" u="none" strike="noStrike" dirty="0">
                          <a:solidFill>
                            <a:srgbClr val="000000"/>
                          </a:solidFill>
                          <a:latin typeface="Calibri"/>
                        </a:rPr>
                        <a:t>0.149</a:t>
                      </a:r>
                    </a:p>
                  </a:txBody>
                  <a:tcPr marL="9525" marR="9525" marT="9525" marB="0" anchor="b">
                    <a:lnL>
                      <a:noFill/>
                    </a:lnL>
                    <a:lnR>
                      <a:noFill/>
                    </a:lnR>
                    <a:lnT>
                      <a:noFill/>
                    </a:lnT>
                    <a:lnB>
                      <a:noFill/>
                    </a:lnB>
                  </a:tcPr>
                </a:tc>
                <a:tc>
                  <a:txBody>
                    <a:bodyPr/>
                    <a:lstStyle/>
                    <a:p>
                      <a:pPr algn="ctr" fontAlgn="b"/>
                      <a:r>
                        <a:rPr lang="en-CA" sz="1100" b="0" i="0" u="none" strike="noStrike" dirty="0">
                          <a:solidFill>
                            <a:srgbClr val="000000"/>
                          </a:solidFill>
                          <a:latin typeface="Calibri"/>
                        </a:rPr>
                        <a:t>-0.389</a:t>
                      </a:r>
                    </a:p>
                  </a:txBody>
                  <a:tcPr marL="9525" marR="9525" marT="9525" marB="0" anchor="b">
                    <a:lnL>
                      <a:noFill/>
                    </a:lnL>
                    <a:lnR>
                      <a:noFill/>
                    </a:lnR>
                    <a:lnT>
                      <a:noFill/>
                    </a:lnT>
                    <a:lnB>
                      <a:noFill/>
                    </a:lnB>
                  </a:tcPr>
                </a:tc>
                <a:tc>
                  <a:txBody>
                    <a:bodyPr/>
                    <a:lstStyle/>
                    <a:p>
                      <a:pPr algn="ctr" fontAlgn="b"/>
                      <a:r>
                        <a:rPr lang="en-CA" sz="1100" b="0" i="0" u="none" strike="noStrike" dirty="0">
                          <a:solidFill>
                            <a:srgbClr val="000000"/>
                          </a:solidFill>
                          <a:latin typeface="Calibri"/>
                        </a:rPr>
                        <a:t>0.161</a:t>
                      </a:r>
                    </a:p>
                  </a:txBody>
                  <a:tcPr marL="9525" marR="9525" marT="9525" marB="0" anchor="b">
                    <a:lnL>
                      <a:noFill/>
                    </a:lnL>
                    <a:lnR>
                      <a:noFill/>
                    </a:lnR>
                    <a:lnT>
                      <a:noFill/>
                    </a:lnT>
                    <a:lnB>
                      <a:noFill/>
                    </a:lnB>
                  </a:tcPr>
                </a:tc>
                <a:tc>
                  <a:txBody>
                    <a:bodyPr/>
                    <a:lstStyle/>
                    <a:p>
                      <a:pPr algn="ctr" fontAlgn="b"/>
                      <a:r>
                        <a:rPr lang="en-CA" sz="1100" b="0" i="0" u="none" strike="noStrike" dirty="0">
                          <a:solidFill>
                            <a:srgbClr val="000000"/>
                          </a:solidFill>
                          <a:latin typeface="Calibri"/>
                        </a:rPr>
                        <a:t>1.000</a:t>
                      </a:r>
                    </a:p>
                  </a:txBody>
                  <a:tcPr marL="9525" marR="9525" marT="9525"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p:spPr>
        <p:txBody>
          <a:bodyPr/>
          <a:lstStyle/>
          <a:p>
            <a:fld id="{58E7F1C6-421E-419A-990D-810E4A8AD8EF}" type="slidenum">
              <a:rPr smtClean="0">
                <a:latin typeface="Arial" charset="0"/>
              </a:rPr>
              <a:pPr/>
              <a:t>36</a:t>
            </a:fld>
            <a:endParaRPr lang="en-US" smtClean="0">
              <a:latin typeface="Arial" charset="0"/>
            </a:endParaRPr>
          </a:p>
        </p:txBody>
      </p:sp>
      <p:sp>
        <p:nvSpPr>
          <p:cNvPr id="41987" name="Slide Number Placeholder 3"/>
          <p:cNvSpPr txBox="1">
            <a:spLocks noGrp="1"/>
          </p:cNvSpPr>
          <p:nvPr/>
        </p:nvSpPr>
        <p:spPr bwMode="auto">
          <a:xfrm>
            <a:off x="8458200" y="6477000"/>
            <a:ext cx="317500" cy="152400"/>
          </a:xfrm>
          <a:prstGeom prst="rect">
            <a:avLst/>
          </a:prstGeom>
          <a:noFill/>
          <a:ln w="0">
            <a:noFill/>
            <a:miter lim="800000"/>
            <a:headEnd/>
            <a:tailEnd/>
          </a:ln>
        </p:spPr>
        <p:txBody>
          <a:bodyPr lIns="0" tIns="0" rIns="0" bIns="0"/>
          <a:lstStyle/>
          <a:p>
            <a:pPr algn="r"/>
            <a:fld id="{AB7A21DA-119C-441A-AF57-9E4B203B1321}" type="slidenum">
              <a:rPr sz="1000" noProof="1"/>
              <a:pPr algn="r"/>
              <a:t>36</a:t>
            </a:fld>
            <a:endParaRPr lang="en-US" sz="1000" noProof="1"/>
          </a:p>
        </p:txBody>
      </p:sp>
      <p:sp>
        <p:nvSpPr>
          <p:cNvPr id="41988" name="Rectangle 2"/>
          <p:cNvSpPr>
            <a:spLocks noGrp="1" noChangeArrowheads="1"/>
          </p:cNvSpPr>
          <p:nvPr>
            <p:ph type="title" idx="4294967295"/>
          </p:nvPr>
        </p:nvSpPr>
        <p:spPr>
          <a:xfrm>
            <a:off x="381000" y="457200"/>
            <a:ext cx="8359775" cy="914400"/>
          </a:xfrm>
        </p:spPr>
        <p:txBody>
          <a:bodyPr/>
          <a:lstStyle/>
          <a:p>
            <a:r>
              <a:rPr lang="en-US" altLang="zh-CN" b="1" dirty="0" smtClean="0">
                <a:latin typeface="Calibri" pitchFamily="34" charset="0"/>
                <a:ea typeface="宋体" pitchFamily="2" charset="-122"/>
              </a:rPr>
              <a:t>Summary Statistics on Manager Effects (Table 5c)</a:t>
            </a:r>
            <a:endParaRPr lang="en-US" b="1" dirty="0" smtClean="0">
              <a:latin typeface="Calibri" pitchFamily="34" charset="0"/>
            </a:endParaRPr>
          </a:p>
        </p:txBody>
      </p:sp>
      <p:graphicFrame>
        <p:nvGraphicFramePr>
          <p:cNvPr id="6" name="Table 5"/>
          <p:cNvGraphicFramePr>
            <a:graphicFrameLocks noGrp="1"/>
          </p:cNvGraphicFramePr>
          <p:nvPr/>
        </p:nvGraphicFramePr>
        <p:xfrm>
          <a:off x="609600" y="1676400"/>
          <a:ext cx="8153399" cy="2667000"/>
        </p:xfrm>
        <a:graphic>
          <a:graphicData uri="http://schemas.openxmlformats.org/drawingml/2006/table">
            <a:tbl>
              <a:tblPr/>
              <a:tblGrid>
                <a:gridCol w="2809859"/>
                <a:gridCol w="951072"/>
                <a:gridCol w="1013284"/>
                <a:gridCol w="1262127"/>
                <a:gridCol w="844560"/>
                <a:gridCol w="1272497"/>
              </a:tblGrid>
              <a:tr h="674533">
                <a:tc>
                  <a:txBody>
                    <a:bodyPr/>
                    <a:lstStyle/>
                    <a:p>
                      <a:endParaRPr lang="en-US" sz="2000" dirty="0">
                        <a:latin typeface="Times New Roman"/>
                      </a:endParaRPr>
                    </a:p>
                  </a:txBody>
                  <a:tcPr marL="68580" marR="68580" marT="0" marB="0" anchor="ctr">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0000"/>
                          </a:solidFill>
                          <a:latin typeface="Times New Roman"/>
                          <a:ea typeface="Times New Roman"/>
                        </a:rPr>
                        <a:t>Q1</a:t>
                      </a:r>
                      <a:endParaRPr lang="en-US" sz="2000" dirty="0">
                        <a:latin typeface="Times New Roman"/>
                        <a:ea typeface="Times New Roman"/>
                      </a:endParaRPr>
                    </a:p>
                  </a:txBody>
                  <a:tcPr marL="68580" marR="68580" marT="0" marB="0" anchor="ctr">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0000"/>
                          </a:solidFill>
                          <a:latin typeface="Times New Roman"/>
                          <a:ea typeface="Times New Roman"/>
                        </a:rPr>
                        <a:t>Mean</a:t>
                      </a:r>
                      <a:endParaRPr lang="en-US" sz="2000" dirty="0">
                        <a:latin typeface="Times New Roman"/>
                        <a:ea typeface="Times New Roman"/>
                      </a:endParaRPr>
                    </a:p>
                  </a:txBody>
                  <a:tcPr marL="68580" marR="68580" marT="0" marB="0" anchor="ctr">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0000"/>
                          </a:solidFill>
                          <a:latin typeface="Times New Roman"/>
                          <a:ea typeface="Times New Roman"/>
                        </a:rPr>
                        <a:t>Median</a:t>
                      </a:r>
                      <a:endParaRPr lang="en-US" sz="2000" dirty="0">
                        <a:latin typeface="Times New Roman"/>
                        <a:ea typeface="Times New Roman"/>
                      </a:endParaRPr>
                    </a:p>
                  </a:txBody>
                  <a:tcPr marL="68580" marR="68580" marT="0" marB="0" anchor="ctr">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0000"/>
                          </a:solidFill>
                          <a:latin typeface="Times New Roman"/>
                          <a:ea typeface="Times New Roman"/>
                        </a:rPr>
                        <a:t>Q3</a:t>
                      </a:r>
                      <a:endParaRPr lang="en-US" sz="2000" dirty="0">
                        <a:latin typeface="Times New Roman"/>
                        <a:ea typeface="Times New Roman"/>
                      </a:endParaRPr>
                    </a:p>
                  </a:txBody>
                  <a:tcPr marL="68580" marR="68580" marT="0" marB="0" anchor="ctr">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latin typeface="Times New Roman"/>
                          <a:ea typeface="Times New Roman"/>
                        </a:rPr>
                        <a:t>% Neg</a:t>
                      </a:r>
                      <a:endParaRPr lang="en-US" sz="2000">
                        <a:latin typeface="Times New Roman"/>
                        <a:ea typeface="Times New Roman"/>
                      </a:endParaRPr>
                    </a:p>
                  </a:txBody>
                  <a:tcPr marL="68580" marR="68580" marT="0" marB="0" anchor="ctr">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4533">
                <a:tc>
                  <a:txBody>
                    <a:bodyPr/>
                    <a:lstStyle/>
                    <a:p>
                      <a:pPr marL="0" marR="0" algn="ctr">
                        <a:spcBef>
                          <a:spcPts val="0"/>
                        </a:spcBef>
                        <a:spcAft>
                          <a:spcPts val="0"/>
                        </a:spcAft>
                      </a:pPr>
                      <a:r>
                        <a:rPr lang="en-US" sz="2000" b="1" i="1" dirty="0">
                          <a:solidFill>
                            <a:srgbClr val="000000"/>
                          </a:solidFill>
                          <a:latin typeface="Times New Roman"/>
                          <a:ea typeface="Times New Roman"/>
                        </a:rPr>
                        <a:t>EFFECT_TONE_D</a:t>
                      </a:r>
                      <a:endParaRPr lang="en-US" sz="2000" b="1" dirty="0">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000" dirty="0">
                          <a:solidFill>
                            <a:srgbClr val="000000"/>
                          </a:solidFill>
                          <a:latin typeface="Times New Roman"/>
                          <a:ea typeface="Times New Roman"/>
                        </a:rPr>
                        <a:t>-0.37</a:t>
                      </a:r>
                      <a:endParaRPr lang="en-US" sz="2000" dirty="0">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000" dirty="0">
                          <a:solidFill>
                            <a:srgbClr val="000000"/>
                          </a:solidFill>
                          <a:latin typeface="Times New Roman"/>
                          <a:ea typeface="Times New Roman"/>
                        </a:rPr>
                        <a:t>0.0002</a:t>
                      </a:r>
                      <a:endParaRPr lang="en-US" sz="2000" dirty="0">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000" dirty="0">
                          <a:solidFill>
                            <a:srgbClr val="000000"/>
                          </a:solidFill>
                          <a:latin typeface="Times New Roman"/>
                          <a:ea typeface="Times New Roman"/>
                        </a:rPr>
                        <a:t>0.05</a:t>
                      </a:r>
                      <a:endParaRPr lang="en-US" sz="2000" dirty="0">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000" dirty="0">
                          <a:solidFill>
                            <a:srgbClr val="000000"/>
                          </a:solidFill>
                          <a:latin typeface="Times New Roman"/>
                          <a:ea typeface="Times New Roman"/>
                        </a:rPr>
                        <a:t>0.35</a:t>
                      </a:r>
                      <a:endParaRPr lang="en-US" sz="2000" dirty="0">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000" dirty="0">
                          <a:solidFill>
                            <a:srgbClr val="000000"/>
                          </a:solidFill>
                          <a:latin typeface="Times New Roman"/>
                          <a:ea typeface="Times New Roman"/>
                        </a:rPr>
                        <a:t>46%</a:t>
                      </a:r>
                      <a:endParaRPr lang="en-US" sz="2000" dirty="0">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614344">
                <a:tc>
                  <a:txBody>
                    <a:bodyPr/>
                    <a:lstStyle/>
                    <a:p>
                      <a:pPr marL="0" marR="0" algn="ctr">
                        <a:spcBef>
                          <a:spcPts val="0"/>
                        </a:spcBef>
                        <a:spcAft>
                          <a:spcPts val="0"/>
                        </a:spcAft>
                        <a:tabLst>
                          <a:tab pos="483870" algn="l"/>
                        </a:tabLst>
                      </a:pPr>
                      <a:r>
                        <a:rPr lang="en-US" sz="2000" b="1" i="1" dirty="0">
                          <a:solidFill>
                            <a:srgbClr val="000000"/>
                          </a:solidFill>
                          <a:latin typeface="Times New Roman"/>
                          <a:ea typeface="Times New Roman"/>
                        </a:rPr>
                        <a:t>EFFECT_TONE_H</a:t>
                      </a:r>
                      <a:endParaRPr lang="en-US" sz="2000" b="1" dirty="0">
                        <a:latin typeface="Times New Roman"/>
                        <a:ea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000">
                          <a:solidFill>
                            <a:srgbClr val="000000"/>
                          </a:solidFill>
                          <a:latin typeface="Times New Roman"/>
                          <a:ea typeface="Times New Roman"/>
                        </a:rPr>
                        <a:t>-0.29</a:t>
                      </a:r>
                      <a:endParaRPr lang="en-US" sz="2000">
                        <a:latin typeface="Times New Roman"/>
                        <a:ea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000">
                          <a:solidFill>
                            <a:srgbClr val="000000"/>
                          </a:solidFill>
                          <a:latin typeface="Times New Roman"/>
                          <a:ea typeface="Times New Roman"/>
                        </a:rPr>
                        <a:t>0.030</a:t>
                      </a:r>
                      <a:endParaRPr lang="en-US" sz="2000">
                        <a:latin typeface="Times New Roman"/>
                        <a:ea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000">
                          <a:solidFill>
                            <a:srgbClr val="000000"/>
                          </a:solidFill>
                          <a:latin typeface="Times New Roman"/>
                          <a:ea typeface="Times New Roman"/>
                        </a:rPr>
                        <a:t>0.03</a:t>
                      </a:r>
                      <a:endParaRPr lang="en-US" sz="2000">
                        <a:latin typeface="Times New Roman"/>
                        <a:ea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000" dirty="0">
                          <a:solidFill>
                            <a:srgbClr val="000000"/>
                          </a:solidFill>
                          <a:latin typeface="Times New Roman"/>
                          <a:ea typeface="Times New Roman"/>
                        </a:rPr>
                        <a:t>0.37</a:t>
                      </a:r>
                      <a:endParaRPr lang="en-US" sz="2000" dirty="0">
                        <a:latin typeface="Times New Roman"/>
                        <a:ea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000" dirty="0">
                          <a:solidFill>
                            <a:srgbClr val="000000"/>
                          </a:solidFill>
                          <a:latin typeface="Times New Roman"/>
                          <a:ea typeface="Times New Roman"/>
                        </a:rPr>
                        <a:t>46%</a:t>
                      </a:r>
                      <a:endParaRPr lang="en-US" sz="2000" dirty="0">
                        <a:latin typeface="Times New Roman"/>
                        <a:ea typeface="Times New Roman"/>
                      </a:endParaRPr>
                    </a:p>
                  </a:txBody>
                  <a:tcPr marL="68580" marR="68580" marT="0" marB="0" anchor="ctr">
                    <a:lnL>
                      <a:noFill/>
                    </a:lnL>
                    <a:lnR>
                      <a:noFill/>
                    </a:lnR>
                    <a:lnT>
                      <a:noFill/>
                    </a:lnT>
                    <a:lnB>
                      <a:noFill/>
                    </a:lnB>
                  </a:tcPr>
                </a:tc>
              </a:tr>
              <a:tr h="703590">
                <a:tc>
                  <a:txBody>
                    <a:bodyPr/>
                    <a:lstStyle/>
                    <a:p>
                      <a:pPr marL="0" marR="0" algn="ctr">
                        <a:spcBef>
                          <a:spcPts val="0"/>
                        </a:spcBef>
                        <a:spcAft>
                          <a:spcPts val="0"/>
                        </a:spcAft>
                      </a:pPr>
                      <a:r>
                        <a:rPr lang="en-US" sz="2000" b="1" i="1" dirty="0">
                          <a:solidFill>
                            <a:srgbClr val="000000"/>
                          </a:solidFill>
                          <a:latin typeface="Times New Roman"/>
                          <a:ea typeface="Times New Roman"/>
                        </a:rPr>
                        <a:t>EFFECT_TONE_LM</a:t>
                      </a:r>
                      <a:endParaRPr lang="en-US" sz="2000" b="1" dirty="0">
                        <a:latin typeface="Times New Roman"/>
                        <a:ea typeface="Times New Roman"/>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latin typeface="Times New Roman"/>
                          <a:ea typeface="Times New Roman"/>
                        </a:rPr>
                        <a:t>-0.27</a:t>
                      </a:r>
                      <a:endParaRPr lang="en-US" sz="2000">
                        <a:latin typeface="Times New Roman"/>
                        <a:ea typeface="Times New Roman"/>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latin typeface="Times New Roman"/>
                          <a:ea typeface="Times New Roman"/>
                        </a:rPr>
                        <a:t>0.027</a:t>
                      </a:r>
                      <a:endParaRPr lang="en-US" sz="2000">
                        <a:latin typeface="Times New Roman"/>
                        <a:ea typeface="Times New Roman"/>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latin typeface="Times New Roman"/>
                          <a:ea typeface="Times New Roman"/>
                        </a:rPr>
                        <a:t>0.08</a:t>
                      </a:r>
                      <a:endParaRPr lang="en-US" sz="2000">
                        <a:latin typeface="Times New Roman"/>
                        <a:ea typeface="Times New Roman"/>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0000"/>
                          </a:solidFill>
                          <a:latin typeface="Times New Roman"/>
                          <a:ea typeface="Times New Roman"/>
                        </a:rPr>
                        <a:t>0.30</a:t>
                      </a:r>
                      <a:endParaRPr lang="en-US" sz="2000" dirty="0">
                        <a:latin typeface="Times New Roman"/>
                        <a:ea typeface="Times New Roman"/>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0000"/>
                          </a:solidFill>
                          <a:latin typeface="Times New Roman"/>
                          <a:ea typeface="Times New Roman"/>
                        </a:rPr>
                        <a:t>42%</a:t>
                      </a:r>
                      <a:endParaRPr lang="en-US" sz="2000" dirty="0">
                        <a:latin typeface="Times New Roman"/>
                        <a:ea typeface="Times New Roman"/>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p:spPr>
        <p:txBody>
          <a:bodyPr/>
          <a:lstStyle/>
          <a:p>
            <a:fld id="{58E7F1C6-421E-419A-990D-810E4A8AD8EF}" type="slidenum">
              <a:rPr smtClean="0">
                <a:latin typeface="Arial" charset="0"/>
              </a:rPr>
              <a:pPr/>
              <a:t>37</a:t>
            </a:fld>
            <a:endParaRPr lang="en-US" smtClean="0">
              <a:latin typeface="Arial" charset="0"/>
            </a:endParaRPr>
          </a:p>
        </p:txBody>
      </p:sp>
      <p:sp>
        <p:nvSpPr>
          <p:cNvPr id="41987" name="Slide Number Placeholder 3"/>
          <p:cNvSpPr txBox="1">
            <a:spLocks noGrp="1"/>
          </p:cNvSpPr>
          <p:nvPr/>
        </p:nvSpPr>
        <p:spPr bwMode="auto">
          <a:xfrm>
            <a:off x="8458200" y="6477000"/>
            <a:ext cx="317500" cy="152400"/>
          </a:xfrm>
          <a:prstGeom prst="rect">
            <a:avLst/>
          </a:prstGeom>
          <a:noFill/>
          <a:ln w="0">
            <a:noFill/>
            <a:miter lim="800000"/>
            <a:headEnd/>
            <a:tailEnd/>
          </a:ln>
        </p:spPr>
        <p:txBody>
          <a:bodyPr lIns="0" tIns="0" rIns="0" bIns="0"/>
          <a:lstStyle/>
          <a:p>
            <a:pPr algn="r"/>
            <a:fld id="{AB7A21DA-119C-441A-AF57-9E4B203B1321}" type="slidenum">
              <a:rPr sz="1000" noProof="1"/>
              <a:pPr algn="r"/>
              <a:t>37</a:t>
            </a:fld>
            <a:endParaRPr lang="en-US" sz="1000" noProof="1"/>
          </a:p>
        </p:txBody>
      </p:sp>
      <p:sp>
        <p:nvSpPr>
          <p:cNvPr id="41988" name="Rectangle 2"/>
          <p:cNvSpPr>
            <a:spLocks noGrp="1" noChangeArrowheads="1"/>
          </p:cNvSpPr>
          <p:nvPr>
            <p:ph type="title" idx="4294967295"/>
          </p:nvPr>
        </p:nvSpPr>
        <p:spPr>
          <a:xfrm>
            <a:off x="381000" y="457200"/>
            <a:ext cx="8359775" cy="914400"/>
          </a:xfrm>
        </p:spPr>
        <p:txBody>
          <a:bodyPr/>
          <a:lstStyle/>
          <a:p>
            <a:r>
              <a:rPr lang="en-US" altLang="zh-CN" b="1" dirty="0" smtClean="0">
                <a:latin typeface="Calibri" pitchFamily="34" charset="0"/>
                <a:ea typeface="宋体" pitchFamily="2" charset="-122"/>
              </a:rPr>
              <a:t>Summary Statistics on Firm Effects (</a:t>
            </a:r>
            <a:r>
              <a:rPr lang="en-US" altLang="zh-CN" b="1" dirty="0" err="1" smtClean="0">
                <a:latin typeface="Calibri" pitchFamily="34" charset="0"/>
                <a:ea typeface="宋体" pitchFamily="2" charset="-122"/>
              </a:rPr>
              <a:t>Untabulated</a:t>
            </a:r>
            <a:r>
              <a:rPr lang="en-US" altLang="zh-CN" b="1" dirty="0" smtClean="0">
                <a:latin typeface="Calibri" pitchFamily="34" charset="0"/>
                <a:ea typeface="宋体" pitchFamily="2" charset="-122"/>
              </a:rPr>
              <a:t>)</a:t>
            </a:r>
            <a:endParaRPr lang="en-US" b="1" dirty="0" smtClean="0">
              <a:latin typeface="Calibri" pitchFamily="34" charset="0"/>
            </a:endParaRPr>
          </a:p>
        </p:txBody>
      </p:sp>
      <p:graphicFrame>
        <p:nvGraphicFramePr>
          <p:cNvPr id="8" name="Table 7"/>
          <p:cNvGraphicFramePr>
            <a:graphicFrameLocks noGrp="1"/>
          </p:cNvGraphicFramePr>
          <p:nvPr/>
        </p:nvGraphicFramePr>
        <p:xfrm>
          <a:off x="457200" y="1371601"/>
          <a:ext cx="7492020" cy="3581401"/>
        </p:xfrm>
        <a:graphic>
          <a:graphicData uri="http://schemas.openxmlformats.org/drawingml/2006/table">
            <a:tbl>
              <a:tblPr/>
              <a:tblGrid>
                <a:gridCol w="2514600"/>
                <a:gridCol w="1143000"/>
                <a:gridCol w="1295400"/>
                <a:gridCol w="1447800"/>
                <a:gridCol w="1091220"/>
              </a:tblGrid>
              <a:tr h="469957">
                <a:tc rowSpan="2">
                  <a:txBody>
                    <a:bodyPr/>
                    <a:lstStyle/>
                    <a:p>
                      <a:pPr marL="0" marR="0" algn="r">
                        <a:spcBef>
                          <a:spcPts val="0"/>
                        </a:spcBef>
                        <a:spcAft>
                          <a:spcPts val="0"/>
                        </a:spcAft>
                      </a:pPr>
                      <a:r>
                        <a:rPr lang="en-US" sz="2000" dirty="0">
                          <a:solidFill>
                            <a:srgbClr val="000000"/>
                          </a:solidFill>
                          <a:latin typeface="Times New Roman"/>
                          <a:ea typeface="Times New Roman"/>
                          <a:cs typeface="Times New Roman"/>
                        </a:rPr>
                        <a:t> </a:t>
                      </a:r>
                      <a:endParaRPr lang="en-US" sz="2000" dirty="0">
                        <a:latin typeface="Times New Roman"/>
                        <a:ea typeface="Times New Roman"/>
                        <a:cs typeface="Times New Roman"/>
                      </a:endParaRPr>
                    </a:p>
                  </a:txBody>
                  <a:tcPr marL="64641" marR="64641"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spcBef>
                          <a:spcPts val="0"/>
                        </a:spcBef>
                        <a:spcAft>
                          <a:spcPts val="0"/>
                        </a:spcAft>
                      </a:pPr>
                      <a:r>
                        <a:rPr lang="en-US" sz="2000" b="1" dirty="0" smtClean="0">
                          <a:solidFill>
                            <a:srgbClr val="000000"/>
                          </a:solidFill>
                          <a:latin typeface="Times New Roman"/>
                          <a:ea typeface="Times New Roman"/>
                          <a:cs typeface="Times New Roman"/>
                        </a:rPr>
                        <a:t>Overall Tone</a:t>
                      </a:r>
                      <a:endParaRPr lang="en-US" sz="2000" dirty="0">
                        <a:latin typeface="Times New Roman"/>
                        <a:ea typeface="Times New Roman"/>
                        <a:cs typeface="Times New Roman"/>
                      </a:endParaRPr>
                    </a:p>
                  </a:txBody>
                  <a:tcPr marL="64641" marR="64641"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777861">
                <a:tc vMerge="1">
                  <a:txBody>
                    <a:bodyPr/>
                    <a:lstStyle/>
                    <a:p>
                      <a:endParaRPr lang="en-US"/>
                    </a:p>
                  </a:txBody>
                  <a:tcPr/>
                </a:tc>
                <a:tc>
                  <a:txBody>
                    <a:bodyPr/>
                    <a:lstStyle/>
                    <a:p>
                      <a:pPr marL="0" marR="0" algn="ctr">
                        <a:spcBef>
                          <a:spcPts val="0"/>
                        </a:spcBef>
                        <a:spcAft>
                          <a:spcPts val="0"/>
                        </a:spcAft>
                      </a:pPr>
                      <a:r>
                        <a:rPr lang="en-US" sz="2000" dirty="0">
                          <a:solidFill>
                            <a:srgbClr val="000000"/>
                          </a:solidFill>
                          <a:latin typeface="Times New Roman"/>
                          <a:ea typeface="Times New Roman"/>
                          <a:cs typeface="Times New Roman"/>
                        </a:rPr>
                        <a:t>Q1</a:t>
                      </a:r>
                      <a:endParaRPr lang="en-US" sz="2000" dirty="0">
                        <a:latin typeface="Times New Roman"/>
                        <a:ea typeface="Times New Roman"/>
                        <a:cs typeface="Times New Roman"/>
                      </a:endParaRPr>
                    </a:p>
                  </a:txBody>
                  <a:tcPr marL="64641" marR="6464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0000"/>
                          </a:solidFill>
                          <a:latin typeface="Times New Roman"/>
                          <a:ea typeface="Times New Roman"/>
                          <a:cs typeface="Times New Roman"/>
                        </a:rPr>
                        <a:t>Mean</a:t>
                      </a:r>
                      <a:endParaRPr lang="en-US" sz="2000" dirty="0">
                        <a:latin typeface="Times New Roman"/>
                        <a:ea typeface="Times New Roman"/>
                        <a:cs typeface="Times New Roman"/>
                      </a:endParaRPr>
                    </a:p>
                  </a:txBody>
                  <a:tcPr marL="64641" marR="6464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0000"/>
                          </a:solidFill>
                          <a:latin typeface="Times New Roman"/>
                          <a:ea typeface="Times New Roman"/>
                          <a:cs typeface="Times New Roman"/>
                        </a:rPr>
                        <a:t>Median</a:t>
                      </a:r>
                      <a:endParaRPr lang="en-US" sz="2000" dirty="0">
                        <a:latin typeface="Times New Roman"/>
                        <a:ea typeface="Times New Roman"/>
                        <a:cs typeface="Times New Roman"/>
                      </a:endParaRPr>
                    </a:p>
                  </a:txBody>
                  <a:tcPr marL="64641" marR="6464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0000"/>
                          </a:solidFill>
                          <a:latin typeface="Times New Roman"/>
                          <a:ea typeface="Times New Roman"/>
                          <a:cs typeface="Times New Roman"/>
                        </a:rPr>
                        <a:t>Q3</a:t>
                      </a:r>
                      <a:endParaRPr lang="en-US" sz="2000" dirty="0">
                        <a:latin typeface="Times New Roman"/>
                        <a:ea typeface="Times New Roman"/>
                        <a:cs typeface="Times New Roman"/>
                      </a:endParaRPr>
                    </a:p>
                  </a:txBody>
                  <a:tcPr marL="64641" marR="6464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7861">
                <a:tc>
                  <a:txBody>
                    <a:bodyPr/>
                    <a:lstStyle/>
                    <a:p>
                      <a:pPr marL="0" marR="0" algn="r">
                        <a:spcBef>
                          <a:spcPts val="0"/>
                        </a:spcBef>
                        <a:spcAft>
                          <a:spcPts val="0"/>
                        </a:spcAft>
                      </a:pPr>
                      <a:r>
                        <a:rPr lang="en-US" sz="2000" b="1" i="1" dirty="0">
                          <a:solidFill>
                            <a:srgbClr val="000000"/>
                          </a:solidFill>
                          <a:latin typeface="Times New Roman"/>
                          <a:ea typeface="Times New Roman"/>
                          <a:cs typeface="Times New Roman"/>
                        </a:rPr>
                        <a:t>EFFECT_TONE_D</a:t>
                      </a:r>
                      <a:endParaRPr lang="en-US" sz="2000" b="1" dirty="0">
                        <a:latin typeface="Times New Roman"/>
                        <a:ea typeface="Times New Roman"/>
                        <a:cs typeface="Times New Roman"/>
                      </a:endParaRPr>
                    </a:p>
                  </a:txBody>
                  <a:tcPr marL="64641" marR="6464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000" dirty="0" smtClean="0">
                          <a:solidFill>
                            <a:srgbClr val="000000"/>
                          </a:solidFill>
                          <a:latin typeface="Times New Roman"/>
                          <a:ea typeface="Times New Roman"/>
                          <a:cs typeface="Times New Roman"/>
                        </a:rPr>
                        <a:t>0.16</a:t>
                      </a:r>
                      <a:endParaRPr lang="en-US" sz="2000" dirty="0">
                        <a:latin typeface="Times New Roman"/>
                        <a:ea typeface="Times New Roman"/>
                        <a:cs typeface="Times New Roman"/>
                      </a:endParaRPr>
                    </a:p>
                  </a:txBody>
                  <a:tcPr marL="64641" marR="6464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000" dirty="0" smtClean="0">
                          <a:solidFill>
                            <a:srgbClr val="000000"/>
                          </a:solidFill>
                          <a:latin typeface="Times New Roman"/>
                          <a:ea typeface="Times New Roman"/>
                          <a:cs typeface="Times New Roman"/>
                        </a:rPr>
                        <a:t>0.63</a:t>
                      </a:r>
                      <a:endParaRPr lang="en-US" sz="2000" dirty="0">
                        <a:latin typeface="Times New Roman"/>
                        <a:ea typeface="Times New Roman"/>
                        <a:cs typeface="Times New Roman"/>
                      </a:endParaRPr>
                    </a:p>
                  </a:txBody>
                  <a:tcPr marL="64641" marR="6464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000" dirty="0" smtClean="0">
                          <a:solidFill>
                            <a:srgbClr val="000000"/>
                          </a:solidFill>
                          <a:latin typeface="Times New Roman"/>
                          <a:ea typeface="Times New Roman"/>
                          <a:cs typeface="Times New Roman"/>
                        </a:rPr>
                        <a:t>0.59</a:t>
                      </a:r>
                      <a:endParaRPr lang="en-US" sz="2000" dirty="0">
                        <a:latin typeface="Times New Roman"/>
                        <a:ea typeface="Times New Roman"/>
                        <a:cs typeface="Times New Roman"/>
                      </a:endParaRPr>
                    </a:p>
                  </a:txBody>
                  <a:tcPr marL="64641" marR="6464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000" dirty="0" smtClean="0">
                          <a:solidFill>
                            <a:srgbClr val="000000"/>
                          </a:solidFill>
                          <a:latin typeface="Times New Roman"/>
                          <a:ea typeface="Times New Roman"/>
                          <a:cs typeface="Times New Roman"/>
                        </a:rPr>
                        <a:t>1.04</a:t>
                      </a:r>
                      <a:endParaRPr lang="en-US" sz="2000" dirty="0">
                        <a:latin typeface="Times New Roman"/>
                        <a:ea typeface="Times New Roman"/>
                        <a:cs typeface="Times New Roman"/>
                      </a:endParaRPr>
                    </a:p>
                  </a:txBody>
                  <a:tcPr marL="64641" marR="64641" marT="0" marB="0" anchor="b">
                    <a:lnL>
                      <a:noFill/>
                    </a:lnL>
                    <a:lnR>
                      <a:noFill/>
                    </a:lnR>
                    <a:lnT w="12700" cap="flat" cmpd="sng" algn="ctr">
                      <a:solidFill>
                        <a:srgbClr val="000000"/>
                      </a:solidFill>
                      <a:prstDash val="solid"/>
                      <a:round/>
                      <a:headEnd type="none" w="med" len="med"/>
                      <a:tailEnd type="none" w="med" len="med"/>
                    </a:lnT>
                    <a:lnB>
                      <a:noFill/>
                    </a:lnB>
                  </a:tcPr>
                </a:tc>
              </a:tr>
              <a:tr h="777861">
                <a:tc>
                  <a:txBody>
                    <a:bodyPr/>
                    <a:lstStyle/>
                    <a:p>
                      <a:pPr marL="0" marR="0" algn="r">
                        <a:spcBef>
                          <a:spcPts val="0"/>
                        </a:spcBef>
                        <a:spcAft>
                          <a:spcPts val="0"/>
                        </a:spcAft>
                        <a:tabLst>
                          <a:tab pos="483870" algn="l"/>
                        </a:tabLst>
                      </a:pPr>
                      <a:r>
                        <a:rPr lang="en-US" sz="2000" b="1" i="1" dirty="0">
                          <a:solidFill>
                            <a:srgbClr val="000000"/>
                          </a:solidFill>
                          <a:latin typeface="Times New Roman"/>
                          <a:ea typeface="Times New Roman"/>
                          <a:cs typeface="Times New Roman"/>
                        </a:rPr>
                        <a:t>EFFECT_TONE_H</a:t>
                      </a:r>
                      <a:endParaRPr lang="en-US" sz="2000" b="1" dirty="0">
                        <a:latin typeface="Times New Roman"/>
                        <a:ea typeface="Times New Roman"/>
                        <a:cs typeface="Times New Roman"/>
                      </a:endParaRPr>
                    </a:p>
                  </a:txBody>
                  <a:tcPr marL="64641" marR="64641" marT="0" marB="0" anchor="b">
                    <a:lnL>
                      <a:noFill/>
                    </a:lnL>
                    <a:lnR>
                      <a:noFill/>
                    </a:lnR>
                    <a:lnT>
                      <a:noFill/>
                    </a:lnT>
                    <a:lnB>
                      <a:noFill/>
                    </a:lnB>
                  </a:tcPr>
                </a:tc>
                <a:tc>
                  <a:txBody>
                    <a:bodyPr/>
                    <a:lstStyle/>
                    <a:p>
                      <a:pPr marL="0" marR="0" algn="ctr">
                        <a:spcBef>
                          <a:spcPts val="0"/>
                        </a:spcBef>
                        <a:spcAft>
                          <a:spcPts val="0"/>
                        </a:spcAft>
                      </a:pPr>
                      <a:r>
                        <a:rPr lang="en-US" sz="2000" dirty="0" smtClean="0">
                          <a:solidFill>
                            <a:srgbClr val="000000"/>
                          </a:solidFill>
                          <a:latin typeface="Times New Roman"/>
                          <a:ea typeface="Times New Roman"/>
                          <a:cs typeface="Times New Roman"/>
                        </a:rPr>
                        <a:t>0.01</a:t>
                      </a:r>
                      <a:endParaRPr lang="en-US" sz="2000" dirty="0">
                        <a:latin typeface="Times New Roman"/>
                        <a:ea typeface="Times New Roman"/>
                        <a:cs typeface="Times New Roman"/>
                      </a:endParaRPr>
                    </a:p>
                  </a:txBody>
                  <a:tcPr marL="64641" marR="64641" marT="0" marB="0" anchor="b">
                    <a:lnL>
                      <a:noFill/>
                    </a:lnL>
                    <a:lnR>
                      <a:noFill/>
                    </a:lnR>
                    <a:lnT>
                      <a:noFill/>
                    </a:lnT>
                    <a:lnB>
                      <a:noFill/>
                    </a:lnB>
                  </a:tcPr>
                </a:tc>
                <a:tc>
                  <a:txBody>
                    <a:bodyPr/>
                    <a:lstStyle/>
                    <a:p>
                      <a:pPr marL="0" marR="0" algn="ctr">
                        <a:spcBef>
                          <a:spcPts val="0"/>
                        </a:spcBef>
                        <a:spcAft>
                          <a:spcPts val="0"/>
                        </a:spcAft>
                      </a:pPr>
                      <a:r>
                        <a:rPr lang="en-US" sz="2000" dirty="0" smtClean="0">
                          <a:solidFill>
                            <a:srgbClr val="000000"/>
                          </a:solidFill>
                          <a:latin typeface="Times New Roman"/>
                          <a:ea typeface="Times New Roman"/>
                          <a:cs typeface="Times New Roman"/>
                        </a:rPr>
                        <a:t>0.47</a:t>
                      </a:r>
                      <a:endParaRPr lang="en-US" sz="2000" dirty="0">
                        <a:latin typeface="Times New Roman"/>
                        <a:ea typeface="Times New Roman"/>
                        <a:cs typeface="Times New Roman"/>
                      </a:endParaRPr>
                    </a:p>
                  </a:txBody>
                  <a:tcPr marL="64641" marR="64641" marT="0" marB="0" anchor="b">
                    <a:lnL>
                      <a:noFill/>
                    </a:lnL>
                    <a:lnR>
                      <a:noFill/>
                    </a:lnR>
                    <a:lnT>
                      <a:noFill/>
                    </a:lnT>
                    <a:lnB>
                      <a:noFill/>
                    </a:lnB>
                  </a:tcPr>
                </a:tc>
                <a:tc>
                  <a:txBody>
                    <a:bodyPr/>
                    <a:lstStyle/>
                    <a:p>
                      <a:pPr marL="0" marR="0" algn="ctr">
                        <a:spcBef>
                          <a:spcPts val="0"/>
                        </a:spcBef>
                        <a:spcAft>
                          <a:spcPts val="0"/>
                        </a:spcAft>
                      </a:pPr>
                      <a:r>
                        <a:rPr lang="en-US" sz="2000" dirty="0" smtClean="0">
                          <a:solidFill>
                            <a:srgbClr val="000000"/>
                          </a:solidFill>
                          <a:latin typeface="Times New Roman"/>
                          <a:ea typeface="Times New Roman"/>
                          <a:cs typeface="Times New Roman"/>
                        </a:rPr>
                        <a:t>0.44</a:t>
                      </a:r>
                      <a:endParaRPr lang="en-US" sz="2000" dirty="0">
                        <a:latin typeface="Times New Roman"/>
                        <a:ea typeface="Times New Roman"/>
                        <a:cs typeface="Times New Roman"/>
                      </a:endParaRPr>
                    </a:p>
                  </a:txBody>
                  <a:tcPr marL="64641" marR="64641" marT="0" marB="0" anchor="b">
                    <a:lnL>
                      <a:noFill/>
                    </a:lnL>
                    <a:lnR>
                      <a:noFill/>
                    </a:lnR>
                    <a:lnT>
                      <a:noFill/>
                    </a:lnT>
                    <a:lnB>
                      <a:noFill/>
                    </a:lnB>
                  </a:tcPr>
                </a:tc>
                <a:tc>
                  <a:txBody>
                    <a:bodyPr/>
                    <a:lstStyle/>
                    <a:p>
                      <a:pPr marL="0" marR="0" algn="ctr">
                        <a:spcBef>
                          <a:spcPts val="0"/>
                        </a:spcBef>
                        <a:spcAft>
                          <a:spcPts val="0"/>
                        </a:spcAft>
                      </a:pPr>
                      <a:r>
                        <a:rPr lang="en-US" sz="2000" dirty="0" smtClean="0">
                          <a:solidFill>
                            <a:srgbClr val="000000"/>
                          </a:solidFill>
                          <a:latin typeface="Times New Roman"/>
                          <a:ea typeface="Times New Roman"/>
                          <a:cs typeface="Times New Roman"/>
                        </a:rPr>
                        <a:t>0.86</a:t>
                      </a:r>
                      <a:endParaRPr lang="en-US" sz="2000" dirty="0">
                        <a:latin typeface="Times New Roman"/>
                        <a:ea typeface="Times New Roman"/>
                        <a:cs typeface="Times New Roman"/>
                      </a:endParaRPr>
                    </a:p>
                  </a:txBody>
                  <a:tcPr marL="64641" marR="64641" marT="0" marB="0" anchor="b">
                    <a:lnL>
                      <a:noFill/>
                    </a:lnL>
                    <a:lnR>
                      <a:noFill/>
                    </a:lnR>
                    <a:lnT>
                      <a:noFill/>
                    </a:lnT>
                    <a:lnB>
                      <a:noFill/>
                    </a:lnB>
                  </a:tcPr>
                </a:tc>
              </a:tr>
              <a:tr h="777861">
                <a:tc>
                  <a:txBody>
                    <a:bodyPr/>
                    <a:lstStyle/>
                    <a:p>
                      <a:pPr marL="0" marR="0" algn="r">
                        <a:spcBef>
                          <a:spcPts val="0"/>
                        </a:spcBef>
                        <a:spcAft>
                          <a:spcPts val="0"/>
                        </a:spcAft>
                      </a:pPr>
                      <a:r>
                        <a:rPr lang="en-US" sz="2000" b="1" i="1" dirty="0">
                          <a:solidFill>
                            <a:srgbClr val="000000"/>
                          </a:solidFill>
                          <a:latin typeface="Times New Roman"/>
                          <a:ea typeface="Times New Roman"/>
                          <a:cs typeface="Times New Roman"/>
                        </a:rPr>
                        <a:t>EFFECT_TONE_LM</a:t>
                      </a:r>
                      <a:endParaRPr lang="en-US" sz="2000" b="1" dirty="0">
                        <a:latin typeface="Times New Roman"/>
                        <a:ea typeface="Times New Roman"/>
                        <a:cs typeface="Times New Roman"/>
                      </a:endParaRPr>
                    </a:p>
                  </a:txBody>
                  <a:tcPr marL="64641" marR="64641"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smtClean="0">
                          <a:solidFill>
                            <a:srgbClr val="000000"/>
                          </a:solidFill>
                          <a:latin typeface="Times New Roman"/>
                          <a:ea typeface="Times New Roman"/>
                          <a:cs typeface="Times New Roman"/>
                        </a:rPr>
                        <a:t>0.97</a:t>
                      </a:r>
                      <a:endParaRPr lang="en-US" sz="2000" dirty="0">
                        <a:latin typeface="Times New Roman"/>
                        <a:ea typeface="Times New Roman"/>
                        <a:cs typeface="Times New Roman"/>
                      </a:endParaRPr>
                    </a:p>
                  </a:txBody>
                  <a:tcPr marL="64641" marR="64641"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smtClean="0">
                          <a:solidFill>
                            <a:srgbClr val="000000"/>
                          </a:solidFill>
                          <a:latin typeface="Times New Roman"/>
                          <a:ea typeface="Times New Roman"/>
                          <a:cs typeface="Times New Roman"/>
                        </a:rPr>
                        <a:t>1.34</a:t>
                      </a:r>
                      <a:endParaRPr lang="en-US" sz="2000" dirty="0">
                        <a:latin typeface="Times New Roman"/>
                        <a:ea typeface="Times New Roman"/>
                        <a:cs typeface="Times New Roman"/>
                      </a:endParaRPr>
                    </a:p>
                  </a:txBody>
                  <a:tcPr marL="64641" marR="64641"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smtClean="0">
                          <a:solidFill>
                            <a:srgbClr val="000000"/>
                          </a:solidFill>
                          <a:latin typeface="Times New Roman"/>
                          <a:ea typeface="Times New Roman"/>
                          <a:cs typeface="Times New Roman"/>
                        </a:rPr>
                        <a:t>1.28</a:t>
                      </a:r>
                      <a:endParaRPr lang="en-US" sz="2000" dirty="0">
                        <a:latin typeface="Times New Roman"/>
                        <a:ea typeface="Times New Roman"/>
                        <a:cs typeface="Times New Roman"/>
                      </a:endParaRPr>
                    </a:p>
                  </a:txBody>
                  <a:tcPr marL="64641" marR="64641"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smtClean="0">
                          <a:latin typeface="Times New Roman"/>
                          <a:ea typeface="Times New Roman"/>
                          <a:cs typeface="Times New Roman"/>
                        </a:rPr>
                        <a:t>1.68</a:t>
                      </a:r>
                      <a:endParaRPr lang="en-US" sz="2000" dirty="0">
                        <a:latin typeface="Times New Roman"/>
                        <a:ea typeface="Times New Roman"/>
                        <a:cs typeface="Times New Roman"/>
                      </a:endParaRPr>
                    </a:p>
                  </a:txBody>
                  <a:tcPr marL="64641" marR="64641" marT="0" marB="0" anchor="b">
                    <a:lnL>
                      <a:noFill/>
                    </a:lnL>
                    <a:lnR>
                      <a:noFill/>
                    </a:lnR>
                    <a:lnT>
                      <a:noFill/>
                    </a:lnT>
                    <a:lnB w="28575"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p:spPr>
        <p:txBody>
          <a:bodyPr/>
          <a:lstStyle/>
          <a:p>
            <a:fld id="{446A8587-F006-404E-94C4-B903DF865F0F}" type="slidenum">
              <a:rPr smtClean="0">
                <a:latin typeface="Arial" charset="0"/>
              </a:rPr>
              <a:pPr/>
              <a:t>38</a:t>
            </a:fld>
            <a:endParaRPr lang="en-US" smtClean="0">
              <a:latin typeface="Arial" charset="0"/>
            </a:endParaRPr>
          </a:p>
        </p:txBody>
      </p:sp>
      <p:sp>
        <p:nvSpPr>
          <p:cNvPr id="23555" name="Slide Number Placeholder 3"/>
          <p:cNvSpPr txBox="1">
            <a:spLocks noGrp="1"/>
          </p:cNvSpPr>
          <p:nvPr/>
        </p:nvSpPr>
        <p:spPr bwMode="auto">
          <a:xfrm>
            <a:off x="8458200" y="6477000"/>
            <a:ext cx="317500" cy="152400"/>
          </a:xfrm>
          <a:prstGeom prst="rect">
            <a:avLst/>
          </a:prstGeom>
          <a:noFill/>
          <a:ln w="0">
            <a:noFill/>
            <a:miter lim="800000"/>
            <a:headEnd/>
            <a:tailEnd/>
          </a:ln>
        </p:spPr>
        <p:txBody>
          <a:bodyPr lIns="0" tIns="0" rIns="0" bIns="0"/>
          <a:lstStyle/>
          <a:p>
            <a:pPr algn="r"/>
            <a:fld id="{B3F7042A-749A-4157-BBC2-FAC80DA28C62}" type="slidenum">
              <a:rPr sz="1000" noProof="1"/>
              <a:pPr algn="r"/>
              <a:t>38</a:t>
            </a:fld>
            <a:endParaRPr lang="en-US" sz="1000" noProof="1"/>
          </a:p>
        </p:txBody>
      </p:sp>
      <p:sp>
        <p:nvSpPr>
          <p:cNvPr id="23556" name="Rectangle 447"/>
          <p:cNvSpPr>
            <a:spLocks noGrp="1" noChangeArrowheads="1"/>
          </p:cNvSpPr>
          <p:nvPr>
            <p:ph type="title"/>
          </p:nvPr>
        </p:nvSpPr>
        <p:spPr>
          <a:xfrm>
            <a:off x="304800" y="838200"/>
            <a:ext cx="8686800" cy="914400"/>
          </a:xfrm>
        </p:spPr>
        <p:txBody>
          <a:bodyPr/>
          <a:lstStyle/>
          <a:p>
            <a:r>
              <a:rPr lang="en-US" sz="2400" b="1" dirty="0" smtClean="0">
                <a:latin typeface="Calibri" pitchFamily="34" charset="0"/>
              </a:rPr>
              <a:t>Relation between Tone and Current and Future Performance</a:t>
            </a:r>
            <a:br>
              <a:rPr lang="en-US" sz="2400" b="1" dirty="0" smtClean="0">
                <a:latin typeface="Calibri" pitchFamily="34" charset="0"/>
              </a:rPr>
            </a:br>
            <a:r>
              <a:rPr lang="en-US" sz="2400" b="1" dirty="0" smtClean="0">
                <a:latin typeface="Calibri" pitchFamily="34" charset="0"/>
              </a:rPr>
              <a:t> </a:t>
            </a:r>
            <a:r>
              <a:rPr lang="en-US" sz="2400" b="1" dirty="0" smtClean="0">
                <a:latin typeface="Calibri" pitchFamily="34" charset="0"/>
              </a:rPr>
              <a:t>CFO vs. CEO (</a:t>
            </a:r>
            <a:r>
              <a:rPr lang="en-US" sz="2400" b="1" dirty="0" err="1" smtClean="0">
                <a:latin typeface="Calibri" pitchFamily="34" charset="0"/>
              </a:rPr>
              <a:t>Tone_D</a:t>
            </a:r>
            <a:r>
              <a:rPr lang="en-US" sz="2400" b="1" dirty="0" smtClean="0">
                <a:latin typeface="Calibri" pitchFamily="34" charset="0"/>
              </a:rPr>
              <a:t> only)</a:t>
            </a:r>
            <a:endParaRPr lang="en-US" sz="2400" b="1" dirty="0" smtClean="0">
              <a:latin typeface="Calibri" pitchFamily="34" charset="0"/>
            </a:endParaRPr>
          </a:p>
        </p:txBody>
      </p:sp>
      <p:graphicFrame>
        <p:nvGraphicFramePr>
          <p:cNvPr id="11" name="Table Placeholder 10"/>
          <p:cNvGraphicFramePr>
            <a:graphicFrameLocks noGrp="1"/>
          </p:cNvGraphicFramePr>
          <p:nvPr>
            <p:ph type="tbl" idx="1"/>
          </p:nvPr>
        </p:nvGraphicFramePr>
        <p:xfrm>
          <a:off x="392113" y="1981200"/>
          <a:ext cx="6269832" cy="4455160"/>
        </p:xfrm>
        <a:graphic>
          <a:graphicData uri="http://schemas.openxmlformats.org/drawingml/2006/table">
            <a:tbl>
              <a:tblPr firstRow="1" bandRow="1">
                <a:tableStyleId>{6E25E649-3F16-4E02-A733-19D2CDBF48F0}</a:tableStyleId>
              </a:tblPr>
              <a:tblGrid>
                <a:gridCol w="2089944"/>
                <a:gridCol w="2089944"/>
                <a:gridCol w="2089944"/>
              </a:tblGrid>
              <a:tr h="370840">
                <a:tc>
                  <a:txBody>
                    <a:bodyPr/>
                    <a:lstStyle/>
                    <a:p>
                      <a:endParaRPr lang="en-US" dirty="0"/>
                    </a:p>
                  </a:txBody>
                  <a:tcPr>
                    <a:solidFill>
                      <a:srgbClr val="5134A2"/>
                    </a:solidFill>
                  </a:tcPr>
                </a:tc>
                <a:tc>
                  <a:txBody>
                    <a:bodyPr/>
                    <a:lstStyle/>
                    <a:p>
                      <a:pPr algn="ctr"/>
                      <a:r>
                        <a:rPr lang="en-US" i="1" dirty="0" smtClean="0"/>
                        <a:t>Base</a:t>
                      </a:r>
                      <a:endParaRPr lang="en-US" i="1" dirty="0"/>
                    </a:p>
                  </a:txBody>
                  <a:tcPr>
                    <a:solidFill>
                      <a:srgbClr val="5134A2"/>
                    </a:solidFill>
                  </a:tcPr>
                </a:tc>
                <a:tc>
                  <a:txBody>
                    <a:bodyPr/>
                    <a:lstStyle/>
                    <a:p>
                      <a:pPr algn="ctr"/>
                      <a:r>
                        <a:rPr lang="en-US" i="1" dirty="0" smtClean="0"/>
                        <a:t>CEO interaction</a:t>
                      </a:r>
                      <a:endParaRPr lang="en-US" i="1" dirty="0"/>
                    </a:p>
                  </a:txBody>
                  <a:tcPr>
                    <a:solidFill>
                      <a:srgbClr val="5134A2"/>
                    </a:solidFill>
                  </a:tcPr>
                </a:tc>
              </a:tr>
              <a:tr h="370840">
                <a:tc>
                  <a:txBody>
                    <a:bodyPr/>
                    <a:lstStyle/>
                    <a:p>
                      <a:r>
                        <a:rPr lang="en-US" dirty="0" smtClean="0"/>
                        <a:t>Intercept</a:t>
                      </a:r>
                      <a:endParaRPr lang="en-US" dirty="0"/>
                    </a:p>
                  </a:txBody>
                  <a:tcPr>
                    <a:noFill/>
                  </a:tcPr>
                </a:tc>
                <a:tc>
                  <a:txBody>
                    <a:bodyPr/>
                    <a:lstStyle/>
                    <a:p>
                      <a:pPr algn="ctr"/>
                      <a:r>
                        <a:rPr lang="en-US" b="1" dirty="0" smtClean="0"/>
                        <a:t>1.22***</a:t>
                      </a:r>
                      <a:endParaRPr lang="en-US" b="1" dirty="0"/>
                    </a:p>
                  </a:txBody>
                  <a:tcPr>
                    <a:noFill/>
                  </a:tcPr>
                </a:tc>
                <a:tc>
                  <a:txBody>
                    <a:bodyPr/>
                    <a:lstStyle/>
                    <a:p>
                      <a:pPr algn="ctr"/>
                      <a:r>
                        <a:rPr lang="en-US" b="1" dirty="0" smtClean="0"/>
                        <a:t>0.58***</a:t>
                      </a:r>
                      <a:endParaRPr lang="en-US" b="1" dirty="0"/>
                    </a:p>
                  </a:txBody>
                  <a:tcPr>
                    <a:noFill/>
                  </a:tcPr>
                </a:tc>
              </a:tr>
              <a:tr h="370840">
                <a:tc>
                  <a:txBody>
                    <a:bodyPr/>
                    <a:lstStyle/>
                    <a:p>
                      <a:r>
                        <a:rPr lang="en-US" dirty="0" smtClean="0"/>
                        <a:t>MBE</a:t>
                      </a:r>
                      <a:endParaRPr lang="en-US" dirty="0"/>
                    </a:p>
                  </a:txBody>
                  <a:tcPr>
                    <a:noFill/>
                  </a:tcPr>
                </a:tc>
                <a:tc>
                  <a:txBody>
                    <a:bodyPr/>
                    <a:lstStyle/>
                    <a:p>
                      <a:pPr algn="ctr"/>
                      <a:r>
                        <a:rPr lang="en-US" b="1" dirty="0" smtClean="0"/>
                        <a:t>0.14***</a:t>
                      </a:r>
                      <a:endParaRPr lang="en-US" b="1" dirty="0"/>
                    </a:p>
                  </a:txBody>
                  <a:tcPr>
                    <a:noFill/>
                  </a:tcPr>
                </a:tc>
                <a:tc>
                  <a:txBody>
                    <a:bodyPr/>
                    <a:lstStyle/>
                    <a:p>
                      <a:pPr algn="ctr"/>
                      <a:r>
                        <a:rPr lang="en-US" b="1" dirty="0" smtClean="0"/>
                        <a:t>0.14**</a:t>
                      </a:r>
                      <a:endParaRPr lang="en-US" b="1" dirty="0"/>
                    </a:p>
                  </a:txBody>
                  <a:tcPr>
                    <a:noFill/>
                  </a:tcPr>
                </a:tc>
              </a:tr>
              <a:tr h="370840">
                <a:tc>
                  <a:txBody>
                    <a:bodyPr/>
                    <a:lstStyle/>
                    <a:p>
                      <a:r>
                        <a:rPr lang="en-US" dirty="0" smtClean="0"/>
                        <a:t>SURP</a:t>
                      </a:r>
                      <a:endParaRPr lang="en-US" dirty="0"/>
                    </a:p>
                  </a:txBody>
                  <a:tcPr>
                    <a:noFill/>
                  </a:tcPr>
                </a:tc>
                <a:tc>
                  <a:txBody>
                    <a:bodyPr/>
                    <a:lstStyle/>
                    <a:p>
                      <a:pPr algn="ctr"/>
                      <a:r>
                        <a:rPr lang="en-US" dirty="0" smtClean="0"/>
                        <a:t>0.64</a:t>
                      </a:r>
                      <a:endParaRPr lang="en-US" dirty="0"/>
                    </a:p>
                  </a:txBody>
                  <a:tcPr>
                    <a:noFill/>
                  </a:tcPr>
                </a:tc>
                <a:tc>
                  <a:txBody>
                    <a:bodyPr/>
                    <a:lstStyle/>
                    <a:p>
                      <a:pPr algn="ctr"/>
                      <a:r>
                        <a:rPr lang="en-US" dirty="0" smtClean="0"/>
                        <a:t>0.16</a:t>
                      </a:r>
                      <a:endParaRPr lang="en-US" dirty="0"/>
                    </a:p>
                  </a:txBody>
                  <a:tcPr>
                    <a:noFill/>
                  </a:tcPr>
                </a:tc>
              </a:tr>
              <a:tr h="370840">
                <a:tc>
                  <a:txBody>
                    <a:bodyPr/>
                    <a:lstStyle/>
                    <a:p>
                      <a:r>
                        <a:rPr lang="en-US" dirty="0" smtClean="0"/>
                        <a:t>LOSS</a:t>
                      </a:r>
                      <a:endParaRPr lang="en-US" dirty="0"/>
                    </a:p>
                  </a:txBody>
                  <a:tcPr>
                    <a:noFill/>
                  </a:tcPr>
                </a:tc>
                <a:tc>
                  <a:txBody>
                    <a:bodyPr/>
                    <a:lstStyle/>
                    <a:p>
                      <a:pPr algn="ctr"/>
                      <a:r>
                        <a:rPr lang="en-US" b="1" dirty="0" smtClean="0"/>
                        <a:t>-</a:t>
                      </a:r>
                      <a:r>
                        <a:rPr lang="en-US" b="1" dirty="0" smtClean="0"/>
                        <a:t>0.27***</a:t>
                      </a:r>
                      <a:endParaRPr lang="en-US" b="1" dirty="0"/>
                    </a:p>
                  </a:txBody>
                  <a:tcPr>
                    <a:noFill/>
                  </a:tcPr>
                </a:tc>
                <a:tc>
                  <a:txBody>
                    <a:bodyPr/>
                    <a:lstStyle/>
                    <a:p>
                      <a:pPr algn="ctr"/>
                      <a:r>
                        <a:rPr lang="en-US" b="1" dirty="0" smtClean="0"/>
                        <a:t>0.18**</a:t>
                      </a:r>
                      <a:endParaRPr lang="en-US" b="1" dirty="0"/>
                    </a:p>
                  </a:txBody>
                  <a:tcPr>
                    <a:noFill/>
                  </a:tcPr>
                </a:tc>
              </a:tr>
              <a:tr h="370840">
                <a:tc>
                  <a:txBody>
                    <a:bodyPr/>
                    <a:lstStyle/>
                    <a:p>
                      <a:r>
                        <a:rPr lang="en-US" dirty="0" smtClean="0"/>
                        <a:t>RETURN</a:t>
                      </a:r>
                      <a:endParaRPr lang="en-US" dirty="0"/>
                    </a:p>
                  </a:txBody>
                  <a:tcPr>
                    <a:noFill/>
                  </a:tcPr>
                </a:tc>
                <a:tc>
                  <a:txBody>
                    <a:bodyPr/>
                    <a:lstStyle/>
                    <a:p>
                      <a:pPr algn="ctr"/>
                      <a:r>
                        <a:rPr lang="en-US" b="0" dirty="0" smtClean="0"/>
                        <a:t>0.12</a:t>
                      </a:r>
                      <a:endParaRPr lang="en-US" b="0" dirty="0"/>
                    </a:p>
                  </a:txBody>
                  <a:tcPr>
                    <a:noFill/>
                  </a:tcPr>
                </a:tc>
                <a:tc>
                  <a:txBody>
                    <a:bodyPr/>
                    <a:lstStyle/>
                    <a:p>
                      <a:pPr algn="ctr"/>
                      <a:r>
                        <a:rPr lang="en-US" b="0" dirty="0" smtClean="0"/>
                        <a:t>-0.05</a:t>
                      </a:r>
                      <a:endParaRPr lang="en-US" b="0" dirty="0"/>
                    </a:p>
                  </a:txBody>
                  <a:tcPr>
                    <a:noFill/>
                  </a:tcPr>
                </a:tc>
              </a:tr>
              <a:tr h="370840">
                <a:tc>
                  <a:txBody>
                    <a:bodyPr/>
                    <a:lstStyle/>
                    <a:p>
                      <a:r>
                        <a:rPr lang="en-US" dirty="0" smtClean="0"/>
                        <a:t>ROA</a:t>
                      </a:r>
                      <a:endParaRPr lang="en-US" dirty="0"/>
                    </a:p>
                  </a:txBody>
                  <a:tcPr>
                    <a:noFill/>
                  </a:tcPr>
                </a:tc>
                <a:tc>
                  <a:txBody>
                    <a:bodyPr/>
                    <a:lstStyle/>
                    <a:p>
                      <a:pPr algn="ctr"/>
                      <a:r>
                        <a:rPr lang="en-US" b="0" dirty="0" smtClean="0"/>
                        <a:t>0.40</a:t>
                      </a:r>
                      <a:endParaRPr lang="en-US" b="0" dirty="0"/>
                    </a:p>
                  </a:txBody>
                  <a:tcPr>
                    <a:noFill/>
                  </a:tcPr>
                </a:tc>
                <a:tc>
                  <a:txBody>
                    <a:bodyPr/>
                    <a:lstStyle/>
                    <a:p>
                      <a:pPr algn="ctr"/>
                      <a:r>
                        <a:rPr lang="en-US" b="0" dirty="0" smtClean="0"/>
                        <a:t>0.63</a:t>
                      </a:r>
                      <a:endParaRPr lang="en-US" b="0" dirty="0"/>
                    </a:p>
                  </a:txBody>
                  <a:tcPr>
                    <a:noFill/>
                  </a:tcPr>
                </a:tc>
              </a:tr>
              <a:tr h="375920">
                <a:tc>
                  <a:txBody>
                    <a:bodyPr/>
                    <a:lstStyle/>
                    <a:p>
                      <a:r>
                        <a:rPr lang="en-US" dirty="0" smtClean="0"/>
                        <a:t>ROA</a:t>
                      </a:r>
                      <a:r>
                        <a:rPr lang="en-US" baseline="-25000" dirty="0" smtClean="0"/>
                        <a:t>t+1</a:t>
                      </a:r>
                      <a:endParaRPr lang="en-US" baseline="-25000" dirty="0"/>
                    </a:p>
                  </a:txBody>
                  <a:tcPr>
                    <a:noFill/>
                  </a:tcPr>
                </a:tc>
                <a:tc>
                  <a:txBody>
                    <a:bodyPr/>
                    <a:lstStyle/>
                    <a:p>
                      <a:pPr algn="ctr"/>
                      <a:r>
                        <a:rPr lang="en-US" b="0" dirty="0" smtClean="0"/>
                        <a:t>-</a:t>
                      </a:r>
                      <a:r>
                        <a:rPr lang="en-US" b="0" dirty="0" smtClean="0"/>
                        <a:t>0.52</a:t>
                      </a:r>
                      <a:endParaRPr lang="en-US" b="0" dirty="0"/>
                    </a:p>
                  </a:txBody>
                  <a:tcPr>
                    <a:noFill/>
                  </a:tcPr>
                </a:tc>
                <a:tc>
                  <a:txBody>
                    <a:bodyPr/>
                    <a:lstStyle/>
                    <a:p>
                      <a:pPr algn="ctr"/>
                      <a:r>
                        <a:rPr lang="en-US" b="0" dirty="0" smtClean="0"/>
                        <a:t>0.76</a:t>
                      </a:r>
                      <a:endParaRPr lang="en-US" b="0" dirty="0"/>
                    </a:p>
                  </a:txBody>
                  <a:tcPr>
                    <a:noFill/>
                  </a:tcPr>
                </a:tc>
              </a:tr>
              <a:tr h="370840">
                <a:tc>
                  <a:txBody>
                    <a:bodyPr/>
                    <a:lstStyle/>
                    <a:p>
                      <a:r>
                        <a:rPr lang="en-US" dirty="0" smtClean="0"/>
                        <a:t>ROA</a:t>
                      </a:r>
                      <a:r>
                        <a:rPr lang="en-US" baseline="-25000" dirty="0" smtClean="0"/>
                        <a:t>t+2</a:t>
                      </a:r>
                      <a:endParaRPr lang="en-US" baseline="-25000" dirty="0"/>
                    </a:p>
                  </a:txBody>
                  <a:tcPr>
                    <a:noFill/>
                  </a:tcPr>
                </a:tc>
                <a:tc>
                  <a:txBody>
                    <a:bodyPr/>
                    <a:lstStyle/>
                    <a:p>
                      <a:pPr algn="ctr"/>
                      <a:r>
                        <a:rPr lang="en-US" b="0" dirty="0" smtClean="0"/>
                        <a:t>-0.23</a:t>
                      </a:r>
                      <a:endParaRPr lang="en-US" b="0" dirty="0"/>
                    </a:p>
                  </a:txBody>
                  <a:tcPr>
                    <a:noFill/>
                  </a:tcPr>
                </a:tc>
                <a:tc>
                  <a:txBody>
                    <a:bodyPr/>
                    <a:lstStyle/>
                    <a:p>
                      <a:pPr algn="ctr"/>
                      <a:r>
                        <a:rPr lang="en-US" b="0" dirty="0" smtClean="0"/>
                        <a:t>1.57</a:t>
                      </a:r>
                      <a:endParaRPr lang="en-US" b="0" dirty="0"/>
                    </a:p>
                  </a:txBody>
                  <a:tcPr>
                    <a:noFill/>
                  </a:tcPr>
                </a:tc>
              </a:tr>
              <a:tr h="370840">
                <a:tc>
                  <a:txBody>
                    <a:bodyPr/>
                    <a:lstStyle/>
                    <a:p>
                      <a:r>
                        <a:rPr lang="en-US" dirty="0" smtClean="0"/>
                        <a:t>ROA</a:t>
                      </a:r>
                      <a:r>
                        <a:rPr lang="en-US" baseline="-25000" dirty="0" smtClean="0"/>
                        <a:t>t+3</a:t>
                      </a:r>
                      <a:endParaRPr lang="en-US" baseline="-25000" dirty="0"/>
                    </a:p>
                  </a:txBody>
                  <a:tcPr>
                    <a:noFill/>
                  </a:tcPr>
                </a:tc>
                <a:tc>
                  <a:txBody>
                    <a:bodyPr/>
                    <a:lstStyle/>
                    <a:p>
                      <a:pPr algn="ctr"/>
                      <a:r>
                        <a:rPr lang="en-US" b="0" dirty="0" smtClean="0"/>
                        <a:t>0.40</a:t>
                      </a:r>
                      <a:endParaRPr lang="en-US" b="0" dirty="0"/>
                    </a:p>
                  </a:txBody>
                  <a:tcPr>
                    <a:noFill/>
                  </a:tcPr>
                </a:tc>
                <a:tc>
                  <a:txBody>
                    <a:bodyPr/>
                    <a:lstStyle/>
                    <a:p>
                      <a:pPr algn="ctr"/>
                      <a:r>
                        <a:rPr lang="en-US" b="0" dirty="0" smtClean="0"/>
                        <a:t>-0.28</a:t>
                      </a:r>
                      <a:endParaRPr lang="en-US" b="0" dirty="0"/>
                    </a:p>
                  </a:txBody>
                  <a:tcPr>
                    <a:noFill/>
                  </a:tcPr>
                </a:tc>
              </a:tr>
              <a:tr h="370840">
                <a:tc>
                  <a:txBody>
                    <a:bodyPr/>
                    <a:lstStyle/>
                    <a:p>
                      <a:r>
                        <a:rPr lang="en-US" dirty="0" smtClean="0"/>
                        <a:t>ROA</a:t>
                      </a:r>
                      <a:r>
                        <a:rPr lang="en-US" baseline="-25000" dirty="0" smtClean="0"/>
                        <a:t>t+4</a:t>
                      </a:r>
                      <a:endParaRPr lang="en-US" baseline="-25000" dirty="0"/>
                    </a:p>
                  </a:txBody>
                  <a:tcPr>
                    <a:noFill/>
                  </a:tcPr>
                </a:tc>
                <a:tc>
                  <a:txBody>
                    <a:bodyPr/>
                    <a:lstStyle/>
                    <a:p>
                      <a:pPr algn="ctr"/>
                      <a:r>
                        <a:rPr lang="en-US" dirty="0" smtClean="0"/>
                        <a:t>-0.01</a:t>
                      </a:r>
                      <a:endParaRPr lang="en-US" dirty="0"/>
                    </a:p>
                  </a:txBody>
                  <a:tcPr>
                    <a:noFill/>
                  </a:tcPr>
                </a:tc>
                <a:tc>
                  <a:txBody>
                    <a:bodyPr/>
                    <a:lstStyle/>
                    <a:p>
                      <a:pPr algn="ctr"/>
                      <a:r>
                        <a:rPr lang="en-US" dirty="0" smtClean="0"/>
                        <a:t>-0.59</a:t>
                      </a:r>
                      <a:endParaRPr lang="en-US" dirty="0"/>
                    </a:p>
                  </a:txBody>
                  <a:tcPr>
                    <a:noFill/>
                  </a:tcPr>
                </a:tc>
              </a:tr>
              <a:tr h="370840">
                <a:tc>
                  <a:txBody>
                    <a:bodyPr/>
                    <a:lstStyle/>
                    <a:p>
                      <a:endParaRPr lang="en-US" baseline="30000" dirty="0"/>
                    </a:p>
                  </a:txBody>
                  <a:tcPr>
                    <a:noFill/>
                  </a:tcPr>
                </a:tc>
                <a:tc>
                  <a:txBody>
                    <a:bodyPr/>
                    <a:lstStyle/>
                    <a:p>
                      <a:pPr algn="ctr"/>
                      <a:endParaRPr lang="en-US" dirty="0"/>
                    </a:p>
                  </a:txBody>
                  <a:tcPr>
                    <a:noFill/>
                  </a:tcPr>
                </a:tc>
                <a:tc>
                  <a:txBody>
                    <a:bodyPr/>
                    <a:lstStyle/>
                    <a:p>
                      <a:pPr algn="ctr"/>
                      <a:endParaRPr lang="en-US" dirty="0"/>
                    </a:p>
                  </a:txBody>
                  <a:tcPr>
                    <a:noFill/>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1"/>
          <p:cNvSpPr>
            <a:spLocks noGrp="1"/>
          </p:cNvSpPr>
          <p:nvPr>
            <p:ph type="sldNum" sz="quarter" idx="10"/>
          </p:nvPr>
        </p:nvSpPr>
        <p:spPr>
          <a:noFill/>
        </p:spPr>
        <p:txBody>
          <a:bodyPr/>
          <a:lstStyle/>
          <a:p>
            <a:fld id="{A7397B21-F1FD-49C3-ACA3-F98E26C042D1}" type="slidenum">
              <a:rPr smtClean="0">
                <a:latin typeface="Arial" charset="0"/>
              </a:rPr>
              <a:pPr/>
              <a:t>39</a:t>
            </a:fld>
            <a:endParaRPr lang="en-US" smtClean="0">
              <a:latin typeface="Arial" charset="0"/>
            </a:endParaRPr>
          </a:p>
        </p:txBody>
      </p:sp>
      <p:sp>
        <p:nvSpPr>
          <p:cNvPr id="49155" name="Slide Number Placeholder 3"/>
          <p:cNvSpPr txBox="1">
            <a:spLocks noGrp="1"/>
          </p:cNvSpPr>
          <p:nvPr/>
        </p:nvSpPr>
        <p:spPr bwMode="auto">
          <a:xfrm>
            <a:off x="8458200" y="6477000"/>
            <a:ext cx="317500" cy="152400"/>
          </a:xfrm>
          <a:prstGeom prst="rect">
            <a:avLst/>
          </a:prstGeom>
          <a:noFill/>
          <a:ln w="0">
            <a:noFill/>
            <a:miter lim="800000"/>
            <a:headEnd/>
            <a:tailEnd/>
          </a:ln>
        </p:spPr>
        <p:txBody>
          <a:bodyPr lIns="0" tIns="0" rIns="0" bIns="0"/>
          <a:lstStyle/>
          <a:p>
            <a:pPr algn="r"/>
            <a:fld id="{E3AD92D9-C0F9-4F50-A0F9-499577FA50D7}" type="slidenum">
              <a:rPr sz="1000" noProof="1"/>
              <a:pPr algn="r"/>
              <a:t>39</a:t>
            </a:fld>
            <a:endParaRPr lang="en-US" sz="1000" noProof="1"/>
          </a:p>
        </p:txBody>
      </p:sp>
      <p:sp>
        <p:nvSpPr>
          <p:cNvPr id="49156" name="Rectangle 2"/>
          <p:cNvSpPr>
            <a:spLocks noGrp="1" noChangeArrowheads="1"/>
          </p:cNvSpPr>
          <p:nvPr>
            <p:ph type="title" idx="4294967295"/>
          </p:nvPr>
        </p:nvSpPr>
        <p:spPr>
          <a:xfrm>
            <a:off x="457200" y="838200"/>
            <a:ext cx="7924800" cy="381000"/>
          </a:xfrm>
        </p:spPr>
        <p:txBody>
          <a:bodyPr/>
          <a:lstStyle/>
          <a:p>
            <a:r>
              <a:rPr lang="en-US" sz="2200" smtClean="0"/>
              <a:t>Compute F-statistics</a:t>
            </a:r>
          </a:p>
        </p:txBody>
      </p:sp>
      <p:sp>
        <p:nvSpPr>
          <p:cNvPr id="49157" name="Text Box 4"/>
          <p:cNvSpPr txBox="1">
            <a:spLocks noChangeArrowheads="1"/>
          </p:cNvSpPr>
          <p:nvPr/>
        </p:nvSpPr>
        <p:spPr bwMode="auto">
          <a:xfrm>
            <a:off x="533400" y="1752600"/>
            <a:ext cx="8077200" cy="1004888"/>
          </a:xfrm>
          <a:prstGeom prst="rect">
            <a:avLst/>
          </a:prstGeom>
          <a:noFill/>
          <a:ln w="9525">
            <a:noFill/>
            <a:miter lim="800000"/>
            <a:headEnd/>
            <a:tailEnd/>
          </a:ln>
        </p:spPr>
        <p:txBody>
          <a:bodyPr>
            <a:spAutoFit/>
          </a:bodyPr>
          <a:lstStyle/>
          <a:p>
            <a:pPr>
              <a:spcBef>
                <a:spcPct val="50000"/>
              </a:spcBef>
            </a:pPr>
            <a:r>
              <a:rPr lang="en-US" sz="2400">
                <a:solidFill>
                  <a:srgbClr val="412F86"/>
                </a:solidFill>
              </a:rPr>
              <a:t>F-statistics =       </a:t>
            </a:r>
            <a:r>
              <a:rPr lang="en-US" sz="2400" u="sng">
                <a:solidFill>
                  <a:schemeClr val="hlink"/>
                </a:solidFill>
              </a:rPr>
              <a:t>(R</a:t>
            </a:r>
            <a:r>
              <a:rPr lang="en-US" sz="2400" u="sng" baseline="30000">
                <a:solidFill>
                  <a:schemeClr val="hlink"/>
                </a:solidFill>
              </a:rPr>
              <a:t>2 </a:t>
            </a:r>
            <a:r>
              <a:rPr lang="en-US" sz="2400" u="sng">
                <a:solidFill>
                  <a:schemeClr val="hlink"/>
                </a:solidFill>
              </a:rPr>
              <a:t>– R</a:t>
            </a:r>
            <a:r>
              <a:rPr lang="en-US" sz="2400" u="sng" baseline="30000">
                <a:solidFill>
                  <a:schemeClr val="hlink"/>
                </a:solidFill>
              </a:rPr>
              <a:t>2</a:t>
            </a:r>
            <a:r>
              <a:rPr lang="en-US" u="sng" baseline="30000">
                <a:solidFill>
                  <a:schemeClr val="hlink"/>
                </a:solidFill>
              </a:rPr>
              <a:t> </a:t>
            </a:r>
            <a:r>
              <a:rPr lang="en-US" sz="2400" u="sng">
                <a:solidFill>
                  <a:schemeClr val="hlink"/>
                </a:solidFill>
              </a:rPr>
              <a:t>*)/J</a:t>
            </a:r>
          </a:p>
          <a:p>
            <a:pPr>
              <a:spcBef>
                <a:spcPct val="50000"/>
              </a:spcBef>
            </a:pPr>
            <a:r>
              <a:rPr lang="en-US" sz="2400">
                <a:solidFill>
                  <a:schemeClr val="hlink"/>
                </a:solidFill>
              </a:rPr>
              <a:t>                           (1-R</a:t>
            </a:r>
            <a:r>
              <a:rPr lang="en-US" sz="2400" baseline="30000">
                <a:solidFill>
                  <a:schemeClr val="hlink"/>
                </a:solidFill>
              </a:rPr>
              <a:t>2</a:t>
            </a:r>
            <a:r>
              <a:rPr lang="en-US" sz="2400">
                <a:solidFill>
                  <a:schemeClr val="hlink"/>
                </a:solidFill>
              </a:rPr>
              <a:t>)/(N-J-K)</a:t>
            </a:r>
          </a:p>
        </p:txBody>
      </p:sp>
      <p:sp>
        <p:nvSpPr>
          <p:cNvPr id="49158" name="Text Box 5"/>
          <p:cNvSpPr txBox="1">
            <a:spLocks noChangeArrowheads="1"/>
          </p:cNvSpPr>
          <p:nvPr/>
        </p:nvSpPr>
        <p:spPr bwMode="auto">
          <a:xfrm>
            <a:off x="228600" y="3352800"/>
            <a:ext cx="8229600" cy="861774"/>
          </a:xfrm>
          <a:prstGeom prst="rect">
            <a:avLst/>
          </a:prstGeom>
          <a:noFill/>
          <a:ln w="9525">
            <a:noFill/>
            <a:miter lim="800000"/>
            <a:headEnd/>
            <a:tailEnd/>
          </a:ln>
        </p:spPr>
        <p:txBody>
          <a:bodyPr wrap="square">
            <a:spAutoFit/>
          </a:bodyPr>
          <a:lstStyle/>
          <a:p>
            <a:pPr>
              <a:spcBef>
                <a:spcPct val="50000"/>
              </a:spcBef>
            </a:pPr>
            <a:r>
              <a:rPr lang="en-US" dirty="0"/>
              <a:t>For </a:t>
            </a:r>
            <a:r>
              <a:rPr lang="en-US" i="1" dirty="0" err="1" smtClean="0"/>
              <a:t>Tone_D</a:t>
            </a:r>
            <a:r>
              <a:rPr lang="en-US" dirty="0" smtClean="0"/>
              <a:t>:   </a:t>
            </a:r>
            <a:r>
              <a:rPr lang="en-US" dirty="0"/>
              <a:t>F-stat =   </a:t>
            </a:r>
            <a:r>
              <a:rPr lang="en-US" u="sng" dirty="0" smtClean="0"/>
              <a:t>(0.48656-0.412392)/99			</a:t>
            </a:r>
            <a:r>
              <a:rPr lang="en-US" dirty="0" smtClean="0"/>
              <a:t>= 4.72</a:t>
            </a:r>
            <a:endParaRPr lang="en-US" dirty="0"/>
          </a:p>
          <a:p>
            <a:pPr>
              <a:spcBef>
                <a:spcPct val="50000"/>
              </a:spcBef>
            </a:pPr>
            <a:r>
              <a:rPr lang="en-US" dirty="0"/>
              <a:t>                                     (</a:t>
            </a:r>
            <a:r>
              <a:rPr lang="en-US" dirty="0" smtClean="0"/>
              <a:t>1-0.48656)/[3523-99-(177+7+3)]</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p>
            <a:fld id="{86F631C3-B8ED-4BEE-AAC0-829FFC7D06A3}" type="slidenum">
              <a:rPr smtClean="0">
                <a:latin typeface="Arial" charset="0"/>
              </a:rPr>
              <a:pPr/>
              <a:t>4</a:t>
            </a:fld>
            <a:endParaRPr lang="en-US" smtClean="0">
              <a:latin typeface="Arial" charset="0"/>
            </a:endParaRPr>
          </a:p>
        </p:txBody>
      </p:sp>
      <p:sp>
        <p:nvSpPr>
          <p:cNvPr id="8195" name="Slide Number Placeholder 3"/>
          <p:cNvSpPr txBox="1">
            <a:spLocks noGrp="1"/>
          </p:cNvSpPr>
          <p:nvPr/>
        </p:nvSpPr>
        <p:spPr bwMode="auto">
          <a:xfrm>
            <a:off x="8458200" y="6477000"/>
            <a:ext cx="317500" cy="152400"/>
          </a:xfrm>
          <a:prstGeom prst="rect">
            <a:avLst/>
          </a:prstGeom>
          <a:noFill/>
          <a:ln w="0">
            <a:noFill/>
            <a:miter lim="800000"/>
            <a:headEnd/>
            <a:tailEnd/>
          </a:ln>
        </p:spPr>
        <p:txBody>
          <a:bodyPr lIns="0" tIns="0" rIns="0" bIns="0"/>
          <a:lstStyle/>
          <a:p>
            <a:pPr algn="r"/>
            <a:fld id="{7351B5E6-1D92-4423-B580-C91984B3409A}" type="slidenum">
              <a:rPr sz="1000" noProof="1"/>
              <a:pPr algn="r"/>
              <a:t>4</a:t>
            </a:fld>
            <a:endParaRPr lang="en-US" sz="1000" noProof="1"/>
          </a:p>
        </p:txBody>
      </p:sp>
      <p:sp>
        <p:nvSpPr>
          <p:cNvPr id="8196" name="Rectangle 3"/>
          <p:cNvSpPr>
            <a:spLocks noGrp="1" noChangeArrowheads="1"/>
          </p:cNvSpPr>
          <p:nvPr>
            <p:ph type="body" idx="4294967295"/>
          </p:nvPr>
        </p:nvSpPr>
        <p:spPr>
          <a:xfrm>
            <a:off x="304800" y="1219200"/>
            <a:ext cx="7315200" cy="4419600"/>
          </a:xfrm>
        </p:spPr>
        <p:txBody>
          <a:bodyPr/>
          <a:lstStyle/>
          <a:p>
            <a:pPr marL="341313" indent="-341313">
              <a:buFontTx/>
              <a:buNone/>
            </a:pPr>
            <a:r>
              <a:rPr lang="en-US" sz="2800" smtClean="0">
                <a:solidFill>
                  <a:srgbClr val="412F86"/>
                </a:solidFill>
              </a:rPr>
              <a:t>   </a:t>
            </a:r>
            <a:r>
              <a:rPr lang="en-US" sz="2800" i="1" smtClean="0">
                <a:latin typeface="Calibri" pitchFamily="34" charset="0"/>
              </a:rPr>
              <a:t>We are a company known for being conservative.</a:t>
            </a:r>
            <a:endParaRPr lang="en-US" sz="2800" smtClean="0">
              <a:latin typeface="Calibri" pitchFamily="34" charset="0"/>
            </a:endParaRPr>
          </a:p>
          <a:p>
            <a:pPr marL="341313" indent="-341313">
              <a:buFontTx/>
              <a:buNone/>
            </a:pPr>
            <a:r>
              <a:rPr lang="en-US" smtClean="0">
                <a:latin typeface="Calibri" pitchFamily="34" charset="0"/>
              </a:rPr>
              <a:t>				</a:t>
            </a:r>
          </a:p>
          <a:p>
            <a:pPr marL="341313" indent="-341313">
              <a:buFontTx/>
              <a:buNone/>
            </a:pPr>
            <a:r>
              <a:rPr lang="en-US" smtClean="0">
                <a:latin typeface="Calibri" pitchFamily="34" charset="0"/>
              </a:rPr>
              <a:t>		                          —Greg Maffei, Microsoft CFO 1997-2000</a:t>
            </a:r>
          </a:p>
          <a:p>
            <a:pPr marL="341313" indent="-341313">
              <a:buFontTx/>
              <a:buNone/>
            </a:pPr>
            <a:endParaRPr lang="en-US" smtClean="0"/>
          </a:p>
          <a:p>
            <a:pPr marL="341313" indent="-341313">
              <a:buFontTx/>
              <a:buNone/>
            </a:pPr>
            <a:r>
              <a:rPr lang="en-US" smtClean="0"/>
              <a:t>	</a:t>
            </a:r>
            <a:r>
              <a:rPr lang="en-US" sz="2800" i="1" smtClean="0">
                <a:latin typeface="Calibri" pitchFamily="34" charset="0"/>
              </a:rPr>
              <a:t>I believe in being disciplined but aggressive.</a:t>
            </a:r>
          </a:p>
          <a:p>
            <a:pPr marL="341313" indent="-341313">
              <a:buFontTx/>
              <a:buNone/>
            </a:pPr>
            <a:r>
              <a:rPr lang="en-US" smtClean="0">
                <a:latin typeface="Calibri" pitchFamily="34" charset="0"/>
              </a:rPr>
              <a:t/>
            </a:r>
            <a:br>
              <a:rPr lang="en-US" smtClean="0">
                <a:latin typeface="Calibri" pitchFamily="34" charset="0"/>
              </a:rPr>
            </a:br>
            <a:r>
              <a:rPr lang="en-US" smtClean="0">
                <a:latin typeface="Calibri" pitchFamily="34" charset="0"/>
              </a:rPr>
              <a:t>			                          —Chris Liddell, </a:t>
            </a:r>
          </a:p>
          <a:p>
            <a:pPr marL="341313" indent="-341313">
              <a:buFontTx/>
              <a:buNone/>
            </a:pPr>
            <a:r>
              <a:rPr lang="en-US" smtClean="0">
                <a:latin typeface="Calibri" pitchFamily="34" charset="0"/>
              </a:rPr>
              <a:t>                                                                               Microsoft CFO 2005-2009</a:t>
            </a:r>
          </a:p>
        </p:txBody>
      </p:sp>
      <p:pic>
        <p:nvPicPr>
          <p:cNvPr id="8197" name="Picture 4" descr="Satellite Radio Playground - Sirius XM Satellite Radio Board Member and Liberty Media CEO Greg Maffei"/>
          <p:cNvPicPr>
            <a:picLocks noChangeAspect="1" noChangeArrowheads="1"/>
          </p:cNvPicPr>
          <p:nvPr/>
        </p:nvPicPr>
        <p:blipFill>
          <a:blip r:embed="rId3" cstate="print"/>
          <a:srcRect/>
          <a:stretch>
            <a:fillRect/>
          </a:stretch>
        </p:blipFill>
        <p:spPr bwMode="auto">
          <a:xfrm>
            <a:off x="7010400" y="685800"/>
            <a:ext cx="2000250" cy="2667000"/>
          </a:xfrm>
          <a:prstGeom prst="rect">
            <a:avLst/>
          </a:prstGeom>
          <a:noFill/>
          <a:ln w="9525">
            <a:noFill/>
            <a:miter lim="800000"/>
            <a:headEnd/>
            <a:tailEnd/>
          </a:ln>
        </p:spPr>
      </p:pic>
      <p:sp>
        <p:nvSpPr>
          <p:cNvPr id="8198" name="AutoShape 5" descr="9k="/>
          <p:cNvSpPr>
            <a:spLocks noChangeAspect="1" noChangeArrowheads="1"/>
          </p:cNvSpPr>
          <p:nvPr/>
        </p:nvSpPr>
        <p:spPr bwMode="auto">
          <a:xfrm>
            <a:off x="3348038" y="2495550"/>
            <a:ext cx="2447925" cy="1866900"/>
          </a:xfrm>
          <a:prstGeom prst="rect">
            <a:avLst/>
          </a:prstGeom>
          <a:noFill/>
          <a:ln w="9525">
            <a:noFill/>
            <a:miter lim="800000"/>
            <a:headEnd/>
            <a:tailEnd/>
          </a:ln>
        </p:spPr>
        <p:txBody>
          <a:bodyPr/>
          <a:lstStyle/>
          <a:p>
            <a:endParaRPr lang="en-US"/>
          </a:p>
        </p:txBody>
      </p:sp>
      <p:pic>
        <p:nvPicPr>
          <p:cNvPr id="8199" name="Picture 6" descr="alg_liddell"/>
          <p:cNvPicPr>
            <a:picLocks noChangeAspect="1" noChangeArrowheads="1"/>
          </p:cNvPicPr>
          <p:nvPr/>
        </p:nvPicPr>
        <p:blipFill>
          <a:blip r:embed="rId4" cstate="print"/>
          <a:srcRect/>
          <a:stretch>
            <a:fillRect/>
          </a:stretch>
        </p:blipFill>
        <p:spPr bwMode="auto">
          <a:xfrm>
            <a:off x="228600" y="3581400"/>
            <a:ext cx="4038600" cy="307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0"/>
          </p:nvPr>
        </p:nvSpPr>
        <p:spPr>
          <a:noFill/>
        </p:spPr>
        <p:txBody>
          <a:bodyPr/>
          <a:lstStyle/>
          <a:p>
            <a:fld id="{BB80BD03-9077-4EBD-8DD2-CD2ED39D06AA}" type="slidenum">
              <a:rPr smtClean="0">
                <a:latin typeface="Arial" charset="0"/>
              </a:rPr>
              <a:pPr/>
              <a:t>40</a:t>
            </a:fld>
            <a:endParaRPr lang="en-US" smtClean="0">
              <a:latin typeface="Arial" charset="0"/>
            </a:endParaRPr>
          </a:p>
        </p:txBody>
      </p:sp>
      <p:sp>
        <p:nvSpPr>
          <p:cNvPr id="53251" name="Slide Number Placeholder 3"/>
          <p:cNvSpPr txBox="1">
            <a:spLocks noGrp="1"/>
          </p:cNvSpPr>
          <p:nvPr/>
        </p:nvSpPr>
        <p:spPr bwMode="auto">
          <a:xfrm>
            <a:off x="8458200" y="6477000"/>
            <a:ext cx="317500" cy="152400"/>
          </a:xfrm>
          <a:prstGeom prst="rect">
            <a:avLst/>
          </a:prstGeom>
          <a:noFill/>
          <a:ln w="0">
            <a:noFill/>
            <a:miter lim="800000"/>
            <a:headEnd/>
            <a:tailEnd/>
          </a:ln>
        </p:spPr>
        <p:txBody>
          <a:bodyPr lIns="0" tIns="0" rIns="0" bIns="0"/>
          <a:lstStyle/>
          <a:p>
            <a:pPr algn="r"/>
            <a:fld id="{98642A75-5186-490F-864B-160F2FFBB22A}" type="slidenum">
              <a:rPr sz="1000" noProof="1"/>
              <a:pPr algn="r"/>
              <a:t>40</a:t>
            </a:fld>
            <a:endParaRPr lang="en-US" sz="1000" noProof="1"/>
          </a:p>
        </p:txBody>
      </p:sp>
      <p:pic>
        <p:nvPicPr>
          <p:cNvPr id="53252" name="Picture 5" descr="ExtClosingSlide1"/>
          <p:cNvPicPr>
            <a:picLocks noChangeAspect="1" noChangeArrowheads="1"/>
          </p:cNvPicPr>
          <p:nvPr/>
        </p:nvPicPr>
        <p:blipFill>
          <a:blip r:embed="rId2" cstate="print"/>
          <a:srcRect/>
          <a:stretch>
            <a:fillRect/>
          </a:stretch>
        </p:blipFill>
        <p:spPr bwMode="auto">
          <a:xfrm>
            <a:off x="-14288" y="-1588"/>
            <a:ext cx="9158288" cy="685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p>
            <a:fld id="{4DCDD50A-B47C-42CB-AF97-F6EF5F3433CC}" type="slidenum">
              <a:rPr smtClean="0">
                <a:latin typeface="Arial" charset="0"/>
              </a:rPr>
              <a:pPr/>
              <a:t>5</a:t>
            </a:fld>
            <a:endParaRPr lang="en-US" smtClean="0">
              <a:latin typeface="Arial" charset="0"/>
            </a:endParaRPr>
          </a:p>
        </p:txBody>
      </p:sp>
      <p:sp>
        <p:nvSpPr>
          <p:cNvPr id="9219" name="Slide Number Placeholder 3"/>
          <p:cNvSpPr txBox="1">
            <a:spLocks noGrp="1"/>
          </p:cNvSpPr>
          <p:nvPr/>
        </p:nvSpPr>
        <p:spPr bwMode="auto">
          <a:xfrm>
            <a:off x="8458200" y="6477000"/>
            <a:ext cx="317500" cy="152400"/>
          </a:xfrm>
          <a:prstGeom prst="rect">
            <a:avLst/>
          </a:prstGeom>
          <a:noFill/>
          <a:ln w="0">
            <a:noFill/>
            <a:miter lim="800000"/>
            <a:headEnd/>
            <a:tailEnd/>
          </a:ln>
        </p:spPr>
        <p:txBody>
          <a:bodyPr lIns="0" tIns="0" rIns="0" bIns="0"/>
          <a:lstStyle/>
          <a:p>
            <a:pPr algn="r"/>
            <a:fld id="{76CF98D4-A35F-41F9-A42F-F1F7E970AA2D}" type="slidenum">
              <a:rPr sz="1000" noProof="1"/>
              <a:pPr algn="r"/>
              <a:t>5</a:t>
            </a:fld>
            <a:endParaRPr lang="en-US" sz="1000" noProof="1"/>
          </a:p>
        </p:txBody>
      </p:sp>
      <p:sp>
        <p:nvSpPr>
          <p:cNvPr id="9220" name="Rectangle 2"/>
          <p:cNvSpPr>
            <a:spLocks noGrp="1" noChangeArrowheads="1"/>
          </p:cNvSpPr>
          <p:nvPr>
            <p:ph type="title" idx="4294967295"/>
          </p:nvPr>
        </p:nvSpPr>
        <p:spPr>
          <a:xfrm>
            <a:off x="304800" y="685800"/>
            <a:ext cx="8359775" cy="609600"/>
          </a:xfrm>
        </p:spPr>
        <p:txBody>
          <a:bodyPr/>
          <a:lstStyle/>
          <a:p>
            <a:r>
              <a:rPr lang="en-US" b="1" smtClean="0">
                <a:latin typeface="Calibri" pitchFamily="34" charset="0"/>
              </a:rPr>
              <a:t>Motivation</a:t>
            </a:r>
            <a:endParaRPr lang="en-US" sz="2800" b="1" smtClean="0">
              <a:latin typeface="Calibri" pitchFamily="34" charset="0"/>
            </a:endParaRPr>
          </a:p>
        </p:txBody>
      </p:sp>
      <p:sp>
        <p:nvSpPr>
          <p:cNvPr id="9221" name="Rectangle 3"/>
          <p:cNvSpPr>
            <a:spLocks noGrp="1" noChangeArrowheads="1"/>
          </p:cNvSpPr>
          <p:nvPr>
            <p:ph type="body" idx="4294967295"/>
          </p:nvPr>
        </p:nvSpPr>
        <p:spPr>
          <a:xfrm>
            <a:off x="304800" y="1371600"/>
            <a:ext cx="8610600" cy="5029200"/>
          </a:xfrm>
        </p:spPr>
        <p:txBody>
          <a:bodyPr/>
          <a:lstStyle/>
          <a:p>
            <a:pPr marL="365760" indent="-365760" eaLnBrk="1" hangingPunct="1">
              <a:buFont typeface="Wingdings" pitchFamily="2" charset="2"/>
              <a:buChar char="Ø"/>
            </a:pPr>
            <a:r>
              <a:rPr lang="en-US" altLang="zh-CN" sz="2800" dirty="0" smtClean="0">
                <a:latin typeface="Calibri" pitchFamily="34" charset="0"/>
                <a:ea typeface="宋体" pitchFamily="2" charset="-122"/>
              </a:rPr>
              <a:t>Recent interest in the use of language to convey (or obscure) information to the capital markets</a:t>
            </a:r>
          </a:p>
          <a:p>
            <a:pPr marL="344488" indent="-344488" eaLnBrk="1" hangingPunct="1">
              <a:buFont typeface="Wingdings" pitchFamily="2" charset="2"/>
              <a:buChar char="Ø"/>
            </a:pPr>
            <a:endParaRPr lang="en-US" altLang="zh-CN" sz="900" dirty="0" smtClean="0">
              <a:latin typeface="Calibri" pitchFamily="34" charset="0"/>
              <a:ea typeface="宋体" pitchFamily="2" charset="-122"/>
            </a:endParaRPr>
          </a:p>
          <a:p>
            <a:pPr marL="742950" lvl="1" indent="-285750" eaLnBrk="1" hangingPunct="1">
              <a:buFontTx/>
              <a:buChar char="•"/>
            </a:pPr>
            <a:r>
              <a:rPr lang="en-US" altLang="zh-CN" sz="2400" dirty="0" smtClean="0">
                <a:latin typeface="Calibri" pitchFamily="34" charset="0"/>
                <a:ea typeface="宋体" pitchFamily="2" charset="-122"/>
              </a:rPr>
              <a:t>Readability of annual report disclosures (Li 2008)</a:t>
            </a:r>
          </a:p>
          <a:p>
            <a:pPr marL="742950" lvl="1" indent="-285750" eaLnBrk="1" hangingPunct="1">
              <a:buFontTx/>
              <a:buChar char="•"/>
            </a:pPr>
            <a:r>
              <a:rPr lang="en-US" altLang="zh-CN" sz="2400" dirty="0" smtClean="0">
                <a:latin typeface="Calibri" pitchFamily="34" charset="0"/>
                <a:ea typeface="宋体" pitchFamily="2" charset="-122"/>
              </a:rPr>
              <a:t>Deceptive language in conference calls (</a:t>
            </a:r>
            <a:r>
              <a:rPr lang="en-US" altLang="zh-CN" sz="2400" dirty="0" err="1" smtClean="0">
                <a:latin typeface="Calibri" pitchFamily="34" charset="0"/>
                <a:ea typeface="宋体" pitchFamily="2" charset="-122"/>
              </a:rPr>
              <a:t>Larcker</a:t>
            </a:r>
            <a:r>
              <a:rPr lang="en-US" altLang="zh-CN" sz="2400" dirty="0" smtClean="0">
                <a:latin typeface="Calibri" pitchFamily="34" charset="0"/>
                <a:ea typeface="宋体" pitchFamily="2" charset="-122"/>
              </a:rPr>
              <a:t> and </a:t>
            </a:r>
            <a:r>
              <a:rPr lang="en-US" altLang="zh-CN" sz="2400" dirty="0" err="1" smtClean="0">
                <a:latin typeface="Calibri" pitchFamily="34" charset="0"/>
                <a:ea typeface="宋体" pitchFamily="2" charset="-122"/>
              </a:rPr>
              <a:t>Zakolyukina</a:t>
            </a:r>
            <a:r>
              <a:rPr lang="en-US" altLang="zh-CN" sz="2400" dirty="0" smtClean="0">
                <a:latin typeface="Calibri" pitchFamily="34" charset="0"/>
                <a:ea typeface="宋体" pitchFamily="2" charset="-122"/>
              </a:rPr>
              <a:t> 2010)</a:t>
            </a:r>
          </a:p>
          <a:p>
            <a:pPr marL="742950" lvl="1" indent="-285750" eaLnBrk="1" hangingPunct="1">
              <a:buFontTx/>
              <a:buChar char="•"/>
            </a:pPr>
            <a:r>
              <a:rPr lang="en-US" altLang="zh-CN" sz="2400" dirty="0" smtClean="0">
                <a:latin typeface="Calibri" pitchFamily="34" charset="0"/>
                <a:ea typeface="宋体" pitchFamily="2" charset="-122"/>
              </a:rPr>
              <a:t>“Tone” in corporate disclosures (Davis et al. 2010; Demers and Vega 2010; Frankel et al. 2009; Price et al. 2010)</a:t>
            </a:r>
          </a:p>
          <a:p>
            <a:pPr marL="742950" lvl="1" indent="-285750" eaLnBrk="1" hangingPunct="1">
              <a:buFontTx/>
              <a:buNone/>
            </a:pPr>
            <a:endParaRPr lang="en-US" altLang="zh-CN" dirty="0" smtClean="0">
              <a:latin typeface="Calibri" pitchFamily="34" charset="0"/>
              <a:ea typeface="宋体" pitchFamily="2" charset="-122"/>
            </a:endParaRPr>
          </a:p>
          <a:p>
            <a:pPr marL="365760" indent="-365760" eaLnBrk="1" hangingPunct="1">
              <a:buFont typeface="Wingdings" pitchFamily="2" charset="2"/>
              <a:buChar char="Ø"/>
            </a:pPr>
            <a:r>
              <a:rPr lang="en-US" altLang="zh-CN" sz="2800" dirty="0" smtClean="0">
                <a:latin typeface="Calibri" pitchFamily="34" charset="0"/>
                <a:ea typeface="宋体" pitchFamily="2" charset="-122"/>
              </a:rPr>
              <a:t>Overall conclusion:  tone conveys information beyond concurrent, quantifiable information</a:t>
            </a:r>
          </a:p>
          <a:p>
            <a:pPr marL="742950" lvl="1" indent="-285750" eaLnBrk="1" hangingPunct="1">
              <a:buFontTx/>
              <a:buChar char="•"/>
            </a:pPr>
            <a:r>
              <a:rPr lang="en-US" altLang="zh-CN" sz="2400" dirty="0" smtClean="0">
                <a:latin typeface="Calibri" pitchFamily="34" charset="0"/>
                <a:ea typeface="宋体" pitchFamily="2" charset="-122"/>
              </a:rPr>
              <a:t>Market reaction to tone, controlling for current performance</a:t>
            </a:r>
          </a:p>
          <a:p>
            <a:pPr marL="344488" indent="-344488" eaLnBrk="1" hangingPunct="1">
              <a:buFont typeface="Wingdings" pitchFamily="2" charset="2"/>
              <a:buNone/>
            </a:pPr>
            <a:endParaRPr lang="en-US" altLang="zh-CN" dirty="0" smtClean="0">
              <a:latin typeface="Calibri" pitchFamily="34" charset="0"/>
              <a:ea typeface="宋体"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p>
            <a:fld id="{885EBAEE-D078-4CB7-9579-00128818C364}" type="slidenum">
              <a:rPr smtClean="0">
                <a:latin typeface="Arial" charset="0"/>
              </a:rPr>
              <a:pPr/>
              <a:t>6</a:t>
            </a:fld>
            <a:endParaRPr lang="en-US" smtClean="0">
              <a:latin typeface="Arial" charset="0"/>
            </a:endParaRPr>
          </a:p>
        </p:txBody>
      </p:sp>
      <p:sp>
        <p:nvSpPr>
          <p:cNvPr id="10243" name="Slide Number Placeholder 3"/>
          <p:cNvSpPr txBox="1">
            <a:spLocks noGrp="1"/>
          </p:cNvSpPr>
          <p:nvPr/>
        </p:nvSpPr>
        <p:spPr bwMode="auto">
          <a:xfrm>
            <a:off x="8458200" y="6477000"/>
            <a:ext cx="317500" cy="152400"/>
          </a:xfrm>
          <a:prstGeom prst="rect">
            <a:avLst/>
          </a:prstGeom>
          <a:noFill/>
          <a:ln w="0">
            <a:noFill/>
            <a:miter lim="800000"/>
            <a:headEnd/>
            <a:tailEnd/>
          </a:ln>
        </p:spPr>
        <p:txBody>
          <a:bodyPr lIns="0" tIns="0" rIns="0" bIns="0"/>
          <a:lstStyle/>
          <a:p>
            <a:pPr algn="r"/>
            <a:fld id="{1695F83D-B956-45A2-86C1-2DDD93483CB6}" type="slidenum">
              <a:rPr sz="1000" noProof="1"/>
              <a:pPr algn="r"/>
              <a:t>6</a:t>
            </a:fld>
            <a:endParaRPr lang="en-US" sz="1000" noProof="1"/>
          </a:p>
        </p:txBody>
      </p:sp>
      <p:sp>
        <p:nvSpPr>
          <p:cNvPr id="10244" name="Rectangle 2"/>
          <p:cNvSpPr>
            <a:spLocks noGrp="1" noChangeArrowheads="1"/>
          </p:cNvSpPr>
          <p:nvPr>
            <p:ph type="title" idx="4294967295"/>
          </p:nvPr>
        </p:nvSpPr>
        <p:spPr/>
        <p:txBody>
          <a:bodyPr/>
          <a:lstStyle/>
          <a:p>
            <a:r>
              <a:rPr lang="en-US" b="1" smtClean="0">
                <a:latin typeface="Calibri" pitchFamily="34" charset="0"/>
              </a:rPr>
              <a:t>Motivation</a:t>
            </a:r>
          </a:p>
        </p:txBody>
      </p:sp>
      <p:sp>
        <p:nvSpPr>
          <p:cNvPr id="120836" name="Rectangle 3"/>
          <p:cNvSpPr>
            <a:spLocks noGrp="1" noChangeArrowheads="1"/>
          </p:cNvSpPr>
          <p:nvPr>
            <p:ph type="body" idx="4294967295"/>
          </p:nvPr>
        </p:nvSpPr>
        <p:spPr>
          <a:xfrm>
            <a:off x="381000" y="1676400"/>
            <a:ext cx="8359775" cy="4114800"/>
          </a:xfrm>
        </p:spPr>
        <p:txBody>
          <a:bodyPr/>
          <a:lstStyle/>
          <a:p>
            <a:pPr marL="344488" indent="-344488" eaLnBrk="1" hangingPunct="1">
              <a:buFont typeface="Wingdings" pitchFamily="2" charset="2"/>
              <a:buChar char="Ø"/>
              <a:defRPr/>
            </a:pPr>
            <a:r>
              <a:rPr lang="en-US" altLang="zh-CN" sz="2800" dirty="0" smtClean="0">
                <a:latin typeface="Calibri" pitchFamily="34" charset="0"/>
                <a:ea typeface="宋体" pitchFamily="2" charset="-122"/>
              </a:rPr>
              <a:t>BUT:  other factors likely influence tone</a:t>
            </a:r>
            <a:endParaRPr lang="en-US" altLang="zh-CN" sz="2600" dirty="0" smtClean="0">
              <a:latin typeface="Calibri" pitchFamily="34" charset="0"/>
              <a:ea typeface="宋体" pitchFamily="2" charset="-122"/>
            </a:endParaRPr>
          </a:p>
          <a:p>
            <a:pPr marL="687388" lvl="1" indent="-344488" eaLnBrk="1" hangingPunct="1">
              <a:buFont typeface="Arial" pitchFamily="34" charset="0"/>
              <a:buChar char="•"/>
              <a:defRPr/>
            </a:pPr>
            <a:r>
              <a:rPr lang="en-US" altLang="zh-CN" sz="2400" dirty="0" smtClean="0">
                <a:latin typeface="Calibri" pitchFamily="34" charset="0"/>
                <a:ea typeface="宋体" pitchFamily="2" charset="-122"/>
              </a:rPr>
              <a:t>Incentives to bias (Lang and </a:t>
            </a:r>
            <a:r>
              <a:rPr lang="en-US" altLang="zh-CN" sz="2400" dirty="0" err="1" smtClean="0">
                <a:latin typeface="Calibri" pitchFamily="34" charset="0"/>
                <a:ea typeface="宋体" pitchFamily="2" charset="-122"/>
              </a:rPr>
              <a:t>Lundholm</a:t>
            </a:r>
            <a:r>
              <a:rPr lang="en-US" altLang="zh-CN" sz="2400" dirty="0" smtClean="0">
                <a:latin typeface="Calibri" pitchFamily="34" charset="0"/>
                <a:ea typeface="宋体" pitchFamily="2" charset="-122"/>
              </a:rPr>
              <a:t> 2000)</a:t>
            </a:r>
          </a:p>
          <a:p>
            <a:pPr marL="687388" lvl="1" indent="-344488" eaLnBrk="1" hangingPunct="1">
              <a:buFont typeface="Arial" pitchFamily="34" charset="0"/>
              <a:buChar char="•"/>
              <a:defRPr/>
            </a:pPr>
            <a:r>
              <a:rPr lang="en-US" altLang="zh-CN" sz="2400" dirty="0" smtClean="0">
                <a:latin typeface="Calibri" pitchFamily="34" charset="0"/>
                <a:ea typeface="宋体" pitchFamily="2" charset="-122"/>
              </a:rPr>
              <a:t>Unintentional bias</a:t>
            </a:r>
          </a:p>
          <a:p>
            <a:pPr marL="687388" lvl="1" indent="-344488" eaLnBrk="1" hangingPunct="1">
              <a:buFont typeface="Arial" pitchFamily="34" charset="0"/>
              <a:buChar char="•"/>
              <a:defRPr/>
            </a:pPr>
            <a:endParaRPr lang="en-US" altLang="zh-CN" sz="2600" dirty="0" smtClean="0">
              <a:latin typeface="Calibri" pitchFamily="34" charset="0"/>
              <a:ea typeface="宋体" pitchFamily="2" charset="-122"/>
            </a:endParaRPr>
          </a:p>
          <a:p>
            <a:pPr marL="344488" indent="-344488" eaLnBrk="1" hangingPunct="1">
              <a:buFont typeface="Wingdings" pitchFamily="2" charset="2"/>
              <a:buChar char="Ø"/>
              <a:defRPr/>
            </a:pPr>
            <a:r>
              <a:rPr lang="en-US" altLang="zh-CN" sz="2800" dirty="0" smtClean="0">
                <a:latin typeface="Calibri" pitchFamily="34" charset="0"/>
                <a:ea typeface="宋体" pitchFamily="2" charset="-122"/>
              </a:rPr>
              <a:t>Recent studies have shown manager-specific effects in financial reporting choices:</a:t>
            </a:r>
            <a:endParaRPr lang="en-US" altLang="zh-CN" sz="2600" dirty="0" smtClean="0">
              <a:latin typeface="Calibri" pitchFamily="34" charset="0"/>
              <a:ea typeface="宋体" pitchFamily="2" charset="-122"/>
            </a:endParaRPr>
          </a:p>
          <a:p>
            <a:pPr marL="344488" indent="-344488" eaLnBrk="1" hangingPunct="1">
              <a:buFont typeface="Wingdings" pitchFamily="2" charset="2"/>
              <a:buChar char="Ø"/>
              <a:defRPr/>
            </a:pPr>
            <a:endParaRPr lang="en-US" altLang="zh-CN" sz="900" dirty="0" smtClean="0">
              <a:latin typeface="Calibri" pitchFamily="34" charset="0"/>
              <a:ea typeface="宋体" pitchFamily="2" charset="-122"/>
            </a:endParaRPr>
          </a:p>
          <a:p>
            <a:pPr marL="742950" lvl="1" indent="-285750" eaLnBrk="1" hangingPunct="1">
              <a:buFontTx/>
              <a:buChar char="•"/>
              <a:defRPr/>
            </a:pPr>
            <a:r>
              <a:rPr lang="en-US" altLang="zh-CN" sz="2400" dirty="0" err="1" smtClean="0">
                <a:latin typeface="Calibri" pitchFamily="34" charset="0"/>
                <a:ea typeface="宋体" pitchFamily="2" charset="-122"/>
              </a:rPr>
              <a:t>Dyreng</a:t>
            </a:r>
            <a:r>
              <a:rPr lang="en-US" altLang="zh-CN" sz="2400" dirty="0" smtClean="0">
                <a:latin typeface="Calibri" pitchFamily="34" charset="0"/>
                <a:ea typeface="宋体" pitchFamily="2" charset="-122"/>
              </a:rPr>
              <a:t> et al. 2010 -- Tax avoidance behavior </a:t>
            </a:r>
          </a:p>
          <a:p>
            <a:pPr marL="742950" lvl="1" indent="-285750" eaLnBrk="1" hangingPunct="1">
              <a:buFontTx/>
              <a:buChar char="•"/>
              <a:defRPr/>
            </a:pPr>
            <a:r>
              <a:rPr lang="en-US" altLang="zh-CN" sz="2400" dirty="0" err="1" smtClean="0">
                <a:latin typeface="Calibri" pitchFamily="34" charset="0"/>
                <a:ea typeface="宋体" pitchFamily="2" charset="-122"/>
              </a:rPr>
              <a:t>Bamber</a:t>
            </a:r>
            <a:r>
              <a:rPr lang="en-US" altLang="zh-CN" sz="2400" dirty="0" smtClean="0">
                <a:latin typeface="Calibri" pitchFamily="34" charset="0"/>
                <a:ea typeface="宋体" pitchFamily="2" charset="-122"/>
              </a:rPr>
              <a:t> et al. 2010 &amp; Yang 2010 – Disclosure behavior</a:t>
            </a:r>
          </a:p>
          <a:p>
            <a:pPr marL="742950" lvl="1" indent="-285750" eaLnBrk="1" hangingPunct="1">
              <a:buFontTx/>
              <a:buChar char="•"/>
              <a:defRPr/>
            </a:pPr>
            <a:r>
              <a:rPr lang="en-US" altLang="zh-CN" sz="2400" dirty="0" smtClean="0">
                <a:latin typeface="Calibri" pitchFamily="34" charset="0"/>
                <a:ea typeface="宋体" pitchFamily="2" charset="-122"/>
              </a:rPr>
              <a:t>Ge et al. 2011 – Accounting choices</a:t>
            </a:r>
          </a:p>
          <a:p>
            <a:pPr marL="742950" lvl="1" indent="-285750">
              <a:buFontTx/>
              <a:buNone/>
              <a:defRPr/>
            </a:pPr>
            <a:endParaRPr lang="en-US" sz="2200" dirty="0" smtClean="0">
              <a:latin typeface="Calibri" pitchFamily="34" charset="0"/>
              <a:ea typeface="宋体"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p>
            <a:fld id="{2BA0D788-F457-4715-A7DB-AC96C200249C}" type="slidenum">
              <a:rPr smtClean="0">
                <a:latin typeface="Arial" charset="0"/>
              </a:rPr>
              <a:pPr/>
              <a:t>7</a:t>
            </a:fld>
            <a:endParaRPr lang="en-US" smtClean="0">
              <a:latin typeface="Arial" charset="0"/>
            </a:endParaRPr>
          </a:p>
        </p:txBody>
      </p:sp>
      <p:sp>
        <p:nvSpPr>
          <p:cNvPr id="11267" name="Slide Number Placeholder 3"/>
          <p:cNvSpPr txBox="1">
            <a:spLocks noGrp="1"/>
          </p:cNvSpPr>
          <p:nvPr/>
        </p:nvSpPr>
        <p:spPr bwMode="auto">
          <a:xfrm>
            <a:off x="8458200" y="6477000"/>
            <a:ext cx="317500" cy="152400"/>
          </a:xfrm>
          <a:prstGeom prst="rect">
            <a:avLst/>
          </a:prstGeom>
          <a:noFill/>
          <a:ln w="0">
            <a:noFill/>
            <a:miter lim="800000"/>
            <a:headEnd/>
            <a:tailEnd/>
          </a:ln>
        </p:spPr>
        <p:txBody>
          <a:bodyPr lIns="0" tIns="0" rIns="0" bIns="0"/>
          <a:lstStyle/>
          <a:p>
            <a:pPr algn="r"/>
            <a:fld id="{38DA2964-9E35-4FB7-9043-5CAF486C2831}" type="slidenum">
              <a:rPr sz="1000" noProof="1"/>
              <a:pPr algn="r"/>
              <a:t>7</a:t>
            </a:fld>
            <a:endParaRPr lang="en-US" sz="1000" noProof="1"/>
          </a:p>
        </p:txBody>
      </p:sp>
      <p:sp>
        <p:nvSpPr>
          <p:cNvPr id="11268" name="Rectangle 2"/>
          <p:cNvSpPr>
            <a:spLocks noGrp="1" noChangeArrowheads="1"/>
          </p:cNvSpPr>
          <p:nvPr>
            <p:ph type="title" idx="4294967295"/>
          </p:nvPr>
        </p:nvSpPr>
        <p:spPr>
          <a:xfrm>
            <a:off x="304800" y="685800"/>
            <a:ext cx="8359775" cy="609600"/>
          </a:xfrm>
        </p:spPr>
        <p:txBody>
          <a:bodyPr/>
          <a:lstStyle/>
          <a:p>
            <a:r>
              <a:rPr lang="en-US" b="1" smtClean="0">
                <a:latin typeface="Calibri" pitchFamily="34" charset="0"/>
              </a:rPr>
              <a:t>Contribution</a:t>
            </a:r>
            <a:endParaRPr lang="en-US" sz="2800" b="1" smtClean="0">
              <a:latin typeface="Calibri" pitchFamily="34" charset="0"/>
            </a:endParaRPr>
          </a:p>
        </p:txBody>
      </p:sp>
      <p:sp>
        <p:nvSpPr>
          <p:cNvPr id="206852" name="Rectangle 3"/>
          <p:cNvSpPr>
            <a:spLocks noGrp="1" noChangeArrowheads="1"/>
          </p:cNvSpPr>
          <p:nvPr>
            <p:ph type="body" idx="4294967295"/>
          </p:nvPr>
        </p:nvSpPr>
        <p:spPr>
          <a:xfrm>
            <a:off x="381000" y="1219200"/>
            <a:ext cx="8458200" cy="4800600"/>
          </a:xfrm>
        </p:spPr>
        <p:txBody>
          <a:bodyPr/>
          <a:lstStyle/>
          <a:p>
            <a:pPr marL="344488" indent="-344488" eaLnBrk="1" hangingPunct="1">
              <a:buFont typeface="Wingdings" pitchFamily="2" charset="2"/>
              <a:buNone/>
              <a:defRPr/>
            </a:pPr>
            <a:endParaRPr lang="en-US" altLang="zh-CN" dirty="0" smtClean="0">
              <a:latin typeface="Calibri" pitchFamily="34" charset="0"/>
              <a:ea typeface="宋体" pitchFamily="2" charset="-122"/>
            </a:endParaRPr>
          </a:p>
          <a:p>
            <a:pPr marL="365760" indent="-365760" eaLnBrk="1" hangingPunct="1">
              <a:buFont typeface="Wingdings" pitchFamily="2" charset="2"/>
              <a:buChar char="Ø"/>
              <a:defRPr/>
            </a:pPr>
            <a:r>
              <a:rPr lang="en-US" altLang="zh-CN" sz="2800" dirty="0" smtClean="0">
                <a:solidFill>
                  <a:schemeClr val="tx1"/>
                </a:solidFill>
                <a:latin typeface="Calibri" pitchFamily="34" charset="0"/>
                <a:ea typeface="宋体" pitchFamily="2" charset="-122"/>
              </a:rPr>
              <a:t>Evidence that manager-specific factors influence tone</a:t>
            </a:r>
          </a:p>
          <a:p>
            <a:pPr marL="742950" lvl="1" indent="-285750" eaLnBrk="1" hangingPunct="1">
              <a:buFontTx/>
              <a:buChar char="•"/>
              <a:defRPr/>
            </a:pPr>
            <a:r>
              <a:rPr lang="en-US" altLang="zh-CN" sz="2400" dirty="0" smtClean="0">
                <a:latin typeface="Calibri" pitchFamily="34" charset="0"/>
                <a:ea typeface="宋体" pitchFamily="2" charset="-122"/>
              </a:rPr>
              <a:t>Separate from current performance, future performance, firm and quarter effects</a:t>
            </a:r>
          </a:p>
          <a:p>
            <a:pPr marL="742950" lvl="1" indent="-285750" eaLnBrk="1" hangingPunct="1">
              <a:buFontTx/>
              <a:buChar char="•"/>
              <a:defRPr/>
            </a:pPr>
            <a:r>
              <a:rPr lang="en-US" altLang="zh-CN" sz="2400" dirty="0" smtClean="0">
                <a:latin typeface="Calibri" pitchFamily="34" charset="0"/>
                <a:ea typeface="宋体" pitchFamily="2" charset="-122"/>
              </a:rPr>
              <a:t>Manager effects are large relative to other contexts</a:t>
            </a:r>
          </a:p>
          <a:p>
            <a:pPr marL="742950" lvl="1" indent="-285750" eaLnBrk="1" hangingPunct="1">
              <a:buFontTx/>
              <a:buChar char="•"/>
              <a:defRPr/>
            </a:pPr>
            <a:r>
              <a:rPr lang="en-US" altLang="zh-CN" sz="2400" dirty="0" smtClean="0">
                <a:latin typeface="Calibri" pitchFamily="34" charset="0"/>
                <a:ea typeface="宋体" pitchFamily="2" charset="-122"/>
              </a:rPr>
              <a:t>Suggests tone is more than just a function of economic events</a:t>
            </a:r>
          </a:p>
          <a:p>
            <a:pPr marL="742950" lvl="1" indent="-285750" eaLnBrk="1" hangingPunct="1">
              <a:buFontTx/>
              <a:buChar char="•"/>
              <a:defRPr/>
            </a:pPr>
            <a:endParaRPr lang="en-US" altLang="zh-CN" sz="2600" dirty="0" smtClean="0">
              <a:latin typeface="Calibri" pitchFamily="34" charset="0"/>
              <a:ea typeface="宋体" pitchFamily="2" charset="-122"/>
            </a:endParaRPr>
          </a:p>
          <a:p>
            <a:pPr marL="365760" indent="-365760" eaLnBrk="1" hangingPunct="1">
              <a:buFont typeface="Wingdings" pitchFamily="2" charset="2"/>
              <a:buChar char="Ø"/>
              <a:defRPr/>
            </a:pPr>
            <a:r>
              <a:rPr lang="en-US" altLang="zh-CN" sz="2800" dirty="0" smtClean="0">
                <a:solidFill>
                  <a:schemeClr val="tx1"/>
                </a:solidFill>
                <a:latin typeface="Calibri" pitchFamily="34" charset="0"/>
                <a:ea typeface="宋体" pitchFamily="2" charset="-122"/>
              </a:rPr>
              <a:t>Some evidence that the market reacts to the manager-specific component of tone for optimistic managers but not pessimistic managers</a:t>
            </a:r>
          </a:p>
          <a:p>
            <a:pPr marL="742950" lvl="1" indent="-285750" eaLnBrk="1" hangingPunct="1">
              <a:buFont typeface="Arial" pitchFamily="34" charset="0"/>
              <a:buChar char="•"/>
              <a:defRPr/>
            </a:pPr>
            <a:r>
              <a:rPr lang="en-US" altLang="zh-CN" sz="2400" dirty="0" smtClean="0">
                <a:latin typeface="Calibri" pitchFamily="34" charset="0"/>
                <a:ea typeface="宋体" pitchFamily="2" charset="-122"/>
              </a:rPr>
              <a:t>Consistent with the market identifying and discounting manager-specific pessimism but not manager-specific optimism</a:t>
            </a:r>
            <a:endParaRPr lang="en-US" altLang="zh-CN" sz="2800" dirty="0" smtClean="0">
              <a:latin typeface="Calibri" pitchFamily="34" charset="0"/>
              <a:ea typeface="宋体" pitchFamily="2" charset="-122"/>
            </a:endParaRPr>
          </a:p>
          <a:p>
            <a:pPr marL="742950" lvl="1" indent="-285750" eaLnBrk="1" hangingPunct="1">
              <a:buFontTx/>
              <a:buNone/>
              <a:defRPr/>
            </a:pPr>
            <a:endParaRPr lang="en-US" altLang="zh-CN" sz="2600" dirty="0" smtClean="0">
              <a:latin typeface="Calibri" pitchFamily="34" charset="0"/>
              <a:ea typeface="宋体" pitchFamily="2" charset="-122"/>
            </a:endParaRPr>
          </a:p>
          <a:p>
            <a:pPr marL="400050" indent="-285750" eaLnBrk="1" hangingPunct="1">
              <a:defRPr/>
            </a:pPr>
            <a:endParaRPr lang="en-US" altLang="zh-CN" sz="2600" dirty="0" smtClean="0">
              <a:latin typeface="Calibri" pitchFamily="34" charset="0"/>
              <a:ea typeface="宋体"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p>
            <a:fld id="{F4ABAB4E-DD8D-41F6-9819-35479F56720F}" type="slidenum">
              <a:rPr smtClean="0">
                <a:latin typeface="Arial" charset="0"/>
              </a:rPr>
              <a:pPr/>
              <a:t>8</a:t>
            </a:fld>
            <a:endParaRPr lang="en-US" smtClean="0">
              <a:latin typeface="Arial" charset="0"/>
            </a:endParaRPr>
          </a:p>
        </p:txBody>
      </p:sp>
      <p:sp>
        <p:nvSpPr>
          <p:cNvPr id="12291" name="Slide Number Placeholder 3"/>
          <p:cNvSpPr txBox="1">
            <a:spLocks noGrp="1"/>
          </p:cNvSpPr>
          <p:nvPr/>
        </p:nvSpPr>
        <p:spPr bwMode="auto">
          <a:xfrm>
            <a:off x="8458200" y="6477000"/>
            <a:ext cx="317500" cy="152400"/>
          </a:xfrm>
          <a:prstGeom prst="rect">
            <a:avLst/>
          </a:prstGeom>
          <a:noFill/>
          <a:ln w="0">
            <a:noFill/>
            <a:miter lim="800000"/>
            <a:headEnd/>
            <a:tailEnd/>
          </a:ln>
        </p:spPr>
        <p:txBody>
          <a:bodyPr lIns="0" tIns="0" rIns="0" bIns="0"/>
          <a:lstStyle/>
          <a:p>
            <a:pPr algn="r"/>
            <a:fld id="{15A9895C-AD91-4C04-BAEF-D45F1B004454}" type="slidenum">
              <a:rPr sz="1000" noProof="1"/>
              <a:pPr algn="r"/>
              <a:t>8</a:t>
            </a:fld>
            <a:endParaRPr lang="en-US" sz="1000" noProof="1"/>
          </a:p>
        </p:txBody>
      </p:sp>
      <p:sp>
        <p:nvSpPr>
          <p:cNvPr id="12292" name="Rectangle 2"/>
          <p:cNvSpPr>
            <a:spLocks noGrp="1" noChangeArrowheads="1"/>
          </p:cNvSpPr>
          <p:nvPr>
            <p:ph type="title"/>
          </p:nvPr>
        </p:nvSpPr>
        <p:spPr>
          <a:xfrm>
            <a:off x="381000" y="838200"/>
            <a:ext cx="8359775" cy="914400"/>
          </a:xfrm>
        </p:spPr>
        <p:txBody>
          <a:bodyPr/>
          <a:lstStyle/>
          <a:p>
            <a:r>
              <a:rPr lang="en-US" b="1" smtClean="0">
                <a:latin typeface="Calibri" pitchFamily="34" charset="0"/>
              </a:rPr>
              <a:t>What is “style”?</a:t>
            </a:r>
          </a:p>
        </p:txBody>
      </p:sp>
      <p:sp>
        <p:nvSpPr>
          <p:cNvPr id="12293" name="Rectangle 3"/>
          <p:cNvSpPr>
            <a:spLocks noGrp="1" noChangeArrowheads="1"/>
          </p:cNvSpPr>
          <p:nvPr>
            <p:ph type="body" idx="1"/>
          </p:nvPr>
        </p:nvSpPr>
        <p:spPr>
          <a:xfrm>
            <a:off x="392113" y="1676400"/>
            <a:ext cx="8359775" cy="4343400"/>
          </a:xfrm>
        </p:spPr>
        <p:txBody>
          <a:bodyPr/>
          <a:lstStyle/>
          <a:p>
            <a:pPr marL="285750" indent="-285750">
              <a:buFont typeface="Wingdings" pitchFamily="2" charset="2"/>
              <a:buChar char="Ø"/>
            </a:pPr>
            <a:r>
              <a:rPr lang="en-US" sz="2800" smtClean="0">
                <a:latin typeface="Calibri" pitchFamily="34" charset="0"/>
              </a:rPr>
              <a:t>Systematic choice made by a manager across situations</a:t>
            </a:r>
          </a:p>
          <a:p>
            <a:pPr marL="628650" lvl="1" indent="-285750">
              <a:buFont typeface="Arial" charset="0"/>
              <a:buChar char="•"/>
            </a:pPr>
            <a:r>
              <a:rPr lang="en-US" sz="2400" smtClean="0">
                <a:latin typeface="Calibri" pitchFamily="34" charset="0"/>
              </a:rPr>
              <a:t>“Upper echelons” theory (Hambrick and Mason 1984)</a:t>
            </a:r>
          </a:p>
          <a:p>
            <a:pPr marL="628650" lvl="1" indent="-285750">
              <a:buFont typeface="Arial" charset="0"/>
              <a:buChar char="•"/>
            </a:pPr>
            <a:r>
              <a:rPr lang="en-US" sz="2400" smtClean="0">
                <a:latin typeface="Calibri" pitchFamily="34" charset="0"/>
              </a:rPr>
              <a:t>Contrary to “neoclassical” view of the firm</a:t>
            </a:r>
          </a:p>
          <a:p>
            <a:pPr marL="628650" lvl="1" indent="-285750">
              <a:buFont typeface="Arial" charset="0"/>
              <a:buChar char="•"/>
            </a:pPr>
            <a:endParaRPr lang="en-US" sz="2400" smtClean="0">
              <a:latin typeface="Calibri" pitchFamily="34" charset="0"/>
            </a:endParaRPr>
          </a:p>
          <a:p>
            <a:pPr marL="285750" indent="-285750">
              <a:buFont typeface="Wingdings" pitchFamily="2" charset="2"/>
              <a:buChar char="Ø"/>
            </a:pPr>
            <a:r>
              <a:rPr lang="en-US" sz="2800" smtClean="0">
                <a:latin typeface="Calibri" pitchFamily="34" charset="0"/>
              </a:rPr>
              <a:t>Operationalization:  Manager fixed effects controlling for firm and time effects</a:t>
            </a:r>
          </a:p>
          <a:p>
            <a:pPr marL="285750" indent="-285750">
              <a:buFont typeface="Wingdings" pitchFamily="2" charset="2"/>
              <a:buChar char="Ø"/>
            </a:pPr>
            <a:endParaRPr lang="en-US" sz="2800" smtClean="0">
              <a:latin typeface="Calibri" pitchFamily="34" charset="0"/>
            </a:endParaRPr>
          </a:p>
          <a:p>
            <a:pPr marL="285750" indent="-285750">
              <a:buFont typeface="Wingdings" pitchFamily="2" charset="2"/>
              <a:buChar char="Ø"/>
            </a:pPr>
            <a:r>
              <a:rPr lang="en-US" sz="2800" smtClean="0">
                <a:latin typeface="Calibri" pitchFamily="34" charset="0"/>
              </a:rPr>
              <a:t>Determinants of style</a:t>
            </a:r>
          </a:p>
          <a:p>
            <a:pPr marL="628650" lvl="1" indent="-285750">
              <a:buFont typeface="Arial" charset="0"/>
              <a:buChar char="•"/>
            </a:pPr>
            <a:r>
              <a:rPr lang="en-US" sz="2400" smtClean="0">
                <a:latin typeface="Calibri" pitchFamily="34" charset="0"/>
              </a:rPr>
              <a:t>Prior experiences</a:t>
            </a:r>
          </a:p>
          <a:p>
            <a:pPr marL="628650" lvl="1" indent="-285750">
              <a:buFont typeface="Arial" charset="0"/>
              <a:buChar char="•"/>
            </a:pPr>
            <a:r>
              <a:rPr lang="en-US" sz="2400" smtClean="0">
                <a:latin typeface="Calibri" pitchFamily="34" charset="0"/>
              </a:rPr>
              <a:t>Personality/disposition</a:t>
            </a:r>
          </a:p>
          <a:p>
            <a:pPr marL="628650" lvl="1" indent="-285750">
              <a:buFont typeface="Arial" charset="0"/>
              <a:buChar char="•"/>
            </a:pPr>
            <a:endParaRPr lang="en-US" sz="2400" smtClean="0">
              <a:latin typeface="Calibri" pitchFamily="34" charset="0"/>
            </a:endParaRPr>
          </a:p>
          <a:p>
            <a:pPr marL="628650" lvl="1" indent="-285750">
              <a:buFont typeface="Arial" charset="0"/>
              <a:buChar char="•"/>
            </a:pPr>
            <a:endParaRPr lang="en-US" sz="2800" smtClean="0">
              <a:latin typeface="Calibri" pitchFamily="34" charset="0"/>
            </a:endParaRPr>
          </a:p>
          <a:p>
            <a:pPr marL="628650" lvl="1" indent="-285750">
              <a:buFont typeface="Arial" charset="0"/>
              <a:buChar char="•"/>
            </a:pPr>
            <a:endParaRPr lang="en-US" sz="2800" smtClean="0">
              <a:latin typeface="Calibri" pitchFamily="34" charset="0"/>
            </a:endParaRPr>
          </a:p>
          <a:p>
            <a:pPr marL="285750" indent="-285750">
              <a:buFont typeface="Wingdings" pitchFamily="2" charset="2"/>
              <a:buChar char="Ø"/>
            </a:pPr>
            <a:endParaRPr lang="en-US" sz="2400" smtClean="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fld id="{B771030C-5122-46F4-A4F5-F9DE0EC770EF}" type="slidenum">
              <a:rPr smtClean="0">
                <a:latin typeface="Arial" charset="0"/>
              </a:rPr>
              <a:pPr/>
              <a:t>9</a:t>
            </a:fld>
            <a:endParaRPr lang="en-US" smtClean="0">
              <a:latin typeface="Arial" charset="0"/>
            </a:endParaRPr>
          </a:p>
        </p:txBody>
      </p:sp>
      <p:sp>
        <p:nvSpPr>
          <p:cNvPr id="13315" name="Slide Number Placeholder 3"/>
          <p:cNvSpPr txBox="1">
            <a:spLocks noGrp="1"/>
          </p:cNvSpPr>
          <p:nvPr/>
        </p:nvSpPr>
        <p:spPr bwMode="auto">
          <a:xfrm>
            <a:off x="8458200" y="6477000"/>
            <a:ext cx="317500" cy="152400"/>
          </a:xfrm>
          <a:prstGeom prst="rect">
            <a:avLst/>
          </a:prstGeom>
          <a:noFill/>
          <a:ln w="0">
            <a:noFill/>
            <a:miter lim="800000"/>
            <a:headEnd/>
            <a:tailEnd/>
          </a:ln>
        </p:spPr>
        <p:txBody>
          <a:bodyPr lIns="0" tIns="0" rIns="0" bIns="0"/>
          <a:lstStyle/>
          <a:p>
            <a:pPr algn="r"/>
            <a:fld id="{B7DCB36C-7046-4128-A4E4-3F497920BA48}" type="slidenum">
              <a:rPr sz="1000" noProof="1"/>
              <a:pPr algn="r"/>
              <a:t>9</a:t>
            </a:fld>
            <a:endParaRPr lang="en-US" sz="1000" noProof="1"/>
          </a:p>
        </p:txBody>
      </p:sp>
      <p:sp>
        <p:nvSpPr>
          <p:cNvPr id="13316" name="Rectangle 2"/>
          <p:cNvSpPr>
            <a:spLocks noGrp="1" noChangeArrowheads="1"/>
          </p:cNvSpPr>
          <p:nvPr>
            <p:ph type="title"/>
          </p:nvPr>
        </p:nvSpPr>
        <p:spPr>
          <a:xfrm>
            <a:off x="381000" y="838200"/>
            <a:ext cx="8359775" cy="914400"/>
          </a:xfrm>
        </p:spPr>
        <p:txBody>
          <a:bodyPr/>
          <a:lstStyle/>
          <a:p>
            <a:r>
              <a:rPr lang="en-US" b="1" smtClean="0">
                <a:latin typeface="Calibri" pitchFamily="34" charset="0"/>
              </a:rPr>
              <a:t>What is “tone”?</a:t>
            </a:r>
          </a:p>
        </p:txBody>
      </p:sp>
      <p:sp>
        <p:nvSpPr>
          <p:cNvPr id="13317" name="Rectangle 3"/>
          <p:cNvSpPr>
            <a:spLocks noGrp="1" noChangeArrowheads="1"/>
          </p:cNvSpPr>
          <p:nvPr>
            <p:ph type="body" idx="1"/>
          </p:nvPr>
        </p:nvSpPr>
        <p:spPr>
          <a:xfrm>
            <a:off x="392113" y="1676400"/>
            <a:ext cx="8359775" cy="4343400"/>
          </a:xfrm>
        </p:spPr>
        <p:txBody>
          <a:bodyPr/>
          <a:lstStyle/>
          <a:p>
            <a:pPr marL="365760" indent="-365760">
              <a:buFont typeface="Wingdings" pitchFamily="2" charset="2"/>
              <a:buChar char="Ø"/>
            </a:pPr>
            <a:r>
              <a:rPr lang="en-US" sz="2800" dirty="0" smtClean="0">
                <a:latin typeface="Calibri" pitchFamily="34" charset="0"/>
              </a:rPr>
              <a:t>Optimism/pessimism expressed in corporate disclosures</a:t>
            </a:r>
          </a:p>
          <a:p>
            <a:pPr marL="285750" indent="-285750">
              <a:buFontTx/>
              <a:buNone/>
            </a:pPr>
            <a:endParaRPr lang="en-US" sz="2800" dirty="0" smtClean="0">
              <a:latin typeface="Calibri" pitchFamily="34" charset="0"/>
            </a:endParaRPr>
          </a:p>
          <a:p>
            <a:pPr marL="365760" indent="-365760">
              <a:buFont typeface="Wingdings" pitchFamily="2" charset="2"/>
              <a:buChar char="Ø"/>
            </a:pPr>
            <a:r>
              <a:rPr lang="en-US" sz="2800" dirty="0" err="1" smtClean="0">
                <a:latin typeface="Calibri" pitchFamily="34" charset="0"/>
              </a:rPr>
              <a:t>Operationalization</a:t>
            </a:r>
            <a:r>
              <a:rPr lang="en-US" sz="2800" dirty="0" smtClean="0">
                <a:latin typeface="Calibri" pitchFamily="34" charset="0"/>
              </a:rPr>
              <a:t>:  Counts of words deemed positive/negative</a:t>
            </a:r>
          </a:p>
          <a:p>
            <a:pPr marL="285750" indent="-285750">
              <a:buFont typeface="Wingdings" pitchFamily="2" charset="2"/>
              <a:buChar char="Ø"/>
            </a:pPr>
            <a:endParaRPr lang="en-US" sz="2800" dirty="0" smtClean="0">
              <a:latin typeface="Calibri" pitchFamily="34" charset="0"/>
            </a:endParaRPr>
          </a:p>
          <a:p>
            <a:pPr marL="365760" indent="-365760">
              <a:buFont typeface="Wingdings" pitchFamily="2" charset="2"/>
              <a:buChar char="Ø"/>
            </a:pPr>
            <a:r>
              <a:rPr lang="en-US" sz="2800" dirty="0" smtClean="0">
                <a:latin typeface="Calibri" pitchFamily="34" charset="0"/>
              </a:rPr>
              <a:t>Determinants of tone</a:t>
            </a:r>
          </a:p>
          <a:p>
            <a:pPr marL="628650" lvl="1" indent="-285750">
              <a:buFont typeface="Arial" charset="0"/>
              <a:buChar char="•"/>
            </a:pPr>
            <a:r>
              <a:rPr lang="en-US" sz="2400" dirty="0" smtClean="0">
                <a:latin typeface="Calibri" pitchFamily="34" charset="0"/>
              </a:rPr>
              <a:t>Positive/negative economic events (content)</a:t>
            </a:r>
          </a:p>
          <a:p>
            <a:pPr marL="628650" lvl="1" indent="-285750">
              <a:buFont typeface="Arial" charset="0"/>
              <a:buChar char="•"/>
            </a:pPr>
            <a:r>
              <a:rPr lang="en-US" sz="2400" dirty="0" smtClean="0">
                <a:latin typeface="Calibri" pitchFamily="34" charset="0"/>
              </a:rPr>
              <a:t>Manager choice of how to describe these events (language)</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ONT" val="SlideTitleFont"/>
  <p:tag name="FONTSETCLASSNAME" val="FontSet1"/>
  <p:tag name="COLORS" val="-2;-2;-2;-2;SlideTitleFontColor"/>
  <p:tag name="COLORSETCLASSNAME" val="ColorSet1"/>
  <p:tag name="MLI" val="1"/>
  <p:tag name="SHAPESETGROUPCLASSNAME" val="ShapeSetGroup2"/>
  <p:tag name="SHAPESETCLASSNAME" val="Slide"/>
  <p:tag name="COLORSETGROUPCLASSNAME" val="ColorSetGroupLight"/>
  <p:tag name="FONTSETGROUPCLASSNAME" val="FontSetGroup2"/>
  <p:tag name="SHAPECLASSNAME" val="TitleOnSlide"/>
  <p:tag name="SHAPECLASSPROTECTIONTYPE" val="0"/>
</p:tagLst>
</file>

<file path=ppt/tags/tag10.xml><?xml version="1.0" encoding="utf-8"?>
<p:tagLst xmlns:a="http://schemas.openxmlformats.org/drawingml/2006/main" xmlns:r="http://schemas.openxmlformats.org/officeDocument/2006/relationships" xmlns:p="http://schemas.openxmlformats.org/presentationml/2006/main">
  <p:tag name="FONT" val="SlideFooterFont"/>
  <p:tag name="FONTSETCLASSNAME" val="FontSet1"/>
  <p:tag name="COLORS" val="-2;-2;-2;-2;SlideColor"/>
  <p:tag name="COLORSETCLASSNAME" val="ColorSet1"/>
  <p:tag name="MLI" val="1"/>
  <p:tag name="SHAPESETGROUPCLASSNAME" val="ShapeSetGroup2"/>
  <p:tag name="SHAPESETCLASSNAME" val="Slide"/>
  <p:tag name="COLORSETGROUPCLASSNAME" val="ColorSetGroupLight"/>
  <p:tag name="FONTSETGROUPCLASSNAME" val="FontSetGroup2"/>
  <p:tag name="SHAPECLASSNAME" val="HiddenFooter"/>
  <p:tag name="SHAPECLASSPROTECTIONTYPE" val="31"/>
</p:tagLst>
</file>

<file path=ppt/tags/tag11.xml><?xml version="1.0" encoding="utf-8"?>
<p:tagLst xmlns:a="http://schemas.openxmlformats.org/drawingml/2006/main" xmlns:r="http://schemas.openxmlformats.org/officeDocument/2006/relationships" xmlns:p="http://schemas.openxmlformats.org/presentationml/2006/main">
  <p:tag name="FONT" val="TitleDescFont"/>
  <p:tag name="FONTSETCLASSNAME" val="FontSet1"/>
  <p:tag name="COLORS" val="-2;-2;-2;-2;SlideColor"/>
  <p:tag name="COLORSETCLASSNAME" val="ColorSet1"/>
  <p:tag name="MLI" val="1"/>
  <p:tag name="SHAPESETGROUPCLASSNAME" val="ShapeSetGroup2"/>
  <p:tag name="SHAPESETCLASSNAME" val="Slide"/>
  <p:tag name="COLORSETGROUPCLASSNAME" val="ColorSetGroupLight"/>
  <p:tag name="FONTSETGROUPCLASSNAME" val="FontSetGroup2"/>
  <p:tag name="SHAPECLASSNAME" val="HiddenDate"/>
  <p:tag name="SHAPECLASSPROTECTIONTYPE" val="31"/>
</p:tagLst>
</file>

<file path=ppt/tags/tag12.xml><?xml version="1.0" encoding="utf-8"?>
<p:tagLst xmlns:a="http://schemas.openxmlformats.org/drawingml/2006/main" xmlns:r="http://schemas.openxmlformats.org/officeDocument/2006/relationships" xmlns:p="http://schemas.openxmlformats.org/presentationml/2006/main">
  <p:tag name="FONT" val="SlidePageNumberFont"/>
  <p:tag name="FONTSETCLASSNAME" val="FontSet1"/>
  <p:tag name="COLORSETCLASSNAME" val="ColorSet1"/>
  <p:tag name="MLI" val="1"/>
  <p:tag name="SHAPESETGROUPCLASSNAME" val="ShapeSetGroup2"/>
  <p:tag name="SHAPESETCLASSNAME" val="Slide"/>
  <p:tag name="COLORSETGROUPCLASSNAME" val="ColorSetGroupLight"/>
  <p:tag name="FONTSETGROUPCLASSNAME" val="FontSetGroup2"/>
  <p:tag name="SHAPECLASSPROTECTIONTYPE" val="31"/>
  <p:tag name="COLORS" val="-2;-2;-2;-2;SlideFooterFontColor"/>
  <p:tag name="SHAPECLASSNAME" val="PageNumber"/>
</p:tagLst>
</file>

<file path=ppt/tags/tag13.xml><?xml version="1.0" encoding="utf-8"?>
<p:tagLst xmlns:a="http://schemas.openxmlformats.org/drawingml/2006/main" xmlns:r="http://schemas.openxmlformats.org/officeDocument/2006/relationships" xmlns:p="http://schemas.openxmlformats.org/presentationml/2006/main">
  <p:tag name="FONT" val="SlideFooterFont"/>
  <p:tag name="FONTSETCLASSNAME" val="FontSet1"/>
  <p:tag name="COLORS" val="-2;-2;-2;-2;SlideColor"/>
  <p:tag name="COLORSETCLASSNAME" val="ColorSet1"/>
  <p:tag name="MLI" val="1"/>
  <p:tag name="SHAPESETGROUPCLASSNAME" val="ShapeSetGroup2"/>
  <p:tag name="SHAPESETCLASSNAME" val="Slide"/>
  <p:tag name="COLORSETGROUPCLASSNAME" val="ColorSetGroupLight"/>
  <p:tag name="FONTSETGROUPCLASSNAME" val="FontSetGroup2"/>
  <p:tag name="SHAPECLASSNAME" val="HiddenFooter"/>
  <p:tag name="SHAPECLASSPROTECTIONTYPE" val="31"/>
</p:tagLst>
</file>

<file path=ppt/tags/tag14.xml><?xml version="1.0" encoding="utf-8"?>
<p:tagLst xmlns:a="http://schemas.openxmlformats.org/drawingml/2006/main" xmlns:r="http://schemas.openxmlformats.org/officeDocument/2006/relationships" xmlns:p="http://schemas.openxmlformats.org/presentationml/2006/main">
  <p:tag name="FONT" val="TitleDescFont"/>
  <p:tag name="FONTSETCLASSNAME" val="FontSet1"/>
  <p:tag name="COLORS" val="-2;-2;-2;-2;SlideColor"/>
  <p:tag name="COLORSETCLASSNAME" val="ColorSet1"/>
  <p:tag name="MLI" val="1"/>
  <p:tag name="SHAPESETGROUPCLASSNAME" val="ShapeSetGroup2"/>
  <p:tag name="SHAPESETCLASSNAME" val="Slide"/>
  <p:tag name="COLORSETGROUPCLASSNAME" val="ColorSetGroupLight"/>
  <p:tag name="FONTSETGROUPCLASSNAME" val="FontSetGroup2"/>
  <p:tag name="SHAPECLASSNAME" val="HiddenDate"/>
  <p:tag name="SHAPECLASSPROTECTIONTYPE" val="31"/>
</p:tagLst>
</file>

<file path=ppt/tags/tag15.xml><?xml version="1.0" encoding="utf-8"?>
<p:tagLst xmlns:a="http://schemas.openxmlformats.org/drawingml/2006/main" xmlns:r="http://schemas.openxmlformats.org/officeDocument/2006/relationships" xmlns:p="http://schemas.openxmlformats.org/presentationml/2006/main">
  <p:tag name="FONT" val="SlidePageNumberFont"/>
  <p:tag name="FONTSETCLASSNAME" val="FontSet1"/>
  <p:tag name="COLORSETCLASSNAME" val="ColorSet1"/>
  <p:tag name="MLI" val="1"/>
  <p:tag name="SHAPESETGROUPCLASSNAME" val="ShapeSetGroup2"/>
  <p:tag name="SHAPESETCLASSNAME" val="Slide"/>
  <p:tag name="COLORSETGROUPCLASSNAME" val="ColorSetGroupLight"/>
  <p:tag name="FONTSETGROUPCLASSNAME" val="FontSetGroup2"/>
  <p:tag name="SHAPECLASSPROTECTIONTYPE" val="31"/>
  <p:tag name="COLORS" val="-2;-2;-2;-2;SlideFooterFontColor"/>
  <p:tag name="SHAPECLASSNAME" val="PageNumber"/>
</p:tagLst>
</file>

<file path=ppt/tags/tag16.xml><?xml version="1.0" encoding="utf-8"?>
<p:tagLst xmlns:a="http://schemas.openxmlformats.org/drawingml/2006/main" xmlns:r="http://schemas.openxmlformats.org/officeDocument/2006/relationships" xmlns:p="http://schemas.openxmlformats.org/presentationml/2006/main">
  <p:tag name="FONT" val="SlideFooterFont"/>
  <p:tag name="FONTSETCLASSNAME" val="FontSet1"/>
  <p:tag name="COLORS" val="-2;-2;-2;-2;SlideColor"/>
  <p:tag name="COLORSETCLASSNAME" val="ColorSet1"/>
  <p:tag name="MLI" val="1"/>
  <p:tag name="SHAPESETGROUPCLASSNAME" val="ShapeSetGroup2"/>
  <p:tag name="SHAPESETCLASSNAME" val="Slide"/>
  <p:tag name="COLORSETGROUPCLASSNAME" val="ColorSetGroupLight"/>
  <p:tag name="FONTSETGROUPCLASSNAME" val="FontSetGroup2"/>
  <p:tag name="SHAPECLASSNAME" val="HiddenFooter"/>
  <p:tag name="SHAPECLASSPROTECTIONTYPE" val="31"/>
</p:tagLst>
</file>

<file path=ppt/tags/tag17.xml><?xml version="1.0" encoding="utf-8"?>
<p:tagLst xmlns:a="http://schemas.openxmlformats.org/drawingml/2006/main" xmlns:r="http://schemas.openxmlformats.org/officeDocument/2006/relationships" xmlns:p="http://schemas.openxmlformats.org/presentationml/2006/main">
  <p:tag name="FONT" val="TitleDescFont"/>
  <p:tag name="FONTSETCLASSNAME" val="FontSet1"/>
  <p:tag name="COLORS" val="-2;-2;-2;-2;SlideColor"/>
  <p:tag name="COLORSETCLASSNAME" val="ColorSet1"/>
  <p:tag name="MLI" val="1"/>
  <p:tag name="SHAPESETGROUPCLASSNAME" val="ShapeSetGroup2"/>
  <p:tag name="SHAPESETCLASSNAME" val="Slide"/>
  <p:tag name="COLORSETGROUPCLASSNAME" val="ColorSetGroupLight"/>
  <p:tag name="FONTSETGROUPCLASSNAME" val="FontSetGroup2"/>
  <p:tag name="SHAPECLASSNAME" val="HiddenDate"/>
  <p:tag name="SHAPECLASSPROTECTIONTYPE" val="31"/>
</p:tagLst>
</file>

<file path=ppt/tags/tag18.xml><?xml version="1.0" encoding="utf-8"?>
<p:tagLst xmlns:a="http://schemas.openxmlformats.org/drawingml/2006/main" xmlns:r="http://schemas.openxmlformats.org/officeDocument/2006/relationships" xmlns:p="http://schemas.openxmlformats.org/presentationml/2006/main">
  <p:tag name="FONT" val="SlidePageNumberFont"/>
  <p:tag name="FONTSETCLASSNAME" val="FontSet1"/>
  <p:tag name="COLORSETCLASSNAME" val="ColorSet1"/>
  <p:tag name="MLI" val="1"/>
  <p:tag name="SHAPESETGROUPCLASSNAME" val="ShapeSetGroup2"/>
  <p:tag name="SHAPESETCLASSNAME" val="Slide"/>
  <p:tag name="COLORSETGROUPCLASSNAME" val="ColorSetGroupLight"/>
  <p:tag name="FONTSETGROUPCLASSNAME" val="FontSetGroup2"/>
  <p:tag name="SHAPECLASSPROTECTIONTYPE" val="31"/>
  <p:tag name="COLORS" val="-2;-2;-2;-2;SlideFooterFontColor"/>
  <p:tag name="SHAPECLASSNAME" val="PageNumber"/>
</p:tagLst>
</file>

<file path=ppt/tags/tag19.xml><?xml version="1.0" encoding="utf-8"?>
<p:tagLst xmlns:a="http://schemas.openxmlformats.org/drawingml/2006/main" xmlns:r="http://schemas.openxmlformats.org/officeDocument/2006/relationships" xmlns:p="http://schemas.openxmlformats.org/presentationml/2006/main">
  <p:tag name="FONT" val="SlideFooterFont"/>
  <p:tag name="FONTSETCLASSNAME" val="FontSet1"/>
  <p:tag name="COLORS" val="-2;-2;-2;-2;SlideColor"/>
  <p:tag name="COLORSETCLASSNAME" val="ColorSet1"/>
  <p:tag name="MLI" val="1"/>
  <p:tag name="SHAPESETGROUPCLASSNAME" val="ShapeSetGroup2"/>
  <p:tag name="SHAPESETCLASSNAME" val="Slide"/>
  <p:tag name="COLORSETGROUPCLASSNAME" val="ColorSetGroupLight"/>
  <p:tag name="FONTSETGROUPCLASSNAME" val="FontSetGroup2"/>
  <p:tag name="SHAPECLASSNAME" val="HiddenFooter"/>
  <p:tag name="SHAPECLASSPROTECTIONTYPE" val="31"/>
</p:tagLst>
</file>

<file path=ppt/tags/tag2.xml><?xml version="1.0" encoding="utf-8"?>
<p:tagLst xmlns:a="http://schemas.openxmlformats.org/drawingml/2006/main" xmlns:r="http://schemas.openxmlformats.org/officeDocument/2006/relationships" xmlns:p="http://schemas.openxmlformats.org/presentationml/2006/main">
  <p:tag name="COLORS" val="-2;-2;-2;-2;SlideTextFontColor"/>
  <p:tag name="COLORSETCLASSNAME" val="ColorSet1"/>
  <p:tag name="MLI" val="1"/>
  <p:tag name="SHAPESETGROUPCLASSNAME" val="ShapeSetGroup2"/>
  <p:tag name="SHAPESETCLASSNAME" val="Slide"/>
  <p:tag name="COLORSETGROUPCLASSNAME" val="ColorSetGroupLight"/>
  <p:tag name="FONTSETGROUPCLASSNAME" val="FontSetGroup2"/>
  <p:tag name="SHAPECLASSNAME" val="LargeTextBox"/>
  <p:tag name="SHAPECLASSPROTECTIONTYPE" val="0"/>
</p:tagLst>
</file>

<file path=ppt/tags/tag20.xml><?xml version="1.0" encoding="utf-8"?>
<p:tagLst xmlns:a="http://schemas.openxmlformats.org/drawingml/2006/main" xmlns:r="http://schemas.openxmlformats.org/officeDocument/2006/relationships" xmlns:p="http://schemas.openxmlformats.org/presentationml/2006/main">
  <p:tag name="FONT" val="TitleDescFont"/>
  <p:tag name="FONTSETCLASSNAME" val="FontSet1"/>
  <p:tag name="COLORS" val="-2;-2;-2;-2;SlideColor"/>
  <p:tag name="COLORSETCLASSNAME" val="ColorSet1"/>
  <p:tag name="MLI" val="1"/>
  <p:tag name="SHAPESETGROUPCLASSNAME" val="ShapeSetGroup2"/>
  <p:tag name="SHAPESETCLASSNAME" val="Slide"/>
  <p:tag name="COLORSETGROUPCLASSNAME" val="ColorSetGroupLight"/>
  <p:tag name="FONTSETGROUPCLASSNAME" val="FontSetGroup2"/>
  <p:tag name="SHAPECLASSNAME" val="HiddenDate"/>
  <p:tag name="SHAPECLASSPROTECTIONTYPE" val="31"/>
</p:tagLst>
</file>

<file path=ppt/tags/tag21.xml><?xml version="1.0" encoding="utf-8"?>
<p:tagLst xmlns:a="http://schemas.openxmlformats.org/drawingml/2006/main" xmlns:r="http://schemas.openxmlformats.org/officeDocument/2006/relationships" xmlns:p="http://schemas.openxmlformats.org/presentationml/2006/main">
  <p:tag name="FONT" val="SlidePageNumberFont"/>
  <p:tag name="FONTSETCLASSNAME" val="FontSet1"/>
  <p:tag name="COLORSETCLASSNAME" val="ColorSet1"/>
  <p:tag name="MLI" val="1"/>
  <p:tag name="SHAPESETGROUPCLASSNAME" val="ShapeSetGroup2"/>
  <p:tag name="SHAPESETCLASSNAME" val="Slide"/>
  <p:tag name="COLORSETGROUPCLASSNAME" val="ColorSetGroupLight"/>
  <p:tag name="FONTSETGROUPCLASSNAME" val="FontSetGroup2"/>
  <p:tag name="SHAPECLASSPROTECTIONTYPE" val="31"/>
  <p:tag name="COLORS" val="-2;-2;-2;-2;SlideFooterFontColor"/>
  <p:tag name="SHAPECLASSNAME" val="PageNumber"/>
</p:tagLst>
</file>

<file path=ppt/tags/tag22.xml><?xml version="1.0" encoding="utf-8"?>
<p:tagLst xmlns:a="http://schemas.openxmlformats.org/drawingml/2006/main" xmlns:r="http://schemas.openxmlformats.org/officeDocument/2006/relationships" xmlns:p="http://schemas.openxmlformats.org/presentationml/2006/main">
  <p:tag name="FONT" val="SlideFooterFont"/>
  <p:tag name="FONTSETCLASSNAME" val="FontSet1"/>
  <p:tag name="COLORS" val="-2;-2;-2;-2;SlideColor"/>
  <p:tag name="COLORSETCLASSNAME" val="ColorSet1"/>
  <p:tag name="MLI" val="1"/>
  <p:tag name="SHAPESETGROUPCLASSNAME" val="ShapeSetGroup2"/>
  <p:tag name="SHAPESETCLASSNAME" val="Slide"/>
  <p:tag name="COLORSETGROUPCLASSNAME" val="ColorSetGroupLight"/>
  <p:tag name="FONTSETGROUPCLASSNAME" val="FontSetGroup2"/>
  <p:tag name="SHAPECLASSNAME" val="HiddenFooter"/>
  <p:tag name="SHAPECLASSPROTECTIONTYPE" val="31"/>
</p:tagLst>
</file>

<file path=ppt/tags/tag23.xml><?xml version="1.0" encoding="utf-8"?>
<p:tagLst xmlns:a="http://schemas.openxmlformats.org/drawingml/2006/main" xmlns:r="http://schemas.openxmlformats.org/officeDocument/2006/relationships" xmlns:p="http://schemas.openxmlformats.org/presentationml/2006/main">
  <p:tag name="FONT" val="TitleDescFont"/>
  <p:tag name="FONTSETCLASSNAME" val="FontSet1"/>
  <p:tag name="COLORS" val="-2;-2;-2;-2;SlideColor"/>
  <p:tag name="COLORSETCLASSNAME" val="ColorSet1"/>
  <p:tag name="MLI" val="1"/>
  <p:tag name="SHAPESETGROUPCLASSNAME" val="ShapeSetGroup2"/>
  <p:tag name="SHAPESETCLASSNAME" val="Slide"/>
  <p:tag name="COLORSETGROUPCLASSNAME" val="ColorSetGroupLight"/>
  <p:tag name="FONTSETGROUPCLASSNAME" val="FontSetGroup2"/>
  <p:tag name="SHAPECLASSNAME" val="HiddenDate"/>
  <p:tag name="SHAPECLASSPROTECTIONTYPE" val="31"/>
</p:tagLst>
</file>

<file path=ppt/tags/tag24.xml><?xml version="1.0" encoding="utf-8"?>
<p:tagLst xmlns:a="http://schemas.openxmlformats.org/drawingml/2006/main" xmlns:r="http://schemas.openxmlformats.org/officeDocument/2006/relationships" xmlns:p="http://schemas.openxmlformats.org/presentationml/2006/main">
  <p:tag name="FONT" val="SlidePageNumberFont"/>
  <p:tag name="FONTSETCLASSNAME" val="FontSet1"/>
  <p:tag name="COLORSETCLASSNAME" val="ColorSet1"/>
  <p:tag name="MLI" val="1"/>
  <p:tag name="SHAPESETGROUPCLASSNAME" val="ShapeSetGroup2"/>
  <p:tag name="SHAPESETCLASSNAME" val="Slide"/>
  <p:tag name="COLORSETGROUPCLASSNAME" val="ColorSetGroupLight"/>
  <p:tag name="FONTSETGROUPCLASSNAME" val="FontSetGroup2"/>
  <p:tag name="SHAPECLASSPROTECTIONTYPE" val="31"/>
  <p:tag name="COLORS" val="-2;-2;-2;-2;SlideFooterFontColor"/>
  <p:tag name="SHAPECLASSNAME" val="PageNumber"/>
</p:tagLst>
</file>

<file path=ppt/tags/tag25.xml><?xml version="1.0" encoding="utf-8"?>
<p:tagLst xmlns:a="http://schemas.openxmlformats.org/drawingml/2006/main" xmlns:r="http://schemas.openxmlformats.org/officeDocument/2006/relationships" xmlns:p="http://schemas.openxmlformats.org/presentationml/2006/main">
  <p:tag name="FONT" val="SlideFooterFont"/>
  <p:tag name="FONTSETCLASSNAME" val="FontSet1"/>
  <p:tag name="COLORS" val="-2;-2;-2;-2;SlideColor"/>
  <p:tag name="COLORSETCLASSNAME" val="ColorSet1"/>
  <p:tag name="MLI" val="1"/>
  <p:tag name="SHAPESETGROUPCLASSNAME" val="ShapeSetGroup2"/>
  <p:tag name="SHAPESETCLASSNAME" val="Slide"/>
  <p:tag name="COLORSETGROUPCLASSNAME" val="ColorSetGroupLight"/>
  <p:tag name="FONTSETGROUPCLASSNAME" val="FontSetGroup2"/>
  <p:tag name="SHAPECLASSNAME" val="HiddenFooter"/>
  <p:tag name="SHAPECLASSPROTECTIONTYPE" val="31"/>
</p:tagLst>
</file>

<file path=ppt/tags/tag26.xml><?xml version="1.0" encoding="utf-8"?>
<p:tagLst xmlns:a="http://schemas.openxmlformats.org/drawingml/2006/main" xmlns:r="http://schemas.openxmlformats.org/officeDocument/2006/relationships" xmlns:p="http://schemas.openxmlformats.org/presentationml/2006/main">
  <p:tag name="FONT" val="TitleDescFont"/>
  <p:tag name="FONTSETCLASSNAME" val="FontSet1"/>
  <p:tag name="COLORS" val="-2;-2;-2;-2;SlideColor"/>
  <p:tag name="COLORSETCLASSNAME" val="ColorSet1"/>
  <p:tag name="MLI" val="1"/>
  <p:tag name="SHAPESETGROUPCLASSNAME" val="ShapeSetGroup2"/>
  <p:tag name="SHAPESETCLASSNAME" val="Slide"/>
  <p:tag name="COLORSETGROUPCLASSNAME" val="ColorSetGroupLight"/>
  <p:tag name="FONTSETGROUPCLASSNAME" val="FontSetGroup2"/>
  <p:tag name="SHAPECLASSNAME" val="HiddenDate"/>
  <p:tag name="SHAPECLASSPROTECTIONTYPE" val="31"/>
</p:tagLst>
</file>

<file path=ppt/tags/tag27.xml><?xml version="1.0" encoding="utf-8"?>
<p:tagLst xmlns:a="http://schemas.openxmlformats.org/drawingml/2006/main" xmlns:r="http://schemas.openxmlformats.org/officeDocument/2006/relationships" xmlns:p="http://schemas.openxmlformats.org/presentationml/2006/main">
  <p:tag name="FONT" val="SlidePageNumberFont"/>
  <p:tag name="FONTSETCLASSNAME" val="FontSet1"/>
  <p:tag name="COLORSETCLASSNAME" val="ColorSet1"/>
  <p:tag name="MLI" val="1"/>
  <p:tag name="SHAPESETGROUPCLASSNAME" val="ShapeSetGroup2"/>
  <p:tag name="SHAPESETCLASSNAME" val="Slide"/>
  <p:tag name="COLORSETGROUPCLASSNAME" val="ColorSetGroupLight"/>
  <p:tag name="FONTSETGROUPCLASSNAME" val="FontSetGroup2"/>
  <p:tag name="SHAPECLASSPROTECTIONTYPE" val="31"/>
  <p:tag name="COLORS" val="-2;-2;-2;-2;SlideFooterFontColor"/>
  <p:tag name="SHAPECLASSNAME" val="PageNumber"/>
</p:tagLst>
</file>

<file path=ppt/tags/tag28.xml><?xml version="1.0" encoding="utf-8"?>
<p:tagLst xmlns:a="http://schemas.openxmlformats.org/drawingml/2006/main" xmlns:r="http://schemas.openxmlformats.org/officeDocument/2006/relationships" xmlns:p="http://schemas.openxmlformats.org/presentationml/2006/main">
  <p:tag name="FONT" val="SlideFooterFont"/>
  <p:tag name="FONTSETCLASSNAME" val="FontSet1"/>
  <p:tag name="COLORS" val="-2;-2;-2;-2;SlideColor"/>
  <p:tag name="COLORSETCLASSNAME" val="ColorSet1"/>
  <p:tag name="MLI" val="1"/>
  <p:tag name="SHAPESETGROUPCLASSNAME" val="ShapeSetGroup2"/>
  <p:tag name="SHAPESETCLASSNAME" val="Slide"/>
  <p:tag name="COLORSETGROUPCLASSNAME" val="ColorSetGroupLight"/>
  <p:tag name="FONTSETGROUPCLASSNAME" val="FontSetGroup2"/>
  <p:tag name="SHAPECLASSNAME" val="HiddenFooter"/>
  <p:tag name="SHAPECLASSPROTECTIONTYPE" val="31"/>
</p:tagLst>
</file>

<file path=ppt/tags/tag29.xml><?xml version="1.0" encoding="utf-8"?>
<p:tagLst xmlns:a="http://schemas.openxmlformats.org/drawingml/2006/main" xmlns:r="http://schemas.openxmlformats.org/officeDocument/2006/relationships" xmlns:p="http://schemas.openxmlformats.org/presentationml/2006/main">
  <p:tag name="FONT" val="TitleDescFont"/>
  <p:tag name="FONTSETCLASSNAME" val="FontSet1"/>
  <p:tag name="COLORS" val="-2;-2;-2;-2;SlideColor"/>
  <p:tag name="COLORSETCLASSNAME" val="ColorSet1"/>
  <p:tag name="MLI" val="1"/>
  <p:tag name="SHAPESETGROUPCLASSNAME" val="ShapeSetGroup2"/>
  <p:tag name="SHAPESETCLASSNAME" val="Slide"/>
  <p:tag name="COLORSETGROUPCLASSNAME" val="ColorSetGroupLight"/>
  <p:tag name="FONTSETGROUPCLASSNAME" val="FontSetGroup2"/>
  <p:tag name="SHAPECLASSNAME" val="HiddenDate"/>
  <p:tag name="SHAPECLASSPROTECTIONTYPE" val="31"/>
</p:tagLst>
</file>

<file path=ppt/tags/tag3.xml><?xml version="1.0" encoding="utf-8"?>
<p:tagLst xmlns:a="http://schemas.openxmlformats.org/drawingml/2006/main" xmlns:r="http://schemas.openxmlformats.org/officeDocument/2006/relationships" xmlns:p="http://schemas.openxmlformats.org/presentationml/2006/main">
  <p:tag name="FONT" val="SlidePageNumberFont"/>
  <p:tag name="FONTSETCLASSNAME" val="FontSet1"/>
  <p:tag name="COLORSETCLASSNAME" val="ColorSet1"/>
  <p:tag name="MLI" val="1"/>
  <p:tag name="SHAPESETGROUPCLASSNAME" val="ShapeSetGroup2"/>
  <p:tag name="SHAPESETCLASSNAME" val="Slide"/>
  <p:tag name="COLORSETGROUPCLASSNAME" val="ColorSetGroupLight"/>
  <p:tag name="FONTSETGROUPCLASSNAME" val="FontSetGroup2"/>
  <p:tag name="SHAPECLASSPROTECTIONTYPE" val="31"/>
  <p:tag name="COLORS" val="-2;-2;-2;-2;SlideFooterFontColor"/>
  <p:tag name="SHAPECLASSNAME" val="PageNumber"/>
</p:tagLst>
</file>

<file path=ppt/tags/tag30.xml><?xml version="1.0" encoding="utf-8"?>
<p:tagLst xmlns:a="http://schemas.openxmlformats.org/drawingml/2006/main" xmlns:r="http://schemas.openxmlformats.org/officeDocument/2006/relationships" xmlns:p="http://schemas.openxmlformats.org/presentationml/2006/main">
  <p:tag name="FONT" val="SlidePageNumberFont"/>
  <p:tag name="FONTSETCLASSNAME" val="FontSet1"/>
  <p:tag name="COLORSETCLASSNAME" val="ColorSet1"/>
  <p:tag name="MLI" val="1"/>
  <p:tag name="SHAPESETGROUPCLASSNAME" val="ShapeSetGroup2"/>
  <p:tag name="SHAPESETCLASSNAME" val="Slide"/>
  <p:tag name="COLORSETGROUPCLASSNAME" val="ColorSetGroupLight"/>
  <p:tag name="FONTSETGROUPCLASSNAME" val="FontSetGroup2"/>
  <p:tag name="SHAPECLASSPROTECTIONTYPE" val="31"/>
  <p:tag name="COLORS" val="-2;-2;-2;-2;SlideFooterFontColor"/>
  <p:tag name="SHAPECLASSNAME" val="PageNumber"/>
</p:tagLst>
</file>

<file path=ppt/tags/tag31.xml><?xml version="1.0" encoding="utf-8"?>
<p:tagLst xmlns:a="http://schemas.openxmlformats.org/drawingml/2006/main" xmlns:r="http://schemas.openxmlformats.org/officeDocument/2006/relationships" xmlns:p="http://schemas.openxmlformats.org/presentationml/2006/main">
  <p:tag name="FONT" val="SlideFooterFont"/>
  <p:tag name="FONTSETCLASSNAME" val="FontSet1"/>
  <p:tag name="COLORS" val="-2;-2;-2;-2;SlideColor"/>
  <p:tag name="COLORSETCLASSNAME" val="ColorSet1"/>
  <p:tag name="MLI" val="1"/>
  <p:tag name="SHAPESETGROUPCLASSNAME" val="ShapeSetGroup2"/>
  <p:tag name="SHAPESETCLASSNAME" val="Slide"/>
  <p:tag name="COLORSETGROUPCLASSNAME" val="ColorSetGroupLight"/>
  <p:tag name="FONTSETGROUPCLASSNAME" val="FontSetGroup2"/>
  <p:tag name="SHAPECLASSNAME" val="HiddenFooter"/>
  <p:tag name="SHAPECLASSPROTECTIONTYPE" val="31"/>
</p:tagLst>
</file>

<file path=ppt/tags/tag32.xml><?xml version="1.0" encoding="utf-8"?>
<p:tagLst xmlns:a="http://schemas.openxmlformats.org/drawingml/2006/main" xmlns:r="http://schemas.openxmlformats.org/officeDocument/2006/relationships" xmlns:p="http://schemas.openxmlformats.org/presentationml/2006/main">
  <p:tag name="FONT" val="TitleDescFont"/>
  <p:tag name="FONTSETCLASSNAME" val="FontSet1"/>
  <p:tag name="COLORS" val="-2;-2;-2;-2;SlideColor"/>
  <p:tag name="COLORSETCLASSNAME" val="ColorSet1"/>
  <p:tag name="MLI" val="1"/>
  <p:tag name="SHAPESETGROUPCLASSNAME" val="ShapeSetGroup2"/>
  <p:tag name="SHAPESETCLASSNAME" val="Slide"/>
  <p:tag name="COLORSETGROUPCLASSNAME" val="ColorSetGroupLight"/>
  <p:tag name="FONTSETGROUPCLASSNAME" val="FontSetGroup2"/>
  <p:tag name="SHAPECLASSNAME" val="HiddenDate"/>
  <p:tag name="SHAPECLASSPROTECTIONTYPE" val="31"/>
</p:tagLst>
</file>

<file path=ppt/tags/tag33.xml><?xml version="1.0" encoding="utf-8"?>
<p:tagLst xmlns:a="http://schemas.openxmlformats.org/drawingml/2006/main" xmlns:r="http://schemas.openxmlformats.org/officeDocument/2006/relationships" xmlns:p="http://schemas.openxmlformats.org/presentationml/2006/main">
  <p:tag name="FONT" val="SlidePageNumberFont"/>
  <p:tag name="FONTSETCLASSNAME" val="FontSet1"/>
  <p:tag name="COLORSETCLASSNAME" val="ColorSet1"/>
  <p:tag name="MLI" val="1"/>
  <p:tag name="SHAPESETGROUPCLASSNAME" val="ShapeSetGroup2"/>
  <p:tag name="SHAPESETCLASSNAME" val="Slide"/>
  <p:tag name="COLORSETGROUPCLASSNAME" val="ColorSetGroupLight"/>
  <p:tag name="FONTSETGROUPCLASSNAME" val="FontSetGroup2"/>
  <p:tag name="SHAPECLASSPROTECTIONTYPE" val="31"/>
  <p:tag name="COLORS" val="-2;-2;-2;-2;SlideFooterFontColor"/>
  <p:tag name="SHAPECLASSNAME" val="PageNumber"/>
</p:tagLst>
</file>

<file path=ppt/tags/tag34.xml><?xml version="1.0" encoding="utf-8"?>
<p:tagLst xmlns:a="http://schemas.openxmlformats.org/drawingml/2006/main" xmlns:r="http://schemas.openxmlformats.org/officeDocument/2006/relationships" xmlns:p="http://schemas.openxmlformats.org/presentationml/2006/main">
  <p:tag name="FONT" val="SlideFooterFont"/>
  <p:tag name="FONTSETCLASSNAME" val="FontSet1"/>
  <p:tag name="COLORS" val="-2;-2;-2;-2;SlideColor"/>
  <p:tag name="COLORSETCLASSNAME" val="ColorSet1"/>
  <p:tag name="MLI" val="1"/>
  <p:tag name="SHAPESETGROUPCLASSNAME" val="ShapeSetGroup2"/>
  <p:tag name="SHAPESETCLASSNAME" val="Slide"/>
  <p:tag name="COLORSETGROUPCLASSNAME" val="ColorSetGroupLight"/>
  <p:tag name="FONTSETGROUPCLASSNAME" val="FontSetGroup2"/>
  <p:tag name="SHAPECLASSNAME" val="HiddenFooter"/>
  <p:tag name="SHAPECLASSPROTECTIONTYPE" val="31"/>
</p:tagLst>
</file>

<file path=ppt/tags/tag35.xml><?xml version="1.0" encoding="utf-8"?>
<p:tagLst xmlns:a="http://schemas.openxmlformats.org/drawingml/2006/main" xmlns:r="http://schemas.openxmlformats.org/officeDocument/2006/relationships" xmlns:p="http://schemas.openxmlformats.org/presentationml/2006/main">
  <p:tag name="FONT" val="TitleDescFont"/>
  <p:tag name="FONTSETCLASSNAME" val="FontSet1"/>
  <p:tag name="COLORS" val="-2;-2;-2;-2;SlideColor"/>
  <p:tag name="COLORSETCLASSNAME" val="ColorSet1"/>
  <p:tag name="MLI" val="1"/>
  <p:tag name="SHAPESETGROUPCLASSNAME" val="ShapeSetGroup2"/>
  <p:tag name="SHAPESETCLASSNAME" val="Slide"/>
  <p:tag name="COLORSETGROUPCLASSNAME" val="ColorSetGroupLight"/>
  <p:tag name="FONTSETGROUPCLASSNAME" val="FontSetGroup2"/>
  <p:tag name="SHAPECLASSNAME" val="HiddenDate"/>
  <p:tag name="SHAPECLASSPROTECTIONTYPE" val="31"/>
</p:tagLst>
</file>

<file path=ppt/tags/tag36.xml><?xml version="1.0" encoding="utf-8"?>
<p:tagLst xmlns:a="http://schemas.openxmlformats.org/drawingml/2006/main" xmlns:r="http://schemas.openxmlformats.org/officeDocument/2006/relationships" xmlns:p="http://schemas.openxmlformats.org/presentationml/2006/main">
  <p:tag name="FONT" val="SlidePageNumberFont"/>
  <p:tag name="FONTSETCLASSNAME" val="FontSet1"/>
  <p:tag name="COLORSETCLASSNAME" val="ColorSet1"/>
  <p:tag name="MLI" val="1"/>
  <p:tag name="SHAPESETGROUPCLASSNAME" val="ShapeSetGroup2"/>
  <p:tag name="SHAPESETCLASSNAME" val="Slide"/>
  <p:tag name="COLORSETGROUPCLASSNAME" val="ColorSetGroupLight"/>
  <p:tag name="FONTSETGROUPCLASSNAME" val="FontSetGroup2"/>
  <p:tag name="SHAPECLASSPROTECTIONTYPE" val="31"/>
  <p:tag name="COLORS" val="-2;-2;-2;-2;SlideFooterFontColor"/>
  <p:tag name="SHAPECLASSNAME" val="PageNumber"/>
</p:tagLst>
</file>

<file path=ppt/tags/tag37.xml><?xml version="1.0" encoding="utf-8"?>
<p:tagLst xmlns:a="http://schemas.openxmlformats.org/drawingml/2006/main" xmlns:r="http://schemas.openxmlformats.org/officeDocument/2006/relationships" xmlns:p="http://schemas.openxmlformats.org/presentationml/2006/main">
  <p:tag name="FONT" val="SlideFooterFont"/>
  <p:tag name="FONTSETCLASSNAME" val="FontSet1"/>
  <p:tag name="COLORS" val="-2;-2;-2;-2;SlideColor"/>
  <p:tag name="COLORSETCLASSNAME" val="ColorSet1"/>
  <p:tag name="MLI" val="1"/>
  <p:tag name="SHAPESETGROUPCLASSNAME" val="ShapeSetGroup2"/>
  <p:tag name="SHAPESETCLASSNAME" val="Slide"/>
  <p:tag name="COLORSETGROUPCLASSNAME" val="ColorSetGroupLight"/>
  <p:tag name="FONTSETGROUPCLASSNAME" val="FontSetGroup2"/>
  <p:tag name="SHAPECLASSNAME" val="HiddenFooter"/>
  <p:tag name="SHAPECLASSPROTECTIONTYPE" val="31"/>
</p:tagLst>
</file>

<file path=ppt/tags/tag38.xml><?xml version="1.0" encoding="utf-8"?>
<p:tagLst xmlns:a="http://schemas.openxmlformats.org/drawingml/2006/main" xmlns:r="http://schemas.openxmlformats.org/officeDocument/2006/relationships" xmlns:p="http://schemas.openxmlformats.org/presentationml/2006/main">
  <p:tag name="FONT" val="TitleDescFont"/>
  <p:tag name="FONTSETCLASSNAME" val="FontSet1"/>
  <p:tag name="COLORS" val="-2;-2;-2;-2;SlideColor"/>
  <p:tag name="COLORSETCLASSNAME" val="ColorSet1"/>
  <p:tag name="MLI" val="1"/>
  <p:tag name="SHAPESETGROUPCLASSNAME" val="ShapeSetGroup2"/>
  <p:tag name="SHAPESETCLASSNAME" val="Slide"/>
  <p:tag name="COLORSETGROUPCLASSNAME" val="ColorSetGroupLight"/>
  <p:tag name="FONTSETGROUPCLASSNAME" val="FontSetGroup2"/>
  <p:tag name="SHAPECLASSNAME" val="HiddenDate"/>
  <p:tag name="SHAPECLASSPROTECTIONTYPE" val="31"/>
</p:tagLst>
</file>

<file path=ppt/tags/tag39.xml><?xml version="1.0" encoding="utf-8"?>
<p:tagLst xmlns:a="http://schemas.openxmlformats.org/drawingml/2006/main" xmlns:r="http://schemas.openxmlformats.org/officeDocument/2006/relationships" xmlns:p="http://schemas.openxmlformats.org/presentationml/2006/main">
  <p:tag name="FONT" val="SlidePageNumberFont"/>
  <p:tag name="FONTSETCLASSNAME" val="FontSet1"/>
  <p:tag name="COLORSETCLASSNAME" val="ColorSet1"/>
  <p:tag name="MLI" val="1"/>
  <p:tag name="SHAPESETGROUPCLASSNAME" val="ShapeSetGroup2"/>
  <p:tag name="SHAPESETCLASSNAME" val="Slide"/>
  <p:tag name="COLORSETGROUPCLASSNAME" val="ColorSetGroupLight"/>
  <p:tag name="FONTSETGROUPCLASSNAME" val="FontSetGroup2"/>
  <p:tag name="SHAPECLASSPROTECTIONTYPE" val="31"/>
  <p:tag name="COLORS" val="-2;-2;-2;-2;SlideFooterFontColor"/>
  <p:tag name="SHAPECLASSNAME" val="PageNumber"/>
</p:tagLst>
</file>

<file path=ppt/tags/tag4.xml><?xml version="1.0" encoding="utf-8"?>
<p:tagLst xmlns:a="http://schemas.openxmlformats.org/drawingml/2006/main" xmlns:r="http://schemas.openxmlformats.org/officeDocument/2006/relationships" xmlns:p="http://schemas.openxmlformats.org/presentationml/2006/main">
  <p:tag name="FONT" val="SlideFooterFont"/>
  <p:tag name="FONTSETCLASSNAME" val="FontSet1"/>
  <p:tag name="COLORS" val="-2;-2;-2;-2;SlideColor"/>
  <p:tag name="COLORSETCLASSNAME" val="ColorSet1"/>
  <p:tag name="MLI" val="1"/>
  <p:tag name="SHAPESETGROUPCLASSNAME" val="ShapeSetGroup2"/>
  <p:tag name="SHAPESETCLASSNAME" val="Slide"/>
  <p:tag name="COLORSETGROUPCLASSNAME" val="ColorSetGroupLight"/>
  <p:tag name="FONTSETGROUPCLASSNAME" val="FontSetGroup2"/>
  <p:tag name="SHAPECLASSNAME" val="HiddenFooter"/>
  <p:tag name="SHAPECLASSPROTECTIONTYPE" val="31"/>
</p:tagLst>
</file>

<file path=ppt/tags/tag40.xml><?xml version="1.0" encoding="utf-8"?>
<p:tagLst xmlns:a="http://schemas.openxmlformats.org/drawingml/2006/main" xmlns:r="http://schemas.openxmlformats.org/officeDocument/2006/relationships" xmlns:p="http://schemas.openxmlformats.org/presentationml/2006/main">
  <p:tag name="FONT" val="SlideFooterFont"/>
  <p:tag name="FONTSETCLASSNAME" val="FontSet1"/>
  <p:tag name="COLORS" val="-2;-2;-2;-2;SlideColor"/>
  <p:tag name="COLORSETCLASSNAME" val="ColorSet1"/>
  <p:tag name="MLI" val="1"/>
  <p:tag name="SHAPESETGROUPCLASSNAME" val="ShapeSetGroup2"/>
  <p:tag name="SHAPESETCLASSNAME" val="Slide"/>
  <p:tag name="COLORSETGROUPCLASSNAME" val="ColorSetGroupLight"/>
  <p:tag name="FONTSETGROUPCLASSNAME" val="FontSetGroup2"/>
  <p:tag name="SHAPECLASSNAME" val="HiddenFooter"/>
  <p:tag name="SHAPECLASSPROTECTIONTYPE" val="31"/>
</p:tagLst>
</file>

<file path=ppt/tags/tag41.xml><?xml version="1.0" encoding="utf-8"?>
<p:tagLst xmlns:a="http://schemas.openxmlformats.org/drawingml/2006/main" xmlns:r="http://schemas.openxmlformats.org/officeDocument/2006/relationships" xmlns:p="http://schemas.openxmlformats.org/presentationml/2006/main">
  <p:tag name="FONT" val="TitleDescFont"/>
  <p:tag name="FONTSETCLASSNAME" val="FontSet1"/>
  <p:tag name="COLORS" val="-2;-2;-2;-2;SlideColor"/>
  <p:tag name="COLORSETCLASSNAME" val="ColorSet1"/>
  <p:tag name="MLI" val="1"/>
  <p:tag name="SHAPESETGROUPCLASSNAME" val="ShapeSetGroup2"/>
  <p:tag name="SHAPESETCLASSNAME" val="Slide"/>
  <p:tag name="COLORSETGROUPCLASSNAME" val="ColorSetGroupLight"/>
  <p:tag name="FONTSETGROUPCLASSNAME" val="FontSetGroup2"/>
  <p:tag name="SHAPECLASSNAME" val="HiddenDate"/>
  <p:tag name="SHAPECLASSPROTECTIONTYPE" val="31"/>
</p:tagLst>
</file>

<file path=ppt/tags/tag42.xml><?xml version="1.0" encoding="utf-8"?>
<p:tagLst xmlns:a="http://schemas.openxmlformats.org/drawingml/2006/main" xmlns:r="http://schemas.openxmlformats.org/officeDocument/2006/relationships" xmlns:p="http://schemas.openxmlformats.org/presentationml/2006/main">
  <p:tag name="FONT" val="SlidePageNumberFont"/>
  <p:tag name="FONTSETCLASSNAME" val="FontSet1"/>
  <p:tag name="COLORSETCLASSNAME" val="ColorSet1"/>
  <p:tag name="MLI" val="1"/>
  <p:tag name="SHAPESETGROUPCLASSNAME" val="ShapeSetGroup2"/>
  <p:tag name="SHAPESETCLASSNAME" val="Slide"/>
  <p:tag name="COLORSETGROUPCLASSNAME" val="ColorSetGroupLight"/>
  <p:tag name="FONTSETGROUPCLASSNAME" val="FontSetGroup2"/>
  <p:tag name="SHAPECLASSPROTECTIONTYPE" val="31"/>
  <p:tag name="COLORS" val="-2;-2;-2;-2;SlideFooterFontColor"/>
  <p:tag name="SHAPECLASSNAME" val="PageNumber"/>
</p:tagLst>
</file>

<file path=ppt/tags/tag43.xml><?xml version="1.0" encoding="utf-8"?>
<p:tagLst xmlns:a="http://schemas.openxmlformats.org/drawingml/2006/main" xmlns:r="http://schemas.openxmlformats.org/officeDocument/2006/relationships" xmlns:p="http://schemas.openxmlformats.org/presentationml/2006/main">
  <p:tag name="FONT" val="SlideFooterFont"/>
  <p:tag name="FONTSETCLASSNAME" val="FontSet1"/>
  <p:tag name="COLORS" val="-2;-2;-2;-2;SlideColor"/>
  <p:tag name="COLORSETCLASSNAME" val="ColorSet1"/>
  <p:tag name="MLI" val="1"/>
  <p:tag name="SHAPESETGROUPCLASSNAME" val="ShapeSetGroup2"/>
  <p:tag name="SHAPESETCLASSNAME" val="Slide"/>
  <p:tag name="COLORSETGROUPCLASSNAME" val="ColorSetGroupLight"/>
  <p:tag name="FONTSETGROUPCLASSNAME" val="FontSetGroup2"/>
  <p:tag name="SHAPECLASSNAME" val="HiddenFooter"/>
  <p:tag name="SHAPECLASSPROTECTIONTYPE" val="31"/>
</p:tagLst>
</file>

<file path=ppt/tags/tag44.xml><?xml version="1.0" encoding="utf-8"?>
<p:tagLst xmlns:a="http://schemas.openxmlformats.org/drawingml/2006/main" xmlns:r="http://schemas.openxmlformats.org/officeDocument/2006/relationships" xmlns:p="http://schemas.openxmlformats.org/presentationml/2006/main">
  <p:tag name="FONT" val="TitleDescFont"/>
  <p:tag name="FONTSETCLASSNAME" val="FontSet1"/>
  <p:tag name="COLORS" val="-2;-2;-2;-2;SlideColor"/>
  <p:tag name="COLORSETCLASSNAME" val="ColorSet1"/>
  <p:tag name="MLI" val="1"/>
  <p:tag name="SHAPESETGROUPCLASSNAME" val="ShapeSetGroup2"/>
  <p:tag name="SHAPESETCLASSNAME" val="Slide"/>
  <p:tag name="COLORSETGROUPCLASSNAME" val="ColorSetGroupLight"/>
  <p:tag name="FONTSETGROUPCLASSNAME" val="FontSetGroup2"/>
  <p:tag name="SHAPECLASSNAME" val="HiddenDate"/>
  <p:tag name="SHAPECLASSPROTECTIONTYPE" val="31"/>
</p:tagLst>
</file>

<file path=ppt/tags/tag5.xml><?xml version="1.0" encoding="utf-8"?>
<p:tagLst xmlns:a="http://schemas.openxmlformats.org/drawingml/2006/main" xmlns:r="http://schemas.openxmlformats.org/officeDocument/2006/relationships" xmlns:p="http://schemas.openxmlformats.org/presentationml/2006/main">
  <p:tag name="FONT" val="TitleDescFont"/>
  <p:tag name="FONTSETCLASSNAME" val="FontSet1"/>
  <p:tag name="COLORS" val="-2;-2;-2;-2;SlideColor"/>
  <p:tag name="COLORSETCLASSNAME" val="ColorSet1"/>
  <p:tag name="MLI" val="1"/>
  <p:tag name="SHAPESETGROUPCLASSNAME" val="ShapeSetGroup2"/>
  <p:tag name="SHAPESETCLASSNAME" val="Slide"/>
  <p:tag name="COLORSETGROUPCLASSNAME" val="ColorSetGroupLight"/>
  <p:tag name="FONTSETGROUPCLASSNAME" val="FontSetGroup2"/>
  <p:tag name="SHAPECLASSNAME" val="HiddenDate"/>
  <p:tag name="SHAPECLASSPROTECTIONTYPE" val="31"/>
</p:tagLst>
</file>

<file path=ppt/tags/tag6.xml><?xml version="1.0" encoding="utf-8"?>
<p:tagLst xmlns:a="http://schemas.openxmlformats.org/drawingml/2006/main" xmlns:r="http://schemas.openxmlformats.org/officeDocument/2006/relationships" xmlns:p="http://schemas.openxmlformats.org/presentationml/2006/main">
  <p:tag name="FONT" val="SlideFooterFont"/>
  <p:tag name="FONTSETCLASSNAME" val="FontSet1"/>
  <p:tag name="COLORS" val="-2;-2;-2;-2;SlideColor"/>
  <p:tag name="COLORSETCLASSNAME" val="ColorSet1"/>
  <p:tag name="MLI" val="1"/>
  <p:tag name="SHAPESETGROUPCLASSNAME" val="ShapeSetGroup2"/>
  <p:tag name="SHAPESETCLASSNAME" val="TitleSlide"/>
  <p:tag name="COLORSETGROUPCLASSNAME" val="ColorSetGroupLight"/>
  <p:tag name="FONTSETGROUPCLASSNAME" val="FontSetGroup2"/>
  <p:tag name="SHAPECLASSNAME" val="HiddenFooter"/>
  <p:tag name="SHAPECLASSPROTECTIONTYPE" val="31"/>
</p:tagLst>
</file>

<file path=ppt/tags/tag7.xml><?xml version="1.0" encoding="utf-8"?>
<p:tagLst xmlns:a="http://schemas.openxmlformats.org/drawingml/2006/main" xmlns:r="http://schemas.openxmlformats.org/officeDocument/2006/relationships" xmlns:p="http://schemas.openxmlformats.org/presentationml/2006/main">
  <p:tag name="FONT" val="TitleDescFont"/>
  <p:tag name="FONTSETCLASSNAME" val="FontSet1"/>
  <p:tag name="COLORS" val="-2;-2;-2;-2;SlideColor"/>
  <p:tag name="COLORSETCLASSNAME" val="ColorSet1"/>
  <p:tag name="MLI" val="1"/>
  <p:tag name="SHAPESETGROUPCLASSNAME" val="ShapeSetGroup2"/>
  <p:tag name="SHAPESETCLASSNAME" val="TitleSlide"/>
  <p:tag name="COLORSETGROUPCLASSNAME" val="ColorSetGroupLight"/>
  <p:tag name="FONTSETGROUPCLASSNAME" val="FontSetGroup2"/>
  <p:tag name="SHAPECLASSNAME" val="HiddenDate"/>
  <p:tag name="SHAPECLASSPROTECTIONTYPE" val="31"/>
</p:tagLst>
</file>

<file path=ppt/tags/tag8.xml><?xml version="1.0" encoding="utf-8"?>
<p:tagLst xmlns:a="http://schemas.openxmlformats.org/drawingml/2006/main" xmlns:r="http://schemas.openxmlformats.org/officeDocument/2006/relationships" xmlns:p="http://schemas.openxmlformats.org/presentationml/2006/main">
  <p:tag name="FONT" val="SlidePageNumberFont"/>
  <p:tag name="FONTSETCLASSNAME" val="FontSet1"/>
  <p:tag name="COLORS" val="-2;-2;-2;-2;SlideColor"/>
  <p:tag name="COLORSETCLASSNAME" val="ColorSet1"/>
  <p:tag name="MLI" val="1"/>
  <p:tag name="SHAPESETGROUPCLASSNAME" val="ShapeSetGroup2"/>
  <p:tag name="SHAPESETCLASSNAME" val="TitleSlide"/>
  <p:tag name="COLORSETGROUPCLASSNAME" val="ColorSetGroupLight"/>
  <p:tag name="FONTSETGROUPCLASSNAME" val="FontSetGroup2"/>
  <p:tag name="SHAPECLASSNAME" val="HiddenPageNumber"/>
  <p:tag name="SHAPECLASSPROTECTIONTYPE" val="31"/>
</p:tagLst>
</file>

<file path=ppt/tags/tag9.xml><?xml version="1.0" encoding="utf-8"?>
<p:tagLst xmlns:a="http://schemas.openxmlformats.org/drawingml/2006/main" xmlns:r="http://schemas.openxmlformats.org/officeDocument/2006/relationships" xmlns:p="http://schemas.openxmlformats.org/presentationml/2006/main">
  <p:tag name="FONT" val="SlidePageNumberFont"/>
  <p:tag name="FONTSETCLASSNAME" val="FontSet1"/>
  <p:tag name="COLORSETCLASSNAME" val="ColorSet1"/>
  <p:tag name="MLI" val="1"/>
  <p:tag name="SHAPESETGROUPCLASSNAME" val="ShapeSetGroup2"/>
  <p:tag name="SHAPESETCLASSNAME" val="Slide"/>
  <p:tag name="COLORSETGROUPCLASSNAME" val="ColorSetGroupLight"/>
  <p:tag name="FONTSETGROUPCLASSNAME" val="FontSetGroup2"/>
  <p:tag name="SHAPECLASSPROTECTIONTYPE" val="31"/>
  <p:tag name="COLORS" val="-2;-2;-2;-2;SlideFooterFontColor"/>
  <p:tag name="SHAPECLASSNAME" val="PageNumber"/>
</p:tagLst>
</file>

<file path=ppt/theme/theme1.xml><?xml version="1.0" encoding="utf-8"?>
<a:theme xmlns:a="http://schemas.openxmlformats.org/drawingml/2006/main" name="Blank Presentation">
  <a:themeElements>
    <a:clrScheme name="">
      <a:dk1>
        <a:srgbClr val="000000"/>
      </a:dk1>
      <a:lt1>
        <a:srgbClr val="FFFFFF"/>
      </a:lt1>
      <a:dk2>
        <a:srgbClr val="000000"/>
      </a:dk2>
      <a:lt2>
        <a:srgbClr val="9EA1B2"/>
      </a:lt2>
      <a:accent1>
        <a:srgbClr val="6799C8"/>
      </a:accent1>
      <a:accent2>
        <a:srgbClr val="B4985A"/>
      </a:accent2>
      <a:accent3>
        <a:srgbClr val="FFFFFF"/>
      </a:accent3>
      <a:accent4>
        <a:srgbClr val="000000"/>
      </a:accent4>
      <a:accent5>
        <a:srgbClr val="B8CAE0"/>
      </a:accent5>
      <a:accent6>
        <a:srgbClr val="A38951"/>
      </a:accent6>
      <a:hlink>
        <a:srgbClr val="492F92"/>
      </a:hlink>
      <a:folHlink>
        <a:srgbClr val="949C08"/>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000" b="0" i="0" u="none" strike="noStrike" cap="none" normalizeH="0" baseline="0" smtClean="0">
            <a:ln>
              <a:noFill/>
            </a:ln>
            <a:solidFill>
              <a:srgbClr val="000000"/>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000" b="0" i="0" u="none" strike="noStrike" cap="none" normalizeH="0" baseline="0" smtClean="0">
            <a:ln>
              <a:noFill/>
            </a:ln>
            <a:solidFill>
              <a:srgbClr val="000000"/>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9EA1B2"/>
        </a:lt2>
        <a:accent1>
          <a:srgbClr val="C1E3EB"/>
        </a:accent1>
        <a:accent2>
          <a:srgbClr val="69C3DA"/>
        </a:accent2>
        <a:accent3>
          <a:srgbClr val="FFFFFF"/>
        </a:accent3>
        <a:accent4>
          <a:srgbClr val="000000"/>
        </a:accent4>
        <a:accent5>
          <a:srgbClr val="DDEFF3"/>
        </a:accent5>
        <a:accent6>
          <a:srgbClr val="5EB0C5"/>
        </a:accent6>
        <a:hlink>
          <a:srgbClr val="FFBB57"/>
        </a:hlink>
        <a:folHlink>
          <a:srgbClr val="005A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37809</TotalTime>
  <Words>2485</Words>
  <Application>Microsoft Office PowerPoint</Application>
  <PresentationFormat>On-screen Show (4:3)</PresentationFormat>
  <Paragraphs>1083</Paragraphs>
  <Slides>40</Slides>
  <Notes>38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8" baseType="lpstr">
      <vt:lpstr>Arial</vt:lpstr>
      <vt:lpstr>Calibri</vt:lpstr>
      <vt:lpstr>宋体</vt:lpstr>
      <vt:lpstr>Wingdings</vt:lpstr>
      <vt:lpstr>Symbol</vt:lpstr>
      <vt:lpstr>Times New Roman</vt:lpstr>
      <vt:lpstr>Blank Presentation</vt:lpstr>
      <vt:lpstr>Equation</vt:lpstr>
      <vt:lpstr>The Effect of Managerial “Style” on the Tone of Earnings Conference Calls  </vt:lpstr>
      <vt:lpstr>Research Questions</vt:lpstr>
      <vt:lpstr>Slide 3</vt:lpstr>
      <vt:lpstr>Slide 4</vt:lpstr>
      <vt:lpstr>Motivation</vt:lpstr>
      <vt:lpstr>Motivation</vt:lpstr>
      <vt:lpstr>Contribution</vt:lpstr>
      <vt:lpstr>What is “style”?</vt:lpstr>
      <vt:lpstr>What is “tone”?</vt:lpstr>
      <vt:lpstr>Does manager style impact tone?</vt:lpstr>
      <vt:lpstr>Does manager style impact tone?</vt:lpstr>
      <vt:lpstr>Does the market react to style? </vt:lpstr>
      <vt:lpstr>Does the market react to style? </vt:lpstr>
      <vt:lpstr>Measures of Tone</vt:lpstr>
      <vt:lpstr>Examples of Differences between Wordlists</vt:lpstr>
      <vt:lpstr>Excerpts from transcripts:</vt:lpstr>
      <vt:lpstr>Sample Construction</vt:lpstr>
      <vt:lpstr>Sample Construction</vt:lpstr>
      <vt:lpstr>Effect of Style on Tone – Research Design</vt:lpstr>
      <vt:lpstr>Relation between Tone and Current and Future Performance  Table 4</vt:lpstr>
      <vt:lpstr>Manager Effect on Residual Tone Table 5, Panels A &amp; B</vt:lpstr>
      <vt:lpstr>Market Reaction to Tone – Research Design</vt:lpstr>
      <vt:lpstr>Market Reaction to Tone Table 6, Panel B</vt:lpstr>
      <vt:lpstr>Market Reaction to Manager Specific Tone Table 6, Panel C</vt:lpstr>
      <vt:lpstr>Market Reaction to Manager Specific Tone Table 6, Panel D</vt:lpstr>
      <vt:lpstr>Robustness checks</vt:lpstr>
      <vt:lpstr>Summary and Conclusion</vt:lpstr>
      <vt:lpstr>Slide 28</vt:lpstr>
      <vt:lpstr>Manager-firm matched sample (Table 2A)</vt:lpstr>
      <vt:lpstr>Sample Selection (Table 2B)</vt:lpstr>
      <vt:lpstr>Frequency of Firms based on the number of different Managers (Table 2C)</vt:lpstr>
      <vt:lpstr>Frequency of Managers based on the number of firm changes (Table 2D)</vt:lpstr>
      <vt:lpstr>Descriptive statistics (Table 3)</vt:lpstr>
      <vt:lpstr>Comparsion to Compustat (Table 3)</vt:lpstr>
      <vt:lpstr>Correlation Matrix</vt:lpstr>
      <vt:lpstr>Summary Statistics on Manager Effects (Table 5c)</vt:lpstr>
      <vt:lpstr>Summary Statistics on Firm Effects (Untabulated)</vt:lpstr>
      <vt:lpstr>Relation between Tone and Current and Future Performance  CFO vs. CEO (Tone_D only)</vt:lpstr>
      <vt:lpstr>Compute F-statistics</vt:lpstr>
      <vt:lpstr>Slide 40</vt:lpstr>
    </vt:vector>
  </TitlesOfParts>
  <Company>Marisa Taddei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Marisa Taddei</dc:creator>
  <cp:lastModifiedBy>Foster School of Business</cp:lastModifiedBy>
  <cp:revision>537</cp:revision>
  <dcterms:created xsi:type="dcterms:W3CDTF">2008-05-23T17:59:19Z</dcterms:created>
  <dcterms:modified xsi:type="dcterms:W3CDTF">2011-05-31T21:32:04Z</dcterms:modified>
</cp:coreProperties>
</file>