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6"/>
  </p:notesMasterIdLst>
  <p:handoutMasterIdLst>
    <p:handoutMasterId r:id="rId7"/>
  </p:handoutMasterIdLst>
  <p:sldIdLst>
    <p:sldId id="447" r:id="rId2"/>
    <p:sldId id="449" r:id="rId3"/>
    <p:sldId id="450" r:id="rId4"/>
    <p:sldId id="454" r:id="rId5"/>
  </p:sldIdLst>
  <p:sldSz cx="9144000" cy="6858000" type="screen4x3"/>
  <p:notesSz cx="7077075" cy="9028113"/>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Cambria Math" panose="02040503050406030204" pitchFamily="18"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53F9FE-F3E8-4952-9796-438558F31C70}">
          <p14:sldIdLst>
            <p14:sldId id="447"/>
            <p14:sldId id="449"/>
            <p14:sldId id="450"/>
            <p14:sldId id="45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D9D9D9"/>
    <a:srgbClr val="BFBFBF"/>
    <a:srgbClr val="FF6699"/>
    <a:srgbClr val="33996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0" autoAdjust="0"/>
    <p:restoredTop sz="70335" autoAdjust="0"/>
  </p:normalViewPr>
  <p:slideViewPr>
    <p:cSldViewPr snapToGrid="0">
      <p:cViewPr varScale="1">
        <p:scale>
          <a:sx n="65" d="100"/>
          <a:sy n="65" d="100"/>
        </p:scale>
        <p:origin x="1452" y="54"/>
      </p:cViewPr>
      <p:guideLst/>
    </p:cSldViewPr>
  </p:slideViewPr>
  <p:notesTextViewPr>
    <p:cViewPr>
      <p:scale>
        <a:sx n="100" d="100"/>
        <a:sy n="100" d="100"/>
      </p:scale>
      <p:origin x="0" y="0"/>
    </p:cViewPr>
  </p:notesTextViewPr>
  <p:sorterViewPr>
    <p:cViewPr>
      <p:scale>
        <a:sx n="100" d="100"/>
        <a:sy n="100" d="100"/>
      </p:scale>
      <p:origin x="0" y="-15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374" cy="4532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100" y="0"/>
            <a:ext cx="3067374" cy="453256"/>
          </a:xfrm>
          <a:prstGeom prst="rect">
            <a:avLst/>
          </a:prstGeom>
        </p:spPr>
        <p:txBody>
          <a:bodyPr vert="horz" lIns="91440" tIns="45720" rIns="91440" bIns="45720" rtlCol="0"/>
          <a:lstStyle>
            <a:lvl1pPr algn="r">
              <a:defRPr sz="1200"/>
            </a:lvl1pPr>
          </a:lstStyle>
          <a:p>
            <a:fld id="{A3BE2EFE-4FBD-4D98-B575-BF0185199549}" type="datetimeFigureOut">
              <a:rPr lang="en-US" smtClean="0"/>
              <a:t>3/12/2021</a:t>
            </a:fld>
            <a:endParaRPr lang="en-US"/>
          </a:p>
        </p:txBody>
      </p:sp>
      <p:sp>
        <p:nvSpPr>
          <p:cNvPr id="4" name="Footer Placeholder 3"/>
          <p:cNvSpPr>
            <a:spLocks noGrp="1"/>
          </p:cNvSpPr>
          <p:nvPr>
            <p:ph type="ftr" sz="quarter" idx="2"/>
          </p:nvPr>
        </p:nvSpPr>
        <p:spPr>
          <a:xfrm>
            <a:off x="0" y="8574858"/>
            <a:ext cx="3067374" cy="45325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100" y="8574858"/>
            <a:ext cx="3067374" cy="453256"/>
          </a:xfrm>
          <a:prstGeom prst="rect">
            <a:avLst/>
          </a:prstGeom>
        </p:spPr>
        <p:txBody>
          <a:bodyPr vert="horz" lIns="91440" tIns="45720" rIns="91440" bIns="45720" rtlCol="0" anchor="b"/>
          <a:lstStyle>
            <a:lvl1pPr algn="r">
              <a:defRPr sz="1200"/>
            </a:lvl1pPr>
          </a:lstStyle>
          <a:p>
            <a:fld id="{A944DBD7-8435-456D-BC81-0E62D35A6AED}" type="slidenum">
              <a:rPr lang="en-US" smtClean="0"/>
              <a:t>‹#›</a:t>
            </a:fld>
            <a:endParaRPr lang="en-US"/>
          </a:p>
        </p:txBody>
      </p:sp>
    </p:spTree>
    <p:extLst>
      <p:ext uri="{BB962C8B-B14F-4D97-AF65-F5344CB8AC3E}">
        <p14:creationId xmlns:p14="http://schemas.microsoft.com/office/powerpoint/2010/main" val="3911236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97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4008705" y="0"/>
            <a:ext cx="3066733" cy="452973"/>
          </a:xfrm>
          <a:prstGeom prst="rect">
            <a:avLst/>
          </a:prstGeom>
        </p:spPr>
        <p:txBody>
          <a:bodyPr vert="horz" lIns="93177" tIns="46589" rIns="93177" bIns="46589" rtlCol="0"/>
          <a:lstStyle>
            <a:lvl1pPr algn="r">
              <a:defRPr sz="1200"/>
            </a:lvl1pPr>
          </a:lstStyle>
          <a:p>
            <a:fld id="{49615646-A0DD-4017-BD37-2124DFDD3C2C}" type="datetimeFigureOut">
              <a:rPr lang="en-US" smtClean="0"/>
              <a:t>3/12/2021</a:t>
            </a:fld>
            <a:endParaRPr lang="en-US"/>
          </a:p>
        </p:txBody>
      </p:sp>
      <p:sp>
        <p:nvSpPr>
          <p:cNvPr id="4" name="Slide Image Placeholder 3"/>
          <p:cNvSpPr>
            <a:spLocks noGrp="1" noRot="1" noChangeAspect="1"/>
          </p:cNvSpPr>
          <p:nvPr>
            <p:ph type="sldImg" idx="2"/>
          </p:nvPr>
        </p:nvSpPr>
        <p:spPr>
          <a:xfrm>
            <a:off x="1508125" y="1128713"/>
            <a:ext cx="4060825" cy="304641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7708" y="4344779"/>
            <a:ext cx="5661660" cy="355482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75141"/>
            <a:ext cx="3066733" cy="45297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75141"/>
            <a:ext cx="3066733" cy="452972"/>
          </a:xfrm>
          <a:prstGeom prst="rect">
            <a:avLst/>
          </a:prstGeom>
        </p:spPr>
        <p:txBody>
          <a:bodyPr vert="horz" lIns="93177" tIns="46589" rIns="93177" bIns="46589" rtlCol="0" anchor="b"/>
          <a:lstStyle>
            <a:lvl1pPr algn="r">
              <a:defRPr sz="1200"/>
            </a:lvl1pPr>
          </a:lstStyle>
          <a:p>
            <a:fld id="{98AF0D94-49D9-46A1-8177-778C44701F2F}" type="slidenum">
              <a:rPr lang="en-US" smtClean="0"/>
              <a:t>‹#›</a:t>
            </a:fld>
            <a:endParaRPr lang="en-US"/>
          </a:p>
        </p:txBody>
      </p:sp>
    </p:spTree>
    <p:extLst>
      <p:ext uri="{BB962C8B-B14F-4D97-AF65-F5344CB8AC3E}">
        <p14:creationId xmlns:p14="http://schemas.microsoft.com/office/powerpoint/2010/main" val="693333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AF0D94-49D9-46A1-8177-778C44701F2F}" type="slidenum">
              <a:rPr lang="en-US" smtClean="0"/>
              <a:t>1</a:t>
            </a:fld>
            <a:endParaRPr lang="en-US"/>
          </a:p>
        </p:txBody>
      </p:sp>
    </p:spTree>
    <p:extLst>
      <p:ext uri="{BB962C8B-B14F-4D97-AF65-F5344CB8AC3E}">
        <p14:creationId xmlns:p14="http://schemas.microsoft.com/office/powerpoint/2010/main" val="2563539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AF0D94-49D9-46A1-8177-778C44701F2F}" type="slidenum">
              <a:rPr lang="en-US" smtClean="0"/>
              <a:t>2</a:t>
            </a:fld>
            <a:endParaRPr lang="en-US"/>
          </a:p>
        </p:txBody>
      </p:sp>
    </p:spTree>
    <p:extLst>
      <p:ext uri="{BB962C8B-B14F-4D97-AF65-F5344CB8AC3E}">
        <p14:creationId xmlns:p14="http://schemas.microsoft.com/office/powerpoint/2010/main" val="92223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AF0D94-49D9-46A1-8177-778C44701F2F}" type="slidenum">
              <a:rPr lang="en-US" smtClean="0"/>
              <a:t>3</a:t>
            </a:fld>
            <a:endParaRPr lang="en-US"/>
          </a:p>
        </p:txBody>
      </p:sp>
    </p:spTree>
    <p:extLst>
      <p:ext uri="{BB962C8B-B14F-4D97-AF65-F5344CB8AC3E}">
        <p14:creationId xmlns:p14="http://schemas.microsoft.com/office/powerpoint/2010/main" val="303999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AF0D94-49D9-46A1-8177-778C44701F2F}" type="slidenum">
              <a:rPr lang="en-US" smtClean="0"/>
              <a:t>4</a:t>
            </a:fld>
            <a:endParaRPr lang="en-US"/>
          </a:p>
        </p:txBody>
      </p:sp>
    </p:spTree>
    <p:extLst>
      <p:ext uri="{BB962C8B-B14F-4D97-AF65-F5344CB8AC3E}">
        <p14:creationId xmlns:p14="http://schemas.microsoft.com/office/powerpoint/2010/main" val="3251185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2DC6C4-98CA-4DBD-8872-6661BE5D1466}" type="datetime1">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2431118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0BBC73-7249-4EE5-8245-12B1F2D4AEC6}" type="datetime1">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881350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F9C47F-6FC2-4183-AC55-6CAAA8472EAA}" type="datetime1">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4231281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012" y="6267796"/>
            <a:ext cx="4573012" cy="5947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2278" y="240631"/>
            <a:ext cx="8971722" cy="749395"/>
          </a:xfrm>
          <a:solidFill>
            <a:schemeClr val="bg1">
              <a:lumMod val="85000"/>
            </a:schemeClr>
          </a:solidFill>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79BEB9-F748-4858-8ECD-BD54B864405D}" type="datetime1">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76714" y="6486976"/>
            <a:ext cx="2057400" cy="365125"/>
          </a:xfrm>
        </p:spPr>
        <p:txBody>
          <a:bodyPr/>
          <a:lstStyle>
            <a:lvl1pPr>
              <a:defRPr sz="1600"/>
            </a:lvl1pPr>
          </a:lstStyle>
          <a:p>
            <a:fld id="{6C0C36F0-B428-41C0-AF55-5275465A159A}" type="slidenum">
              <a:rPr lang="en-US" smtClean="0"/>
              <a:pPr/>
              <a:t>‹#›</a:t>
            </a:fld>
            <a:endParaRPr lang="en-US" dirty="0"/>
          </a:p>
        </p:txBody>
      </p:sp>
    </p:spTree>
    <p:extLst>
      <p:ext uri="{BB962C8B-B14F-4D97-AF65-F5344CB8AC3E}">
        <p14:creationId xmlns:p14="http://schemas.microsoft.com/office/powerpoint/2010/main" val="1869911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9673A2-DF43-411A-8B54-A4790599772D}" type="datetime1">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29140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C77385-1FA1-4AE4-A796-15ADD892A688}" type="datetime1">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3730418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A5017C-2B58-4960-B9BE-54655CF1CDA6}" type="datetime1">
              <a:rPr lang="en-US" smtClean="0"/>
              <a:t>3/12/2021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328725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FBA05B-AA61-4BA6-9E03-EC9459B28BC8}" type="datetime1">
              <a:rPr lang="en-US" smtClean="0"/>
              <a:t>3/12/2021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4199361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11C02-035E-4268-B6BB-14EB0FFF4A92}" type="datetime1">
              <a:rPr lang="en-US" smtClean="0"/>
              <a:t>3/12/2021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3735241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E86571-297D-418F-8090-DBE5853D24EB}" type="datetime1">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830059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F411FF-C03F-42B4-B761-6D42D74DB60E}" type="datetime1">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1562455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2278" y="-5934"/>
            <a:ext cx="882594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72278" y="1481073"/>
            <a:ext cx="8825948" cy="49992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410CD-B577-44B2-9044-C8649D4A4E29}" type="datetime1">
              <a:rPr lang="en-US" smtClean="0"/>
              <a:t>3/12/2021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C36F0-B428-41C0-AF55-5275465A159A}" type="slidenum">
              <a:rPr lang="en-US" smtClean="0"/>
              <a:t>‹#›</a:t>
            </a:fld>
            <a:endParaRPr lang="en-US"/>
          </a:p>
        </p:txBody>
      </p:sp>
    </p:spTree>
    <p:extLst>
      <p:ext uri="{BB962C8B-B14F-4D97-AF65-F5344CB8AC3E}">
        <p14:creationId xmlns:p14="http://schemas.microsoft.com/office/powerpoint/2010/main" val="3035184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mdcalc.com/mdrd-gfr-equa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mdcalc.com/mdrd-gfr-equa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dcalc.com/mdrd-gfr-equ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A87BC-1EEB-4283-BE25-83DD43528C4D}"/>
              </a:ext>
            </a:extLst>
          </p:cNvPr>
          <p:cNvSpPr>
            <a:spLocks noGrp="1"/>
          </p:cNvSpPr>
          <p:nvPr>
            <p:ph type="title"/>
          </p:nvPr>
        </p:nvSpPr>
        <p:spPr>
          <a:xfrm>
            <a:off x="127452" y="88772"/>
            <a:ext cx="8836933" cy="412675"/>
          </a:xfrm>
        </p:spPr>
        <p:txBody>
          <a:bodyPr>
            <a:noAutofit/>
          </a:bodyPr>
          <a:lstStyle/>
          <a:p>
            <a:pPr algn="ctr"/>
            <a:r>
              <a:rPr lang="en-US" sz="2000" dirty="0"/>
              <a:t>Glomerular Filtration Rate, Chronic Kidney Disease, and Transplant Eligibility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62892F-6E2E-4723-96AF-08078014E8E7}"/>
                  </a:ext>
                </a:extLst>
              </p:cNvPr>
              <p:cNvSpPr>
                <a:spLocks noGrp="1"/>
              </p:cNvSpPr>
              <p:nvPr>
                <p:ph idx="1"/>
              </p:nvPr>
            </p:nvSpPr>
            <p:spPr>
              <a:xfrm>
                <a:off x="82630" y="649983"/>
                <a:ext cx="8935864" cy="5987919"/>
              </a:xfrm>
            </p:spPr>
            <p:txBody>
              <a:bodyPr>
                <a:normAutofit fontScale="85000" lnSpcReduction="10000"/>
              </a:bodyPr>
              <a:lstStyle/>
              <a:p>
                <a:pPr marL="0" indent="0">
                  <a:buNone/>
                </a:pPr>
                <a:r>
                  <a:rPr lang="en-US" sz="2000" i="1" dirty="0"/>
                  <a:t>Assumed background knowledge: basic nephron physiology (filtration, reabsorption, secretion).</a:t>
                </a:r>
              </a:p>
              <a:p>
                <a:pPr marL="0" indent="0">
                  <a:buNone/>
                </a:pPr>
                <a:endParaRPr lang="en-US" sz="2000" dirty="0"/>
              </a:p>
              <a:p>
                <a:pPr marL="0" indent="0">
                  <a:buNone/>
                </a:pPr>
                <a:r>
                  <a:rPr lang="en-US" sz="2000" dirty="0"/>
                  <a:t>Q1. If a plasma solute is filtered and not reabsorbed, what happens to it?</a:t>
                </a:r>
              </a:p>
              <a:p>
                <a:pPr marL="0" indent="0">
                  <a:buNone/>
                </a:pPr>
                <a:endParaRPr lang="en-US" sz="2000" dirty="0"/>
              </a:p>
              <a:p>
                <a:pPr marL="0" indent="0">
                  <a:buNone/>
                </a:pPr>
                <a:r>
                  <a:rPr lang="en-US" sz="2000" dirty="0"/>
                  <a:t>Q2. Consider the fate of a given (fixed) amount of a solute delivered to the kidney via the renal artery. Assume that this solute is filtered but not heavily secreted or reabsorbed. Will the solute’s concentration in the renal vein and its concentration in the urine be directly correlated or inversely correlated? </a:t>
                </a:r>
              </a:p>
              <a:p>
                <a:pPr marL="0" indent="0">
                  <a:buNone/>
                </a:pPr>
                <a:endParaRPr lang="en-US" sz="2000" dirty="0"/>
              </a:p>
              <a:p>
                <a:pPr marL="0" indent="0">
                  <a:buNone/>
                </a:pPr>
                <a:r>
                  <a:rPr lang="en-US" sz="2000" dirty="0"/>
                  <a:t>Q3. Based on your answer to the previous question, is a high plasma level of a filtered solute a sign of a high (good) GFR, or a sign of a low (poor) GFR?</a:t>
                </a:r>
              </a:p>
              <a:p>
                <a:pPr marL="0" indent="0">
                  <a:buNone/>
                </a:pPr>
                <a:r>
                  <a:rPr lang="en-US" sz="2000" dirty="0"/>
                  <a:t> </a:t>
                </a:r>
              </a:p>
              <a:p>
                <a:pPr marL="0" indent="0">
                  <a:buNone/>
                </a:pPr>
                <a:r>
                  <a:rPr lang="en-US" sz="2000" i="1" dirty="0"/>
                  <a:t>Factual Interlude: </a:t>
                </a:r>
                <a:r>
                  <a:rPr lang="en-US" sz="2000" dirty="0"/>
                  <a:t>Creatinine (C</a:t>
                </a:r>
                <a:r>
                  <a:rPr lang="en-US" sz="2000" baseline="-25000" dirty="0"/>
                  <a:t>4</a:t>
                </a:r>
                <a:r>
                  <a:rPr lang="en-US" sz="2000" dirty="0"/>
                  <a:t>H</a:t>
                </a:r>
                <a:r>
                  <a:rPr lang="en-US" sz="2000" baseline="-25000" dirty="0"/>
                  <a:t>7</a:t>
                </a:r>
                <a:r>
                  <a:rPr lang="en-US" sz="2000" dirty="0"/>
                  <a:t>N</a:t>
                </a:r>
                <a:r>
                  <a:rPr lang="en-US" sz="2000" baseline="-25000" dirty="0"/>
                  <a:t>3</a:t>
                </a:r>
                <a:r>
                  <a:rPr lang="en-US" sz="2000" dirty="0"/>
                  <a:t>O) is an example of substance that is filtered but not heavily secreted or reabsorbed.  It has been used to estimate GFR (eGFR) in formulas like this “MDRD” one (A.S. Levey et al., </a:t>
                </a:r>
                <a:r>
                  <a:rPr lang="en-US" sz="2000" i="1" dirty="0"/>
                  <a:t>Ann. Intern. Med. </a:t>
                </a:r>
                <a:r>
                  <a:rPr lang="en-US" sz="2000" b="1" dirty="0"/>
                  <a:t>145</a:t>
                </a:r>
                <a:r>
                  <a:rPr lang="en-US" sz="2000" dirty="0"/>
                  <a:t>: 247-254, 2006): </a:t>
                </a:r>
              </a:p>
              <a:p>
                <a:pPr marL="0" indent="0">
                  <a:buNone/>
                </a:pPr>
                <a:r>
                  <a:rPr lang="en-US" sz="2000" dirty="0"/>
                  <a:t>	eGFR* = </a:t>
                </a:r>
                <a14:m>
                  <m:oMath xmlns:m="http://schemas.openxmlformats.org/officeDocument/2006/math">
                    <m:f>
                      <m:fPr>
                        <m:ctrlPr>
                          <a:rPr lang="en-US" sz="2000" i="1" dirty="0" smtClean="0">
                            <a:latin typeface="Cambria Math" panose="02040503050406030204" pitchFamily="18" charset="0"/>
                          </a:rPr>
                        </m:ctrlPr>
                      </m:fPr>
                      <m:num>
                        <m:r>
                          <a:rPr lang="en-US" sz="2000" b="0" i="1" dirty="0" smtClean="0">
                            <a:latin typeface="Cambria Math" panose="02040503050406030204" pitchFamily="18" charset="0"/>
                          </a:rPr>
                          <m:t>175</m:t>
                        </m:r>
                      </m:num>
                      <m:den>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m:t>
                            </m:r>
                            <m:r>
                              <a:rPr lang="en-US" sz="2000" b="0" i="1" dirty="0" smtClean="0">
                                <a:latin typeface="Cambria Math" panose="02040503050406030204" pitchFamily="18" charset="0"/>
                              </a:rPr>
                              <m:t>𝑠𝑒𝑟𝑢𝑚</m:t>
                            </m:r>
                            <m:r>
                              <a:rPr lang="en-US" sz="2000" b="0" i="1" dirty="0" smtClean="0">
                                <a:latin typeface="Cambria Math" panose="02040503050406030204" pitchFamily="18" charset="0"/>
                              </a:rPr>
                              <m:t> </m:t>
                            </m:r>
                            <m:r>
                              <a:rPr lang="en-US" sz="2000" b="0" i="1" dirty="0" smtClean="0">
                                <a:latin typeface="Cambria Math" panose="02040503050406030204" pitchFamily="18" charset="0"/>
                              </a:rPr>
                              <m:t>𝑐𝑟𝑒𝑎𝑡𝑖𝑛𝑖𝑛𝑒</m:t>
                            </m:r>
                            <m:r>
                              <a:rPr lang="en-US" sz="2000" b="0" i="1" dirty="0" smtClean="0">
                                <a:latin typeface="Cambria Math" panose="02040503050406030204" pitchFamily="18" charset="0"/>
                              </a:rPr>
                              <m:t>]</m:t>
                            </m:r>
                          </m:e>
                          <m:sup>
                            <m:r>
                              <a:rPr lang="en-US" sz="2000" b="0" i="1" dirty="0" smtClean="0">
                                <a:latin typeface="Cambria Math" panose="02040503050406030204" pitchFamily="18" charset="0"/>
                              </a:rPr>
                              <m:t>1.154</m:t>
                            </m:r>
                          </m:sup>
                        </m:sSup>
                      </m:den>
                    </m:f>
                  </m:oMath>
                </a14:m>
                <a:r>
                  <a:rPr lang="en-US" sz="2000" dirty="0"/>
                  <a:t> × </a:t>
                </a:r>
                <a14:m>
                  <m:oMath xmlns:m="http://schemas.openxmlformats.org/officeDocument/2006/math">
                    <m:f>
                      <m:fPr>
                        <m:ctrlPr>
                          <a:rPr lang="en-US" sz="2000" i="1" dirty="0" smtClean="0">
                            <a:latin typeface="Cambria Math" panose="02040503050406030204" pitchFamily="18" charset="0"/>
                          </a:rPr>
                        </m:ctrlPr>
                      </m:fPr>
                      <m:num>
                        <m:r>
                          <a:rPr lang="en-US" sz="2000" b="0" i="1" dirty="0" smtClean="0">
                            <a:latin typeface="Cambria Math" panose="02040503050406030204" pitchFamily="18" charset="0"/>
                          </a:rPr>
                          <m:t>1</m:t>
                        </m:r>
                      </m:num>
                      <m:den>
                        <m:sSup>
                          <m:sSupPr>
                            <m:ctrlPr>
                              <a:rPr lang="en-US" sz="2000" i="1" dirty="0" smtClean="0">
                                <a:latin typeface="Cambria Math" panose="02040503050406030204" pitchFamily="18" charset="0"/>
                              </a:rPr>
                            </m:ctrlPr>
                          </m:sSupPr>
                          <m:e>
                            <m:r>
                              <a:rPr lang="en-US" sz="2000" b="0" i="1" dirty="0" smtClean="0">
                                <a:latin typeface="Cambria Math" panose="02040503050406030204" pitchFamily="18" charset="0"/>
                              </a:rPr>
                              <m:t>𝑎𝑔𝑒</m:t>
                            </m:r>
                          </m:e>
                          <m:sup>
                            <m:r>
                              <a:rPr lang="en-US" sz="2000" b="0" i="1" dirty="0" smtClean="0">
                                <a:latin typeface="Cambria Math" panose="02040503050406030204" pitchFamily="18" charset="0"/>
                              </a:rPr>
                              <m:t>0.203</m:t>
                            </m:r>
                          </m:sup>
                        </m:sSup>
                      </m:den>
                    </m:f>
                  </m:oMath>
                </a14:m>
                <a:r>
                  <a:rPr lang="en-US" sz="2000" dirty="0"/>
                  <a:t> × 1.212 (if Black) × 0.742 (if female)</a:t>
                </a:r>
              </a:p>
              <a:p>
                <a:pPr marL="0" indent="0">
                  <a:buNone/>
                </a:pPr>
                <a:r>
                  <a:rPr lang="en-US" sz="2400" dirty="0"/>
                  <a:t>	</a:t>
                </a:r>
                <a:r>
                  <a:rPr lang="en-US" sz="1600" dirty="0"/>
                  <a:t>*units: eGFR in mL/min/1.73 m</a:t>
                </a:r>
                <a:r>
                  <a:rPr lang="en-US" sz="1600" baseline="30000" dirty="0"/>
                  <a:t>2</a:t>
                </a:r>
                <a:r>
                  <a:rPr lang="en-US" sz="1600" dirty="0"/>
                  <a:t> of body surface area, serum creatinine in mg/dL, age in years</a:t>
                </a:r>
                <a:endParaRPr lang="en-US" sz="2000" dirty="0"/>
              </a:p>
              <a:p>
                <a:pPr marL="0" indent="0">
                  <a:buNone/>
                </a:pPr>
                <a:endParaRPr lang="en-US" sz="2000" dirty="0"/>
              </a:p>
              <a:p>
                <a:pPr marL="0" indent="0">
                  <a:buNone/>
                </a:pPr>
                <a:r>
                  <a:rPr lang="en-US" sz="2000" dirty="0"/>
                  <a:t>Q4. Is the relationship between eGFR and creatinine concentration in this equation consistent with your answer to the previous question? (Hint: is [creatinine] in the numerator, or the denominator?</a:t>
                </a:r>
              </a:p>
            </p:txBody>
          </p:sp>
        </mc:Choice>
        <mc:Fallback xmlns="">
          <p:sp>
            <p:nvSpPr>
              <p:cNvPr id="3" name="Content Placeholder 2">
                <a:extLst>
                  <a:ext uri="{FF2B5EF4-FFF2-40B4-BE49-F238E27FC236}">
                    <a16:creationId xmlns:a16="http://schemas.microsoft.com/office/drawing/2014/main" id="{6B62892F-6E2E-4723-96AF-08078014E8E7}"/>
                  </a:ext>
                </a:extLst>
              </p:cNvPr>
              <p:cNvSpPr>
                <a:spLocks noGrp="1" noRot="1" noChangeAspect="1" noMove="1" noResize="1" noEditPoints="1" noAdjustHandles="1" noChangeArrowheads="1" noChangeShapeType="1" noTextEdit="1"/>
              </p:cNvSpPr>
              <p:nvPr>
                <p:ph idx="1"/>
              </p:nvPr>
            </p:nvSpPr>
            <p:spPr>
              <a:xfrm>
                <a:off x="82630" y="649983"/>
                <a:ext cx="8935864" cy="5987919"/>
              </a:xfrm>
              <a:blipFill>
                <a:blip r:embed="rId3"/>
                <a:stretch>
                  <a:fillRect l="-478" t="-1120" b="-30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96C53CD-8E88-48E4-982F-32C8A5D18B3B}"/>
              </a:ext>
            </a:extLst>
          </p:cNvPr>
          <p:cNvSpPr>
            <a:spLocks noGrp="1"/>
          </p:cNvSpPr>
          <p:nvPr>
            <p:ph type="sldNum" sz="quarter" idx="12"/>
          </p:nvPr>
        </p:nvSpPr>
        <p:spPr/>
        <p:txBody>
          <a:bodyPr/>
          <a:lstStyle/>
          <a:p>
            <a:fld id="{6C0C36F0-B428-41C0-AF55-5275465A159A}" type="slidenum">
              <a:rPr lang="en-US" smtClean="0"/>
              <a:pPr/>
              <a:t>1</a:t>
            </a:fld>
            <a:endParaRPr lang="en-US" dirty="0"/>
          </a:p>
        </p:txBody>
      </p:sp>
    </p:spTree>
    <p:extLst>
      <p:ext uri="{BB962C8B-B14F-4D97-AF65-F5344CB8AC3E}">
        <p14:creationId xmlns:p14="http://schemas.microsoft.com/office/powerpoint/2010/main" val="3249598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684E12-05CD-4D0C-A529-4C1631D68F79}"/>
              </a:ext>
            </a:extLst>
          </p:cNvPr>
          <p:cNvSpPr>
            <a:spLocks noGrp="1"/>
          </p:cNvSpPr>
          <p:nvPr>
            <p:ph idx="1"/>
          </p:nvPr>
        </p:nvSpPr>
        <p:spPr>
          <a:xfrm>
            <a:off x="0" y="118435"/>
            <a:ext cx="9134114" cy="6505522"/>
          </a:xfrm>
        </p:spPr>
        <p:txBody>
          <a:bodyPr>
            <a:normAutofit fontScale="92500" lnSpcReduction="10000"/>
          </a:bodyPr>
          <a:lstStyle/>
          <a:p>
            <a:pPr marL="0" indent="0">
              <a:buNone/>
            </a:pPr>
            <a:r>
              <a:rPr lang="en-US" sz="2200" dirty="0"/>
              <a:t>Q5. You can calculate eGFR from serum creatinine levels using online calculators like this: </a:t>
            </a:r>
            <a:r>
              <a:rPr lang="en-US" sz="2200" dirty="0">
                <a:hlinkClick r:id="rId3"/>
              </a:rPr>
              <a:t>https://www.mdcalc.com/mdrd-gfr-equation</a:t>
            </a:r>
            <a:r>
              <a:rPr lang="en-US" sz="2200" dirty="0"/>
              <a:t>. For example, what is the eGFR for a 55-year-old white woman with a (normal, healthy) serum [creatinine] of 1 mg/dL? </a:t>
            </a:r>
          </a:p>
          <a:p>
            <a:pPr marL="0" indent="0">
              <a:buNone/>
            </a:pPr>
            <a:endParaRPr lang="en-US" sz="2200" dirty="0"/>
          </a:p>
          <a:p>
            <a:pPr marL="0" indent="0">
              <a:buNone/>
            </a:pPr>
            <a:r>
              <a:rPr lang="en-US" sz="2200" dirty="0"/>
              <a:t>Q6. Now imagine that this patient’s serum [creatinine] has risen to 3 mg/dL.  Should her eGFR go up, or should it go down?  Make a prediction, then confirm your prediction with the online calculator. </a:t>
            </a:r>
          </a:p>
          <a:p>
            <a:pPr marL="0" indent="0">
              <a:buNone/>
            </a:pPr>
            <a:endParaRPr lang="en-US" sz="2200" dirty="0"/>
          </a:p>
          <a:p>
            <a:pPr marL="0" indent="0">
              <a:buNone/>
            </a:pPr>
            <a:r>
              <a:rPr lang="en-US" sz="2200" i="1" dirty="0"/>
              <a:t>Factual Interlude: </a:t>
            </a:r>
            <a:r>
              <a:rPr lang="en-US" sz="2200" dirty="0"/>
              <a:t>Creatinine is produced by muscles. The less muscle mass you have, the less creatinine your muscles release, and the less there is for the kidneys to filter.  Thus, the sex coefficient of 0.742 reflects the fact that, on average, females have less muscle mass than males of similar size. Similarly, the race coefficient of 1.212 is based on the idea (validated for some populations) that, on average, Black people have more muscle mass than non-Black people.</a:t>
            </a:r>
          </a:p>
          <a:p>
            <a:pPr marL="0" indent="0">
              <a:buNone/>
            </a:pPr>
            <a:endParaRPr lang="en-US" sz="2200" dirty="0"/>
          </a:p>
          <a:p>
            <a:pPr marL="0" indent="0">
              <a:buNone/>
            </a:pPr>
            <a:r>
              <a:rPr lang="en-US" sz="2200" dirty="0"/>
              <a:t>Question for self-reflection: Do these sex and race coefficients seem reasonable, or highly problematic, or somewhere in between? </a:t>
            </a:r>
          </a:p>
          <a:p>
            <a:pPr marL="0" indent="0">
              <a:buNone/>
            </a:pPr>
            <a:endParaRPr lang="en-US" sz="2200" dirty="0"/>
          </a:p>
          <a:p>
            <a:pPr marL="0" indent="0">
              <a:buNone/>
            </a:pPr>
            <a:r>
              <a:rPr lang="en-US" sz="2200" i="1" dirty="0"/>
              <a:t>Factual Interlude: </a:t>
            </a:r>
            <a:r>
              <a:rPr lang="en-US" sz="2200" dirty="0"/>
              <a:t>eGFR often has important clinical implications. For example, patients may become eligible for a referral for a kidney transplant when their eGFR falls below 20 mL/min/1.73 m</a:t>
            </a:r>
            <a:r>
              <a:rPr lang="en-US" sz="2200" baseline="30000" dirty="0"/>
              <a:t>2</a:t>
            </a:r>
            <a:r>
              <a:rPr lang="en-US" sz="2200" dirty="0"/>
              <a:t>. </a:t>
            </a:r>
          </a:p>
          <a:p>
            <a:pPr marL="0" indent="0">
              <a:buNone/>
            </a:pPr>
            <a:endParaRPr lang="en-US" sz="2200" dirty="0"/>
          </a:p>
        </p:txBody>
      </p:sp>
      <p:sp>
        <p:nvSpPr>
          <p:cNvPr id="4" name="Slide Number Placeholder 3">
            <a:extLst>
              <a:ext uri="{FF2B5EF4-FFF2-40B4-BE49-F238E27FC236}">
                <a16:creationId xmlns:a16="http://schemas.microsoft.com/office/drawing/2014/main" id="{24673635-361E-4AF6-90C0-51C00414A5AC}"/>
              </a:ext>
            </a:extLst>
          </p:cNvPr>
          <p:cNvSpPr>
            <a:spLocks noGrp="1"/>
          </p:cNvSpPr>
          <p:nvPr>
            <p:ph type="sldNum" sz="quarter" idx="12"/>
          </p:nvPr>
        </p:nvSpPr>
        <p:spPr/>
        <p:txBody>
          <a:bodyPr/>
          <a:lstStyle/>
          <a:p>
            <a:fld id="{6C0C36F0-B428-41C0-AF55-5275465A159A}" type="slidenum">
              <a:rPr lang="en-US" smtClean="0"/>
              <a:pPr/>
              <a:t>2</a:t>
            </a:fld>
            <a:endParaRPr lang="en-US" dirty="0"/>
          </a:p>
        </p:txBody>
      </p:sp>
    </p:spTree>
    <p:extLst>
      <p:ext uri="{BB962C8B-B14F-4D97-AF65-F5344CB8AC3E}">
        <p14:creationId xmlns:p14="http://schemas.microsoft.com/office/powerpoint/2010/main" val="4041377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1ADFC9-4ACF-49DF-85D5-992BC3FF6536}"/>
              </a:ext>
            </a:extLst>
          </p:cNvPr>
          <p:cNvSpPr>
            <a:spLocks noGrp="1"/>
          </p:cNvSpPr>
          <p:nvPr>
            <p:ph idx="1"/>
          </p:nvPr>
        </p:nvSpPr>
        <p:spPr>
          <a:xfrm>
            <a:off x="71716" y="143434"/>
            <a:ext cx="9018494" cy="6420651"/>
          </a:xfrm>
        </p:spPr>
        <p:txBody>
          <a:bodyPr>
            <a:normAutofit/>
          </a:bodyPr>
          <a:lstStyle/>
          <a:p>
            <a:pPr marL="0" indent="0">
              <a:buNone/>
            </a:pPr>
            <a:r>
              <a:rPr lang="en-US" sz="2000" dirty="0"/>
              <a:t>Now consider the following scenario…. Beth and Wendy are women of similar height, weight, fitness levels, and body composition. Both are 55 years old. Both have chronic kidney disease (CKD) and receive dialysis 3 times a week. Both have serum creatinine levels of 3 mg/dL. However, Beth is of West African ancestry, while Wendy is of Caucasian heritage.</a:t>
            </a:r>
          </a:p>
          <a:p>
            <a:pPr marL="0" indent="0">
              <a:buNone/>
            </a:pPr>
            <a:endParaRPr lang="en-US" sz="2000" dirty="0"/>
          </a:p>
          <a:p>
            <a:pPr marL="0" indent="0">
              <a:buNone/>
            </a:pPr>
            <a:r>
              <a:rPr lang="en-US" sz="2000" dirty="0"/>
              <a:t>Q7. Estimate Beth’s GFR using the </a:t>
            </a:r>
            <a:r>
              <a:rPr lang="en-US" sz="2000" dirty="0">
                <a:hlinkClick r:id="rId3"/>
              </a:rPr>
              <a:t>online calculator</a:t>
            </a:r>
            <a:r>
              <a:rPr lang="en-US" sz="2000" dirty="0"/>
              <a:t>. Is Beth currently eligible for a kidney transplant, based on the cutoff given above?</a:t>
            </a:r>
          </a:p>
          <a:p>
            <a:pPr marL="0" indent="0">
              <a:buNone/>
            </a:pPr>
            <a:endParaRPr lang="en-US" sz="2000" dirty="0"/>
          </a:p>
          <a:p>
            <a:pPr marL="0" indent="0">
              <a:buNone/>
            </a:pPr>
            <a:r>
              <a:rPr lang="en-US" sz="2000" dirty="0"/>
              <a:t>Q8. Now estimate Wendy’s GFR. Is Wendy currently eligible for a kidney transplant?</a:t>
            </a:r>
          </a:p>
          <a:p>
            <a:pPr marL="0" indent="0">
              <a:buNone/>
            </a:pPr>
            <a:endParaRPr lang="en-US" sz="2000" dirty="0"/>
          </a:p>
          <a:p>
            <a:pPr marL="0" indent="0">
              <a:buNone/>
            </a:pPr>
            <a:r>
              <a:rPr lang="en-US" sz="2000" dirty="0"/>
              <a:t>Q9. What ethical issues are raised by your answers to the previous two questions?</a:t>
            </a:r>
          </a:p>
        </p:txBody>
      </p:sp>
      <p:sp>
        <p:nvSpPr>
          <p:cNvPr id="4" name="Slide Number Placeholder 3">
            <a:extLst>
              <a:ext uri="{FF2B5EF4-FFF2-40B4-BE49-F238E27FC236}">
                <a16:creationId xmlns:a16="http://schemas.microsoft.com/office/drawing/2014/main" id="{A2F8909C-8628-4D38-A413-88623CB91199}"/>
              </a:ext>
            </a:extLst>
          </p:cNvPr>
          <p:cNvSpPr>
            <a:spLocks noGrp="1"/>
          </p:cNvSpPr>
          <p:nvPr>
            <p:ph type="sldNum" sz="quarter" idx="12"/>
          </p:nvPr>
        </p:nvSpPr>
        <p:spPr/>
        <p:txBody>
          <a:bodyPr/>
          <a:lstStyle/>
          <a:p>
            <a:fld id="{6C0C36F0-B428-41C0-AF55-5275465A159A}" type="slidenum">
              <a:rPr lang="en-US" smtClean="0"/>
              <a:pPr/>
              <a:t>3</a:t>
            </a:fld>
            <a:endParaRPr lang="en-US" dirty="0"/>
          </a:p>
        </p:txBody>
      </p:sp>
    </p:spTree>
    <p:extLst>
      <p:ext uri="{BB962C8B-B14F-4D97-AF65-F5344CB8AC3E}">
        <p14:creationId xmlns:p14="http://schemas.microsoft.com/office/powerpoint/2010/main" val="670200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5239F5-4792-45AC-B4E8-A3BDE135C3F2}"/>
                  </a:ext>
                </a:extLst>
              </p:cNvPr>
              <p:cNvSpPr>
                <a:spLocks noGrp="1"/>
              </p:cNvSpPr>
              <p:nvPr>
                <p:ph idx="1"/>
              </p:nvPr>
            </p:nvSpPr>
            <p:spPr>
              <a:xfrm>
                <a:off x="172278" y="242209"/>
                <a:ext cx="8825948" cy="5834125"/>
              </a:xfrm>
            </p:spPr>
            <p:txBody>
              <a:bodyPr>
                <a:normAutofit fontScale="85000" lnSpcReduction="20000"/>
              </a:bodyPr>
              <a:lstStyle/>
              <a:p>
                <a:pPr marL="0" indent="0">
                  <a:buNone/>
                </a:pPr>
                <a:r>
                  <a:rPr lang="en-US" b="1" dirty="0"/>
                  <a:t>TQT. Given an </a:t>
                </a:r>
                <a:r>
                  <a:rPr lang="en-US" b="1" dirty="0">
                    <a:hlinkClick r:id="rId3"/>
                  </a:rPr>
                  <a:t>eGFR calculator</a:t>
                </a:r>
                <a:r>
                  <a:rPr lang="en-US" b="1" dirty="0"/>
                  <a:t> (formula below) and a scenario involving chronic kidney disease (CKD), identify biomedical ethics issues raised by the scenario.</a:t>
                </a:r>
              </a:p>
              <a:p>
                <a:pPr marL="0" indent="0">
                  <a:buNone/>
                </a:pPr>
                <a:r>
                  <a:rPr lang="en-US" sz="2400" dirty="0"/>
                  <a:t>eGFR* = </a:t>
                </a:r>
                <a14:m>
                  <m:oMath xmlns:m="http://schemas.openxmlformats.org/officeDocument/2006/math">
                    <m:f>
                      <m:fPr>
                        <m:ctrlPr>
                          <a:rPr lang="en-US" sz="2400" i="1" dirty="0" smtClean="0">
                            <a:latin typeface="Cambria Math" panose="02040503050406030204" pitchFamily="18" charset="0"/>
                          </a:rPr>
                        </m:ctrlPr>
                      </m:fPr>
                      <m:num>
                        <m:r>
                          <a:rPr lang="en-US" sz="2400" b="0" i="1" dirty="0" smtClean="0">
                            <a:latin typeface="Cambria Math" panose="02040503050406030204" pitchFamily="18" charset="0"/>
                          </a:rPr>
                          <m:t>175</m:t>
                        </m:r>
                      </m:num>
                      <m:den>
                        <m:sSup>
                          <m:sSupPr>
                            <m:ctrlPr>
                              <a:rPr lang="en-US" sz="2400" b="0" i="1" dirty="0" smtClean="0">
                                <a:latin typeface="Cambria Math" panose="02040503050406030204" pitchFamily="18" charset="0"/>
                              </a:rPr>
                            </m:ctrlPr>
                          </m:sSupPr>
                          <m:e>
                            <m:r>
                              <a:rPr lang="en-US" sz="2400" b="0" i="1" dirty="0" smtClean="0">
                                <a:latin typeface="Cambria Math" panose="02040503050406030204" pitchFamily="18" charset="0"/>
                              </a:rPr>
                              <m:t>[</m:t>
                            </m:r>
                            <m:r>
                              <a:rPr lang="en-US" sz="2400" b="0" i="1" dirty="0" smtClean="0">
                                <a:latin typeface="Cambria Math" panose="02040503050406030204" pitchFamily="18" charset="0"/>
                              </a:rPr>
                              <m:t>𝑠𝑒𝑟𝑢𝑚</m:t>
                            </m:r>
                            <m:r>
                              <a:rPr lang="en-US" sz="2400" b="0" i="1" dirty="0" smtClean="0">
                                <a:latin typeface="Cambria Math" panose="02040503050406030204" pitchFamily="18" charset="0"/>
                              </a:rPr>
                              <m:t> </m:t>
                            </m:r>
                            <m:r>
                              <a:rPr lang="en-US" sz="2400" b="0" i="1" dirty="0" smtClean="0">
                                <a:latin typeface="Cambria Math" panose="02040503050406030204" pitchFamily="18" charset="0"/>
                              </a:rPr>
                              <m:t>𝑐𝑟𝑒𝑎𝑡𝑖𝑛𝑖𝑛𝑒</m:t>
                            </m:r>
                            <m:r>
                              <a:rPr lang="en-US" sz="2400" b="0" i="1" dirty="0" smtClean="0">
                                <a:latin typeface="Cambria Math" panose="02040503050406030204" pitchFamily="18" charset="0"/>
                              </a:rPr>
                              <m:t>]</m:t>
                            </m:r>
                          </m:e>
                          <m:sup>
                            <m:r>
                              <a:rPr lang="en-US" sz="2400" b="0" i="1" dirty="0" smtClean="0">
                                <a:latin typeface="Cambria Math" panose="02040503050406030204" pitchFamily="18" charset="0"/>
                              </a:rPr>
                              <m:t>1.154</m:t>
                            </m:r>
                          </m:sup>
                        </m:sSup>
                      </m:den>
                    </m:f>
                  </m:oMath>
                </a14:m>
                <a:r>
                  <a:rPr lang="en-US" sz="2400" dirty="0"/>
                  <a:t> × </a:t>
                </a:r>
                <a14:m>
                  <m:oMath xmlns:m="http://schemas.openxmlformats.org/officeDocument/2006/math">
                    <m:f>
                      <m:fPr>
                        <m:ctrlPr>
                          <a:rPr lang="en-US" sz="2400" i="1" dirty="0" smtClean="0">
                            <a:latin typeface="Cambria Math" panose="02040503050406030204" pitchFamily="18" charset="0"/>
                          </a:rPr>
                        </m:ctrlPr>
                      </m:fPr>
                      <m:num>
                        <m:r>
                          <a:rPr lang="en-US" sz="2400" b="0" i="1" dirty="0" smtClean="0">
                            <a:latin typeface="Cambria Math" panose="02040503050406030204" pitchFamily="18" charset="0"/>
                          </a:rPr>
                          <m:t>1</m:t>
                        </m:r>
                      </m:num>
                      <m:den>
                        <m:sSup>
                          <m:sSupPr>
                            <m:ctrlPr>
                              <a:rPr lang="en-US" sz="2400" i="1" dirty="0" smtClean="0">
                                <a:latin typeface="Cambria Math" panose="02040503050406030204" pitchFamily="18" charset="0"/>
                              </a:rPr>
                            </m:ctrlPr>
                          </m:sSupPr>
                          <m:e>
                            <m:r>
                              <a:rPr lang="en-US" sz="2400" b="0" i="1" dirty="0" smtClean="0">
                                <a:latin typeface="Cambria Math" panose="02040503050406030204" pitchFamily="18" charset="0"/>
                              </a:rPr>
                              <m:t>𝑎𝑔𝑒</m:t>
                            </m:r>
                          </m:e>
                          <m:sup>
                            <m:r>
                              <a:rPr lang="en-US" sz="2400" b="0" i="1" dirty="0" smtClean="0">
                                <a:latin typeface="Cambria Math" panose="02040503050406030204" pitchFamily="18" charset="0"/>
                              </a:rPr>
                              <m:t>0.203</m:t>
                            </m:r>
                          </m:sup>
                        </m:sSup>
                      </m:den>
                    </m:f>
                  </m:oMath>
                </a14:m>
                <a:r>
                  <a:rPr lang="en-US" sz="2400" dirty="0"/>
                  <a:t> × 1.212 (if Black) × 0.742 (if female)</a:t>
                </a:r>
              </a:p>
              <a:p>
                <a:pPr marL="0" indent="0">
                  <a:buNone/>
                </a:pPr>
                <a:r>
                  <a:rPr lang="en-US" sz="2000" dirty="0"/>
                  <a:t>*units: eGFR in mL/min/1.73 m</a:t>
                </a:r>
                <a:r>
                  <a:rPr lang="en-US" sz="2000" baseline="30000" dirty="0"/>
                  <a:t>2</a:t>
                </a:r>
                <a:r>
                  <a:rPr lang="en-US" sz="2000" dirty="0"/>
                  <a:t> of body surface area, serum creatinine in mg/dL, age in years</a:t>
                </a:r>
                <a:endParaRPr lang="en-US" sz="2800" dirty="0"/>
              </a:p>
              <a:p>
                <a:pPr marL="0" indent="0">
                  <a:buNone/>
                </a:pPr>
                <a:endParaRPr lang="en-US" b="1" dirty="0"/>
              </a:p>
              <a:p>
                <a:r>
                  <a:rPr lang="en-US" dirty="0"/>
                  <a:t>Example A: Your CDK patient Mel has relatively light skin. She says that her father is Black, her mother is White, and she is “48% African” according to Ancestry.com. You are about to measure her serum [creatinine] to determine transplant eligibility. Your clinic currently uses the eGFR formula above. What biomedical ethics issues are raised by this specific case?</a:t>
                </a:r>
              </a:p>
              <a:p>
                <a:r>
                  <a:rPr lang="en-US" dirty="0"/>
                  <a:t>Example B: </a:t>
                </a:r>
                <a:r>
                  <a:rPr lang="en-US" sz="2800" dirty="0"/>
                  <a:t>CDK patient Armando is white. Armando looks male to you, but they identify </a:t>
                </a:r>
                <a:r>
                  <a:rPr lang="en-US" dirty="0"/>
                  <a:t>as non-binary.</a:t>
                </a:r>
                <a:r>
                  <a:rPr lang="en-US" sz="2800" dirty="0"/>
                  <a:t> </a:t>
                </a:r>
                <a:r>
                  <a:rPr lang="en-US" dirty="0"/>
                  <a:t>They are</a:t>
                </a:r>
                <a:r>
                  <a:rPr lang="en-US" sz="2800" dirty="0"/>
                  <a:t> 32 years old. Their serum [creatinine] is 2.3 mg/dL. </a:t>
                </a:r>
                <a:r>
                  <a:rPr lang="en-US" dirty="0"/>
                  <a:t>You know that your patients like Armando qualify for additional no-cost dialysis services if their eGFR according to the formula above is less than is 30 mL/min/1.73 m</a:t>
                </a:r>
                <a:r>
                  <a:rPr lang="en-US" baseline="30000" dirty="0"/>
                  <a:t>2</a:t>
                </a:r>
                <a:r>
                  <a:rPr lang="en-US" dirty="0"/>
                  <a:t>. What biomedical ethics issues are raised by this case?</a:t>
                </a:r>
              </a:p>
              <a:p>
                <a:r>
                  <a:rPr lang="en-US" dirty="0"/>
                  <a:t>Example C: Make up an example and ask your classmates.</a:t>
                </a:r>
              </a:p>
            </p:txBody>
          </p:sp>
        </mc:Choice>
        <mc:Fallback xmlns="">
          <p:sp>
            <p:nvSpPr>
              <p:cNvPr id="3" name="Content Placeholder 2">
                <a:extLst>
                  <a:ext uri="{FF2B5EF4-FFF2-40B4-BE49-F238E27FC236}">
                    <a16:creationId xmlns:a16="http://schemas.microsoft.com/office/drawing/2014/main" id="{195239F5-4792-45AC-B4E8-A3BDE135C3F2}"/>
                  </a:ext>
                </a:extLst>
              </p:cNvPr>
              <p:cNvSpPr>
                <a:spLocks noGrp="1" noRot="1" noChangeAspect="1" noMove="1" noResize="1" noEditPoints="1" noAdjustHandles="1" noChangeArrowheads="1" noChangeShapeType="1" noTextEdit="1"/>
              </p:cNvSpPr>
              <p:nvPr>
                <p:ph idx="1"/>
              </p:nvPr>
            </p:nvSpPr>
            <p:spPr>
              <a:xfrm>
                <a:off x="172278" y="242209"/>
                <a:ext cx="8825948" cy="5834125"/>
              </a:xfrm>
              <a:blipFill>
                <a:blip r:embed="rId4"/>
                <a:stretch>
                  <a:fillRect l="-1036" t="-2403" r="-1796" b="-73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DC8CEAF-15D3-4695-A220-11EE853EE467}"/>
              </a:ext>
            </a:extLst>
          </p:cNvPr>
          <p:cNvSpPr>
            <a:spLocks noGrp="1"/>
          </p:cNvSpPr>
          <p:nvPr>
            <p:ph type="sldNum" sz="quarter" idx="12"/>
          </p:nvPr>
        </p:nvSpPr>
        <p:spPr/>
        <p:txBody>
          <a:bodyPr/>
          <a:lstStyle/>
          <a:p>
            <a:fld id="{6C0C36F0-B428-41C0-AF55-5275465A159A}" type="slidenum">
              <a:rPr lang="en-US" smtClean="0"/>
              <a:pPr/>
              <a:t>4</a:t>
            </a:fld>
            <a:endParaRPr lang="en-US" dirty="0"/>
          </a:p>
        </p:txBody>
      </p:sp>
    </p:spTree>
    <p:extLst>
      <p:ext uri="{BB962C8B-B14F-4D97-AF65-F5344CB8AC3E}">
        <p14:creationId xmlns:p14="http://schemas.microsoft.com/office/powerpoint/2010/main" val="26898299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35632</TotalTime>
  <Words>916</Words>
  <Application>Microsoft Office PowerPoint</Application>
  <PresentationFormat>On-screen Show (4:3)</PresentationFormat>
  <Paragraphs>45</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Calibri Light</vt:lpstr>
      <vt:lpstr>Arial</vt:lpstr>
      <vt:lpstr>Cambria Math</vt:lpstr>
      <vt:lpstr>Calibri</vt:lpstr>
      <vt:lpstr>Office Theme</vt:lpstr>
      <vt:lpstr>Glomerular Filtration Rate, Chronic Kidney Disease, and Transplant Eligibility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Crowther</dc:creator>
  <cp:lastModifiedBy>Gregory Crowther</cp:lastModifiedBy>
  <cp:revision>3233</cp:revision>
  <cp:lastPrinted>2018-02-16T04:10:24Z</cp:lastPrinted>
  <dcterms:created xsi:type="dcterms:W3CDTF">2015-03-30T05:12:52Z</dcterms:created>
  <dcterms:modified xsi:type="dcterms:W3CDTF">2021-03-13T03:42:15Z</dcterms:modified>
</cp:coreProperties>
</file>