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443" r:id="rId2"/>
    <p:sldId id="423" r:id="rId3"/>
    <p:sldId id="426" r:id="rId4"/>
    <p:sldId id="425" r:id="rId5"/>
    <p:sldId id="439" r:id="rId6"/>
    <p:sldId id="424" r:id="rId7"/>
    <p:sldId id="436" r:id="rId8"/>
    <p:sldId id="434" r:id="rId9"/>
    <p:sldId id="442" r:id="rId10"/>
  </p:sldIdLst>
  <p:sldSz cx="9144000" cy="6858000" type="screen4x3"/>
  <p:notesSz cx="7077075" cy="9028113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libri Light" panose="020F0302020204030204" pitchFamily="34" charset="0"/>
      <p:regular r:id="rId17"/>
      <p: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D53F9FE-F3E8-4952-9796-438558F31C70}">
          <p14:sldIdLst>
            <p14:sldId id="443"/>
            <p14:sldId id="423"/>
            <p14:sldId id="426"/>
            <p14:sldId id="425"/>
            <p14:sldId id="439"/>
            <p14:sldId id="424"/>
            <p14:sldId id="436"/>
            <p14:sldId id="434"/>
            <p14:sldId id="44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BFBF"/>
    <a:srgbClr val="FF6699"/>
    <a:srgbClr val="339966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20" autoAdjust="0"/>
    <p:restoredTop sz="76694" autoAdjust="0"/>
  </p:normalViewPr>
  <p:slideViewPr>
    <p:cSldViewPr snapToGrid="0">
      <p:cViewPr varScale="1">
        <p:scale>
          <a:sx n="73" d="100"/>
          <a:sy n="73" d="100"/>
        </p:scale>
        <p:origin x="1316" y="44"/>
      </p:cViewPr>
      <p:guideLst/>
    </p:cSldViewPr>
  </p:slideViewPr>
  <p:notesTextViewPr>
    <p:cViewPr>
      <p:scale>
        <a:sx n="141" d="100"/>
        <a:sy n="141" d="100"/>
      </p:scale>
      <p:origin x="0" y="0"/>
    </p:cViewPr>
  </p:notesTextViewPr>
  <p:sorterViewPr>
    <p:cViewPr>
      <p:scale>
        <a:sx n="100" d="100"/>
        <a:sy n="100" d="100"/>
      </p:scale>
      <p:origin x="0" y="-15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374" cy="4532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100" y="0"/>
            <a:ext cx="3067374" cy="4532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E2EFE-4FBD-4D98-B575-BF0185199549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574858"/>
            <a:ext cx="3067374" cy="4532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100" y="8574858"/>
            <a:ext cx="3067374" cy="4532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44DBD7-8435-456D-BC81-0E62D35A6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2366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52973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52973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9615646-A0DD-4017-BD37-2124DFDD3C2C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508125" y="1128713"/>
            <a:ext cx="4060825" cy="30464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344779"/>
            <a:ext cx="5661660" cy="355482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575141"/>
            <a:ext cx="3066733" cy="452972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575141"/>
            <a:ext cx="3066733" cy="452972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8AF0D94-49D9-46A1-8177-778C44701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333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AF0D94-49D9-46A1-8177-778C44701F2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0714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AF0D94-49D9-46A1-8177-778C44701F2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2760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AF0D94-49D9-46A1-8177-778C44701F2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1337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AF0D94-49D9-46A1-8177-778C44701F2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6226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AF0D94-49D9-46A1-8177-778C44701F2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1641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AF0D94-49D9-46A1-8177-778C44701F2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3911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AF0D94-49D9-46A1-8177-778C44701F2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3574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AF0D94-49D9-46A1-8177-778C44701F2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210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DC6C4-98CA-4DBD-8872-6661BE5D1466}" type="datetime1">
              <a:rPr lang="en-US" smtClean="0"/>
              <a:t>6/29/2020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C36F0-B428-41C0-AF55-5275465A1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118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BBC73-7249-4EE5-8245-12B1F2D4AEC6}" type="datetime1">
              <a:rPr lang="en-US" smtClean="0"/>
              <a:t>6/29/2020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C36F0-B428-41C0-AF55-5275465A1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350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9C47F-6FC2-4183-AC55-6CAAA8472EAA}" type="datetime1">
              <a:rPr lang="en-US" smtClean="0"/>
              <a:t>6/29/2020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C36F0-B428-41C0-AF55-5275465A1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281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012" y="6267796"/>
            <a:ext cx="4573012" cy="59475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278" y="240631"/>
            <a:ext cx="8971722" cy="749395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9BEB9-F748-4858-8ECD-BD54B864405D}" type="datetime1">
              <a:rPr lang="en-US" smtClean="0"/>
              <a:t>6/29/2020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76714" y="6486976"/>
            <a:ext cx="2057400" cy="365125"/>
          </a:xfrm>
        </p:spPr>
        <p:txBody>
          <a:bodyPr/>
          <a:lstStyle>
            <a:lvl1pPr>
              <a:defRPr sz="1600"/>
            </a:lvl1pPr>
          </a:lstStyle>
          <a:p>
            <a:fld id="{6C0C36F0-B428-41C0-AF55-5275465A159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911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673A2-DF43-411A-8B54-A4790599772D}" type="datetime1">
              <a:rPr lang="en-US" smtClean="0"/>
              <a:t>6/29/2020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C36F0-B428-41C0-AF55-5275465A1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08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77385-1FA1-4AE4-A796-15ADD892A688}" type="datetime1">
              <a:rPr lang="en-US" smtClean="0"/>
              <a:t>6/29/2020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C36F0-B428-41C0-AF55-5275465A1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418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5017C-2B58-4960-B9BE-54655CF1CDA6}" type="datetime1">
              <a:rPr lang="en-US" smtClean="0"/>
              <a:t>6/29/2020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C36F0-B428-41C0-AF55-5275465A1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253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BA05B-AA61-4BA6-9E03-EC9459B28BC8}" type="datetime1">
              <a:rPr lang="en-US" smtClean="0"/>
              <a:t>6/29/2020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C36F0-B428-41C0-AF55-5275465A1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361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11C02-035E-4268-B6BB-14EB0FFF4A92}" type="datetime1">
              <a:rPr lang="en-US" smtClean="0"/>
              <a:t>6/29/2020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C36F0-B428-41C0-AF55-5275465A1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241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86571-297D-418F-8090-DBE5853D24EB}" type="datetime1">
              <a:rPr lang="en-US" smtClean="0"/>
              <a:t>6/29/2020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C36F0-B428-41C0-AF55-5275465A1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059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411FF-C03F-42B4-B761-6D42D74DB60E}" type="datetime1">
              <a:rPr lang="en-US" smtClean="0"/>
              <a:t>6/29/2020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C36F0-B428-41C0-AF55-5275465A1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455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2278" y="-5934"/>
            <a:ext cx="882594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278" y="1481073"/>
            <a:ext cx="8825948" cy="4999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F410CD-B577-44B2-9044-C8649D4A4E29}" type="datetime1">
              <a:rPr lang="en-US" smtClean="0"/>
              <a:t>6/29/2020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0C36F0-B428-41C0-AF55-5275465A1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184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583077-8EC3-445A-82F3-B6B17E220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C36F0-B428-41C0-AF55-5275465A159A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A0F01FE-EEB8-420D-AAA5-C8E2290357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278" y="1789355"/>
            <a:ext cx="8825948" cy="50617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i="1" u="sng" dirty="0"/>
              <a:t>Note to instructors</a:t>
            </a:r>
            <a:r>
              <a:rPr lang="en-US" sz="2400" i="1" dirty="0"/>
              <a:t>:  </a:t>
            </a:r>
          </a:p>
          <a:p>
            <a:pPr marL="0" indent="0">
              <a:buNone/>
            </a:pPr>
            <a:r>
              <a:rPr lang="en-US" sz="2400" i="1" dirty="0"/>
              <a:t>This worksheet represents a way that I have taught this material, which incorporates figures/tables created by others.  I have cited my sources, but I have not obtained formal permission to use the figures/tables.  As far as I’m concerned, you’re welcome to use this worksheet as is or modify it.  If you do the latter, please continue to cite the sources – and be aware that their inclusion here may or may not be permissible under “fair use” doctrine.</a:t>
            </a:r>
            <a:endParaRPr lang="en-US" sz="2400" dirty="0"/>
          </a:p>
          <a:p>
            <a:pPr marL="0" indent="0">
              <a:buNone/>
            </a:pPr>
            <a:r>
              <a:rPr lang="en-US" sz="2400" i="1" dirty="0"/>
              <a:t>--Greg Crowther, Everett Community College (gcrowther@everettcc.edu)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21809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6F584-9F70-4EF1-B3CB-340D92ABA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278" y="196304"/>
            <a:ext cx="6071768" cy="749395"/>
          </a:xfrm>
        </p:spPr>
        <p:txBody>
          <a:bodyPr>
            <a:normAutofit/>
          </a:bodyPr>
          <a:lstStyle/>
          <a:p>
            <a:r>
              <a:rPr lang="en-US" dirty="0"/>
              <a:t>Spirometry: quantifying ventilation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B26D9F-D398-440E-BFCF-6E5CE35D5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C36F0-B428-41C0-AF55-5275465A159A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24F071-6701-4FBC-AFE7-61D8190C0E22}"/>
              </a:ext>
            </a:extLst>
          </p:cNvPr>
          <p:cNvSpPr txBox="1"/>
          <p:nvPr/>
        </p:nvSpPr>
        <p:spPr>
          <a:xfrm>
            <a:off x="442692" y="6385034"/>
            <a:ext cx="3684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Marieb</a:t>
            </a:r>
            <a:r>
              <a:rPr lang="en-US" dirty="0"/>
              <a:t> &amp; Hoehn (2019), Figure 22.19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AA656E-421E-44C7-8463-964A1BD7BC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384" b="4005"/>
          <a:stretch/>
        </p:blipFill>
        <p:spPr>
          <a:xfrm>
            <a:off x="125282" y="1503529"/>
            <a:ext cx="5022158" cy="453382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AAF85CB-7F59-4FCE-9D7C-570E87810A3C}"/>
              </a:ext>
            </a:extLst>
          </p:cNvPr>
          <p:cNvSpPr txBox="1"/>
          <p:nvPr/>
        </p:nvSpPr>
        <p:spPr>
          <a:xfrm>
            <a:off x="5397732" y="1084554"/>
            <a:ext cx="364572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Q1. Definition of tidal volume?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Q2. Definition of residual volume?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Q3. Definition of Vital Capacity (VC or FVC)? What is it in this particular example?</a:t>
            </a:r>
          </a:p>
        </p:txBody>
      </p:sp>
    </p:spTree>
    <p:extLst>
      <p:ext uri="{BB962C8B-B14F-4D97-AF65-F5344CB8AC3E}">
        <p14:creationId xmlns:p14="http://schemas.microsoft.com/office/powerpoint/2010/main" val="348689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80021E-2B21-400D-8EC2-50BA7EA5E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C36F0-B428-41C0-AF55-5275465A159A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5610B4A-47C3-441F-B7D0-17342D910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50"/>
            <a:ext cx="9144000" cy="825191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en-US" sz="2800" dirty="0"/>
              <a:t>Minute ventilation: just like cardiac output!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80AA286-3E6F-4B16-9D08-9D57C87265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49247"/>
            <a:ext cx="9132038" cy="2164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Stroke Volume  x  Heart Rate        =  Cardiac Output</a:t>
            </a:r>
          </a:p>
          <a:p>
            <a:pPr marL="0" indent="0"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mL/</a:t>
            </a:r>
            <a:r>
              <a:rPr lang="en-US" sz="1800" b="1" strike="sngStrike" dirty="0">
                <a:latin typeface="Courier New" panose="02070309020205020404" pitchFamily="49" charset="0"/>
                <a:cs typeface="Courier New" panose="02070309020205020404" pitchFamily="49" charset="0"/>
              </a:rPr>
              <a:t>beat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x  </a:t>
            </a:r>
            <a:r>
              <a:rPr lang="en-US" sz="1800" b="1" strike="sngStrike" dirty="0">
                <a:latin typeface="Courier New" panose="02070309020205020404" pitchFamily="49" charset="0"/>
                <a:cs typeface="Courier New" panose="02070309020205020404" pitchFamily="49" charset="0"/>
              </a:rPr>
              <a:t>beats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/min         =  mL/min</a:t>
            </a:r>
          </a:p>
          <a:p>
            <a:pPr marL="0" indent="0"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indent="0"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Tidal Volume  x  Respiration Rate  =  Minute Ventilation</a:t>
            </a:r>
          </a:p>
          <a:p>
            <a:pPr marL="0" indent="0"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mL/</a:t>
            </a:r>
            <a:r>
              <a:rPr lang="en-US" sz="1800" b="1" strike="sngStrike" dirty="0">
                <a:latin typeface="Courier New" panose="02070309020205020404" pitchFamily="49" charset="0"/>
                <a:cs typeface="Courier New" panose="02070309020205020404" pitchFamily="49" charset="0"/>
              </a:rPr>
              <a:t>breath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x  </a:t>
            </a:r>
            <a:r>
              <a:rPr lang="en-US" sz="1800" b="1" strike="sngStrike" dirty="0">
                <a:latin typeface="Courier New" panose="02070309020205020404" pitchFamily="49" charset="0"/>
                <a:cs typeface="Courier New" panose="02070309020205020404" pitchFamily="49" charset="0"/>
              </a:rPr>
              <a:t>breaths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/min       =  mL/min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544949-4173-4C73-8ABD-531A0BEC2ED6}"/>
              </a:ext>
            </a:extLst>
          </p:cNvPr>
          <p:cNvSpPr txBox="1"/>
          <p:nvPr/>
        </p:nvSpPr>
        <p:spPr>
          <a:xfrm>
            <a:off x="48125" y="2886370"/>
            <a:ext cx="8697702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Two Equations in One!</a:t>
            </a:r>
          </a:p>
          <a:p>
            <a:endParaRPr lang="en-US" sz="1200" dirty="0"/>
          </a:p>
          <a:p>
            <a:r>
              <a:rPr lang="en-US" sz="2000" dirty="0"/>
              <a:t>Volume moved per </a:t>
            </a:r>
            <a:r>
              <a:rPr lang="en-US" sz="2000" u="sng" dirty="0">
                <a:solidFill>
                  <a:srgbClr val="FF0000"/>
                </a:solidFill>
              </a:rPr>
              <a:t>beat</a:t>
            </a:r>
            <a:r>
              <a:rPr lang="en-US" sz="2000" dirty="0">
                <a:solidFill>
                  <a:srgbClr val="FF0000"/>
                </a:solidFill>
              </a:rPr>
              <a:t>			</a:t>
            </a:r>
            <a:r>
              <a:rPr lang="en-US" sz="2000" dirty="0"/>
              <a:t> Volume moved per </a:t>
            </a:r>
            <a:r>
              <a:rPr lang="en-US" sz="2000" u="sng" dirty="0">
                <a:solidFill>
                  <a:srgbClr val="FF0000"/>
                </a:solidFill>
              </a:rPr>
              <a:t>breath</a:t>
            </a:r>
            <a:br>
              <a:rPr lang="en-US" sz="2000" dirty="0"/>
            </a:br>
            <a:r>
              <a:rPr lang="en-US" sz="2000" dirty="0"/>
              <a:t>Times number of </a:t>
            </a:r>
            <a:r>
              <a:rPr lang="en-US" sz="2000" u="sng" dirty="0">
                <a:solidFill>
                  <a:srgbClr val="FF0000"/>
                </a:solidFill>
              </a:rPr>
              <a:t>beats</a:t>
            </a:r>
            <a:r>
              <a:rPr lang="en-US" sz="2000" dirty="0"/>
              <a:t> per minute		 Times number of </a:t>
            </a:r>
            <a:r>
              <a:rPr lang="en-US" sz="2000" u="sng" dirty="0">
                <a:solidFill>
                  <a:srgbClr val="FF0000"/>
                </a:solidFill>
              </a:rPr>
              <a:t>breaths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per minute</a:t>
            </a:r>
            <a:br>
              <a:rPr lang="en-US" sz="2000" dirty="0"/>
            </a:br>
            <a:r>
              <a:rPr lang="en-US" sz="2000" dirty="0"/>
              <a:t>Is volume of </a:t>
            </a:r>
            <a:r>
              <a:rPr lang="en-US" sz="2000" u="sng" dirty="0">
                <a:solidFill>
                  <a:srgbClr val="FF0000"/>
                </a:solidFill>
              </a:rPr>
              <a:t>blood</a:t>
            </a:r>
            <a:r>
              <a:rPr lang="en-US" sz="2000" dirty="0"/>
              <a:t> per minute; 		 Is volume of </a:t>
            </a:r>
            <a:r>
              <a:rPr lang="en-US" sz="2000" u="sng" dirty="0">
                <a:solidFill>
                  <a:srgbClr val="FF0000"/>
                </a:solidFill>
              </a:rPr>
              <a:t>air</a:t>
            </a:r>
            <a:r>
              <a:rPr lang="en-US" sz="2000" dirty="0"/>
              <a:t> per minute;</a:t>
            </a:r>
            <a:br>
              <a:rPr lang="en-US" sz="2000" dirty="0"/>
            </a:br>
            <a:r>
              <a:rPr lang="en-US" sz="2000" dirty="0"/>
              <a:t>That’s all this equation has in it!		That’s all this equation has in it!</a:t>
            </a:r>
            <a:br>
              <a:rPr lang="en-US" sz="2200" dirty="0"/>
            </a:br>
            <a:endParaRPr lang="en-US" sz="1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EA8EE5-2A7A-498B-B0BA-F5BF0CD165EE}"/>
              </a:ext>
            </a:extLst>
          </p:cNvPr>
          <p:cNvSpPr txBox="1"/>
          <p:nvPr/>
        </p:nvSpPr>
        <p:spPr>
          <a:xfrm>
            <a:off x="3" y="6438123"/>
            <a:ext cx="455810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/>
              <a:t>faculty.washington.edu/</a:t>
            </a:r>
            <a:r>
              <a:rPr lang="en-US" sz="1300" dirty="0" err="1"/>
              <a:t>crowther</a:t>
            </a:r>
            <a:r>
              <a:rPr lang="en-US" sz="1300" dirty="0"/>
              <a:t>/</a:t>
            </a:r>
            <a:r>
              <a:rPr lang="en-US" sz="1300" dirty="0" err="1"/>
              <a:t>Misc</a:t>
            </a:r>
            <a:r>
              <a:rPr lang="en-US" sz="1300" dirty="0"/>
              <a:t>/Songs/2equations.shtml</a:t>
            </a:r>
          </a:p>
        </p:txBody>
      </p:sp>
    </p:spTree>
    <p:extLst>
      <p:ext uri="{BB962C8B-B14F-4D97-AF65-F5344CB8AC3E}">
        <p14:creationId xmlns:p14="http://schemas.microsoft.com/office/powerpoint/2010/main" val="1687213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22A517-F33C-4154-9E5F-80140C608F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278" y="561162"/>
            <a:ext cx="8825948" cy="499924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Q1. What is the minute ventilation based on the data below? </a:t>
            </a:r>
          </a:p>
          <a:p>
            <a:pPr marL="0" indent="0">
              <a:buNone/>
            </a:pPr>
            <a:r>
              <a:rPr lang="en-US" dirty="0"/>
              <a:t>(Hint: this should remind you of CO calculations!)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CBEA6B-A234-45B8-8F72-6BFC251BB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C36F0-B428-41C0-AF55-5275465A159A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115A1B-1CD0-4C73-87BC-57C7FAFF707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65" y="1519448"/>
            <a:ext cx="8410903" cy="472177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01379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742379-B9C8-420D-AF08-A1725A51FD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86" y="100279"/>
            <a:ext cx="8971722" cy="5703525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2000" dirty="0"/>
              <a:t>Q2. Lola takes 10 breaths per minute, and her minute ventilation is 6000 mL air per minute.  What is her tidal volume?</a:t>
            </a:r>
          </a:p>
          <a:p>
            <a:pPr marL="457200" lvl="1" indent="0">
              <a:buNone/>
            </a:pPr>
            <a:endParaRPr lang="en-US" sz="2000" dirty="0"/>
          </a:p>
          <a:p>
            <a:pPr marL="457200" lvl="1" indent="0">
              <a:buNone/>
            </a:pPr>
            <a:endParaRPr lang="en-US" sz="2000" dirty="0"/>
          </a:p>
          <a:p>
            <a:pPr marL="457200" lvl="1" indent="0">
              <a:buNone/>
            </a:pPr>
            <a:r>
              <a:rPr lang="en-US" sz="2000" dirty="0"/>
              <a:t>Q3. </a:t>
            </a:r>
            <a:r>
              <a:rPr lang="en-US" sz="2000" dirty="0" err="1"/>
              <a:t>Jamelle</a:t>
            </a:r>
            <a:r>
              <a:rPr lang="en-US" sz="2000" dirty="0"/>
              <a:t> is breathing normally and steadily. His minute ventilation is 4000 milliliters of air per minute.  Fill in the graph below with </a:t>
            </a:r>
            <a:r>
              <a:rPr lang="en-US" sz="2000" dirty="0" err="1"/>
              <a:t>ndata</a:t>
            </a:r>
            <a:r>
              <a:rPr lang="en-US" sz="2000" dirty="0"/>
              <a:t> </a:t>
            </a:r>
            <a:r>
              <a:rPr lang="en-US" sz="2000" dirty="0" err="1"/>
              <a:t>tthat</a:t>
            </a:r>
            <a:r>
              <a:rPr lang="en-US" sz="2000" dirty="0"/>
              <a:t> are realistic and quantitatively consistent with this minute ventilation. Briefly explain or show how the numbers work out.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D3B52A-94FF-4FBF-BAC2-004BFA86A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C36F0-B428-41C0-AF55-5275465A159A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B14AA3-A91E-4D3A-95B3-14582F8AC0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927" t="39879" r="28293" b="27969"/>
          <a:stretch/>
        </p:blipFill>
        <p:spPr>
          <a:xfrm>
            <a:off x="229048" y="2830286"/>
            <a:ext cx="8453573" cy="3998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566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E034DE-0262-46A5-B628-CB0EF9739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C36F0-B428-41C0-AF55-5275465A159A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B0F8FD-6256-45A8-8F9E-B5507AA7EE70}"/>
              </a:ext>
            </a:extLst>
          </p:cNvPr>
          <p:cNvSpPr txBox="1"/>
          <p:nvPr/>
        </p:nvSpPr>
        <p:spPr>
          <a:xfrm>
            <a:off x="1" y="4685272"/>
            <a:ext cx="90371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FEV</a:t>
            </a:r>
            <a:r>
              <a:rPr lang="en-US" sz="2400" baseline="-25000" dirty="0"/>
              <a:t>1</a:t>
            </a:r>
            <a:r>
              <a:rPr lang="en-US" sz="2400" dirty="0"/>
              <a:t> stands for Forced Expiratory Volume in 1 second. To measure FEV</a:t>
            </a:r>
            <a:r>
              <a:rPr lang="en-US" sz="2400" baseline="-25000" dirty="0"/>
              <a:t>1</a:t>
            </a:r>
            <a:r>
              <a:rPr lang="en-US" sz="2400" dirty="0"/>
              <a:t>, the patient is instructed to inflate maximally and then exhale as quickly and as fully as possible. How much air leaves in that first second?</a:t>
            </a:r>
          </a:p>
          <a:p>
            <a:r>
              <a:rPr lang="en-US" sz="2400" dirty="0"/>
              <a:t>Q4. What is the approximate FEV</a:t>
            </a:r>
            <a:r>
              <a:rPr lang="en-US" sz="2400" baseline="-25000" dirty="0"/>
              <a:t>1</a:t>
            </a:r>
            <a:r>
              <a:rPr lang="en-US" sz="2400" dirty="0"/>
              <a:t> in this example?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87B8A6-E755-49F0-9C95-4BF822B3A73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493" b="9416"/>
          <a:stretch/>
        </p:blipFill>
        <p:spPr>
          <a:xfrm>
            <a:off x="1717480" y="0"/>
            <a:ext cx="7369365" cy="445322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7000883-0951-45FA-9A85-6662A40E6C8E}"/>
              </a:ext>
            </a:extLst>
          </p:cNvPr>
          <p:cNvSpPr txBox="1"/>
          <p:nvPr/>
        </p:nvSpPr>
        <p:spPr>
          <a:xfrm>
            <a:off x="442692" y="6385034"/>
            <a:ext cx="3794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Marieb</a:t>
            </a:r>
            <a:r>
              <a:rPr lang="en-US" dirty="0"/>
              <a:t> &amp; Hoehn (2019), Figure 22.19a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440607-967C-47BF-8251-3C855D382225}"/>
              </a:ext>
            </a:extLst>
          </p:cNvPr>
          <p:cNvSpPr txBox="1"/>
          <p:nvPr/>
        </p:nvSpPr>
        <p:spPr>
          <a:xfrm>
            <a:off x="7692390" y="4082044"/>
            <a:ext cx="12698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Time (sec)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AAD5E22-3C21-4071-9475-4904C2074F2D}"/>
              </a:ext>
            </a:extLst>
          </p:cNvPr>
          <p:cNvCxnSpPr/>
          <p:nvPr/>
        </p:nvCxnSpPr>
        <p:spPr>
          <a:xfrm>
            <a:off x="4808685" y="4104904"/>
            <a:ext cx="0" cy="3657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036704A-B6C0-4F21-997D-32BA34E4B604}"/>
              </a:ext>
            </a:extLst>
          </p:cNvPr>
          <p:cNvCxnSpPr>
            <a:cxnSpLocks/>
          </p:cNvCxnSpPr>
          <p:nvPr/>
        </p:nvCxnSpPr>
        <p:spPr>
          <a:xfrm rot="16200000">
            <a:off x="5756751" y="2364358"/>
            <a:ext cx="0" cy="38404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80B3B4C-8C26-432F-948A-D7F85C5C4909}"/>
              </a:ext>
            </a:extLst>
          </p:cNvPr>
          <p:cNvCxnSpPr/>
          <p:nvPr/>
        </p:nvCxnSpPr>
        <p:spPr>
          <a:xfrm>
            <a:off x="4359105" y="4101094"/>
            <a:ext cx="0" cy="3657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FADD36A-C270-42DD-9B67-E83660924937}"/>
              </a:ext>
            </a:extLst>
          </p:cNvPr>
          <p:cNvCxnSpPr/>
          <p:nvPr/>
        </p:nvCxnSpPr>
        <p:spPr>
          <a:xfrm>
            <a:off x="5738325" y="4120144"/>
            <a:ext cx="0" cy="3657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C0CE02C-8A5B-4DC0-812A-11669FA5876A}"/>
              </a:ext>
            </a:extLst>
          </p:cNvPr>
          <p:cNvCxnSpPr/>
          <p:nvPr/>
        </p:nvCxnSpPr>
        <p:spPr>
          <a:xfrm>
            <a:off x="5284935" y="4123954"/>
            <a:ext cx="0" cy="3657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5953D88-98B3-4A22-8AA4-4BF119FC9B7E}"/>
              </a:ext>
            </a:extLst>
          </p:cNvPr>
          <p:cNvCxnSpPr/>
          <p:nvPr/>
        </p:nvCxnSpPr>
        <p:spPr>
          <a:xfrm>
            <a:off x="6206955" y="4120144"/>
            <a:ext cx="0" cy="3657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6C3731F-490E-403C-8748-237DA2634449}"/>
              </a:ext>
            </a:extLst>
          </p:cNvPr>
          <p:cNvCxnSpPr/>
          <p:nvPr/>
        </p:nvCxnSpPr>
        <p:spPr>
          <a:xfrm>
            <a:off x="6706065" y="4104904"/>
            <a:ext cx="0" cy="3657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6214E24-E081-4FC9-A27F-D364B76C978D}"/>
              </a:ext>
            </a:extLst>
          </p:cNvPr>
          <p:cNvCxnSpPr/>
          <p:nvPr/>
        </p:nvCxnSpPr>
        <p:spPr>
          <a:xfrm>
            <a:off x="7281375" y="4108714"/>
            <a:ext cx="0" cy="3657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08E330D9-31C8-4B43-8CB4-69F06FD3D883}"/>
              </a:ext>
            </a:extLst>
          </p:cNvPr>
          <p:cNvSpPr txBox="1"/>
          <p:nvPr/>
        </p:nvSpPr>
        <p:spPr>
          <a:xfrm>
            <a:off x="4263390" y="4474236"/>
            <a:ext cx="3542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1      2      3       4       5       6        7     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4CC90B0-76A0-4F04-8E93-126D61B6D858}"/>
              </a:ext>
            </a:extLst>
          </p:cNvPr>
          <p:cNvCxnSpPr/>
          <p:nvPr/>
        </p:nvCxnSpPr>
        <p:spPr>
          <a:xfrm>
            <a:off x="5737860" y="148590"/>
            <a:ext cx="0" cy="411633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C0328D7-3C80-4837-86C3-C41F1E5AAB6C}"/>
              </a:ext>
            </a:extLst>
          </p:cNvPr>
          <p:cNvCxnSpPr/>
          <p:nvPr/>
        </p:nvCxnSpPr>
        <p:spPr>
          <a:xfrm>
            <a:off x="6233160" y="163830"/>
            <a:ext cx="0" cy="411633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F77A5AE8-ED6B-489E-8C11-CC3488923AA8}"/>
              </a:ext>
            </a:extLst>
          </p:cNvPr>
          <p:cNvSpPr txBox="1"/>
          <p:nvPr/>
        </p:nvSpPr>
        <p:spPr>
          <a:xfrm>
            <a:off x="34295" y="34290"/>
            <a:ext cx="156590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To our previous spirometry terms we now add one more: FEV</a:t>
            </a:r>
            <a:r>
              <a:rPr lang="en-US" sz="2400" baseline="-25000" dirty="0"/>
              <a:t>1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027899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7ED917-9157-49D6-BAD8-BB558DF57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278" y="254000"/>
            <a:ext cx="8825948" cy="6045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FEV</a:t>
            </a:r>
            <a:r>
              <a:rPr lang="en-US" baseline="-25000" dirty="0"/>
              <a:t>1</a:t>
            </a:r>
            <a:r>
              <a:rPr lang="en-US" dirty="0"/>
              <a:t> could be low for different reasons:</a:t>
            </a:r>
          </a:p>
          <a:p>
            <a:r>
              <a:rPr lang="en-US" dirty="0"/>
              <a:t>Maybe the patient can’t get air out quickly.</a:t>
            </a:r>
          </a:p>
          <a:p>
            <a:r>
              <a:rPr lang="en-US" dirty="0"/>
              <a:t>Or maybe there isn’t much air in the lungs at the start of exhalation, so FEV</a:t>
            </a:r>
            <a:r>
              <a:rPr lang="en-US" baseline="-25000" dirty="0"/>
              <a:t>1</a:t>
            </a:r>
            <a:r>
              <a:rPr lang="en-US" dirty="0"/>
              <a:t> will be small regardless of how quickly the air leaves.</a:t>
            </a:r>
          </a:p>
          <a:p>
            <a:pPr marL="0" indent="0">
              <a:buNone/>
            </a:pPr>
            <a:r>
              <a:rPr lang="en-US" dirty="0"/>
              <a:t>To distinguish between these options, FEV</a:t>
            </a:r>
            <a:r>
              <a:rPr lang="en-US" baseline="-25000" dirty="0"/>
              <a:t>1</a:t>
            </a:r>
            <a:r>
              <a:rPr lang="en-US" dirty="0"/>
              <a:t> is often expressed as a percentage of the FVC.  In other words, “Out of all the air that COULD come out of your lungs, how much of it can you get out in 1 second?”</a:t>
            </a:r>
          </a:p>
          <a:p>
            <a:pPr marL="0" indent="0">
              <a:buNone/>
            </a:pPr>
            <a:r>
              <a:rPr lang="en-US" dirty="0"/>
              <a:t>Rule of thumb: less than 80% is bad; 80% or above is fine.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Q5. Does the previous slide represent a FEV</a:t>
            </a:r>
            <a:r>
              <a:rPr lang="en-US" baseline="-25000" dirty="0"/>
              <a:t>1</a:t>
            </a:r>
            <a:r>
              <a:rPr lang="en-US" dirty="0"/>
              <a:t>/FVC ratio that is normal, or low?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C24824-46F1-4092-B422-A97C43819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C36F0-B428-41C0-AF55-5275465A159A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7082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2A64F4-9CCC-463A-A650-F9EF06F37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C36F0-B428-41C0-AF55-5275465A159A}" type="slidenum">
              <a:rPr lang="en-US" smtClean="0"/>
              <a:pPr/>
              <a:t>8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9EE8631-25A6-492C-8F31-605B853418FA}"/>
              </a:ext>
            </a:extLst>
          </p:cNvPr>
          <p:cNvGrpSpPr/>
          <p:nvPr/>
        </p:nvGrpSpPr>
        <p:grpSpPr>
          <a:xfrm>
            <a:off x="269444" y="584774"/>
            <a:ext cx="8604118" cy="2735640"/>
            <a:chOff x="269444" y="849459"/>
            <a:chExt cx="8604118" cy="3176502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EBEEA0A-63FE-462A-8F39-A27A4B16DD8F}"/>
                </a:ext>
              </a:extLst>
            </p:cNvPr>
            <p:cNvGrpSpPr/>
            <p:nvPr/>
          </p:nvGrpSpPr>
          <p:grpSpPr>
            <a:xfrm>
              <a:off x="269444" y="849459"/>
              <a:ext cx="8588811" cy="2568499"/>
              <a:chOff x="198004" y="963763"/>
              <a:chExt cx="8588811" cy="2568499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57655E04-977E-4F75-A3FF-CE37A0324DA7}"/>
                  </a:ext>
                </a:extLst>
              </p:cNvPr>
              <p:cNvGrpSpPr/>
              <p:nvPr/>
            </p:nvGrpSpPr>
            <p:grpSpPr>
              <a:xfrm>
                <a:off x="198004" y="993493"/>
                <a:ext cx="2713480" cy="2520181"/>
                <a:chOff x="3364948" y="959005"/>
                <a:chExt cx="3080460" cy="2854717"/>
              </a:xfrm>
            </p:grpSpPr>
            <p:grpSp>
              <p:nvGrpSpPr>
                <p:cNvPr id="28" name="Group 27">
                  <a:extLst>
                    <a:ext uri="{FF2B5EF4-FFF2-40B4-BE49-F238E27FC236}">
                      <a16:creationId xmlns:a16="http://schemas.microsoft.com/office/drawing/2014/main" id="{CD84D760-EBF6-48DB-B271-7F6BD86E2267}"/>
                    </a:ext>
                  </a:extLst>
                </p:cNvPr>
                <p:cNvGrpSpPr/>
                <p:nvPr/>
              </p:nvGrpSpPr>
              <p:grpSpPr>
                <a:xfrm>
                  <a:off x="3992137" y="959005"/>
                  <a:ext cx="914427" cy="1717288"/>
                  <a:chOff x="3992137" y="959005"/>
                  <a:chExt cx="914427" cy="1717288"/>
                </a:xfrm>
              </p:grpSpPr>
              <p:sp>
                <p:nvSpPr>
                  <p:cNvPr id="34" name="Freeform 5">
                    <a:extLst>
                      <a:ext uri="{FF2B5EF4-FFF2-40B4-BE49-F238E27FC236}">
                        <a16:creationId xmlns:a16="http://schemas.microsoft.com/office/drawing/2014/main" id="{CE753CA4-2CCE-4DBD-9C22-174D36F1C6B5}"/>
                      </a:ext>
                    </a:extLst>
                  </p:cNvPr>
                  <p:cNvSpPr/>
                  <p:nvPr/>
                </p:nvSpPr>
                <p:spPr>
                  <a:xfrm>
                    <a:off x="3992137" y="959005"/>
                    <a:ext cx="602165" cy="1650380"/>
                  </a:xfrm>
                  <a:custGeom>
                    <a:avLst/>
                    <a:gdLst>
                      <a:gd name="connsiteX0" fmla="*/ 602165 w 602165"/>
                      <a:gd name="connsiteY0" fmla="*/ 0 h 1650380"/>
                      <a:gd name="connsiteX1" fmla="*/ 579863 w 602165"/>
                      <a:gd name="connsiteY1" fmla="*/ 959005 h 1650380"/>
                      <a:gd name="connsiteX2" fmla="*/ 535258 w 602165"/>
                      <a:gd name="connsiteY2" fmla="*/ 1025912 h 1650380"/>
                      <a:gd name="connsiteX3" fmla="*/ 423746 w 602165"/>
                      <a:gd name="connsiteY3" fmla="*/ 1182029 h 1650380"/>
                      <a:gd name="connsiteX4" fmla="*/ 379141 w 602165"/>
                      <a:gd name="connsiteY4" fmla="*/ 1248936 h 1650380"/>
                      <a:gd name="connsiteX5" fmla="*/ 312234 w 602165"/>
                      <a:gd name="connsiteY5" fmla="*/ 1315844 h 1650380"/>
                      <a:gd name="connsiteX6" fmla="*/ 267629 w 602165"/>
                      <a:gd name="connsiteY6" fmla="*/ 1382751 h 1650380"/>
                      <a:gd name="connsiteX7" fmla="*/ 200722 w 602165"/>
                      <a:gd name="connsiteY7" fmla="*/ 1449658 h 1650380"/>
                      <a:gd name="connsiteX8" fmla="*/ 156117 w 602165"/>
                      <a:gd name="connsiteY8" fmla="*/ 1516566 h 1650380"/>
                      <a:gd name="connsiteX9" fmla="*/ 89209 w 602165"/>
                      <a:gd name="connsiteY9" fmla="*/ 1583473 h 1650380"/>
                      <a:gd name="connsiteX10" fmla="*/ 0 w 602165"/>
                      <a:gd name="connsiteY10" fmla="*/ 1650380 h 16503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602165" h="1650380">
                        <a:moveTo>
                          <a:pt x="602165" y="0"/>
                        </a:moveTo>
                        <a:cubicBezTo>
                          <a:pt x="594731" y="319668"/>
                          <a:pt x="600672" y="639928"/>
                          <a:pt x="579863" y="959005"/>
                        </a:cubicBezTo>
                        <a:cubicBezTo>
                          <a:pt x="578119" y="985752"/>
                          <a:pt x="548557" y="1002640"/>
                          <a:pt x="535258" y="1025912"/>
                        </a:cubicBezTo>
                        <a:cubicBezTo>
                          <a:pt x="415204" y="1236006"/>
                          <a:pt x="572357" y="1003696"/>
                          <a:pt x="423746" y="1182029"/>
                        </a:cubicBezTo>
                        <a:cubicBezTo>
                          <a:pt x="406586" y="1202620"/>
                          <a:pt x="396301" y="1228344"/>
                          <a:pt x="379141" y="1248936"/>
                        </a:cubicBezTo>
                        <a:cubicBezTo>
                          <a:pt x="358949" y="1273166"/>
                          <a:pt x="332426" y="1291614"/>
                          <a:pt x="312234" y="1315844"/>
                        </a:cubicBezTo>
                        <a:cubicBezTo>
                          <a:pt x="295074" y="1336436"/>
                          <a:pt x="284789" y="1362160"/>
                          <a:pt x="267629" y="1382751"/>
                        </a:cubicBezTo>
                        <a:cubicBezTo>
                          <a:pt x="247437" y="1406981"/>
                          <a:pt x="220914" y="1425428"/>
                          <a:pt x="200722" y="1449658"/>
                        </a:cubicBezTo>
                        <a:cubicBezTo>
                          <a:pt x="183562" y="1470250"/>
                          <a:pt x="173277" y="1495974"/>
                          <a:pt x="156117" y="1516566"/>
                        </a:cubicBezTo>
                        <a:cubicBezTo>
                          <a:pt x="135925" y="1540796"/>
                          <a:pt x="113439" y="1563281"/>
                          <a:pt x="89209" y="1583473"/>
                        </a:cubicBezTo>
                        <a:cubicBezTo>
                          <a:pt x="-62094" y="1709559"/>
                          <a:pt x="70927" y="1579453"/>
                          <a:pt x="0" y="1650380"/>
                        </a:cubicBezTo>
                      </a:path>
                    </a:pathLst>
                  </a:custGeom>
                  <a:noFill/>
                  <a:ln w="285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" name="Freeform 6">
                    <a:extLst>
                      <a:ext uri="{FF2B5EF4-FFF2-40B4-BE49-F238E27FC236}">
                        <a16:creationId xmlns:a16="http://schemas.microsoft.com/office/drawing/2014/main" id="{5D1E2418-E0A0-4377-B9AD-1CB9EA0F25E1}"/>
                      </a:ext>
                    </a:extLst>
                  </p:cNvPr>
                  <p:cNvSpPr/>
                  <p:nvPr/>
                </p:nvSpPr>
                <p:spPr>
                  <a:xfrm>
                    <a:off x="4371278" y="1984917"/>
                    <a:ext cx="535286" cy="691376"/>
                  </a:xfrm>
                  <a:custGeom>
                    <a:avLst/>
                    <a:gdLst>
                      <a:gd name="connsiteX0" fmla="*/ 0 w 535286"/>
                      <a:gd name="connsiteY0" fmla="*/ 691376 h 691376"/>
                      <a:gd name="connsiteX1" fmla="*/ 111512 w 535286"/>
                      <a:gd name="connsiteY1" fmla="*/ 624468 h 691376"/>
                      <a:gd name="connsiteX2" fmla="*/ 178420 w 535286"/>
                      <a:gd name="connsiteY2" fmla="*/ 602166 h 691376"/>
                      <a:gd name="connsiteX3" fmla="*/ 267629 w 535286"/>
                      <a:gd name="connsiteY3" fmla="*/ 401444 h 691376"/>
                      <a:gd name="connsiteX4" fmla="*/ 379142 w 535286"/>
                      <a:gd name="connsiteY4" fmla="*/ 289932 h 691376"/>
                      <a:gd name="connsiteX5" fmla="*/ 423746 w 535286"/>
                      <a:gd name="connsiteY5" fmla="*/ 223024 h 691376"/>
                      <a:gd name="connsiteX6" fmla="*/ 446049 w 535286"/>
                      <a:gd name="connsiteY6" fmla="*/ 156117 h 691376"/>
                      <a:gd name="connsiteX7" fmla="*/ 535259 w 535286"/>
                      <a:gd name="connsiteY7" fmla="*/ 0 h 6913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535286" h="691376">
                        <a:moveTo>
                          <a:pt x="0" y="691376"/>
                        </a:moveTo>
                        <a:cubicBezTo>
                          <a:pt x="37171" y="669073"/>
                          <a:pt x="72740" y="643854"/>
                          <a:pt x="111512" y="624468"/>
                        </a:cubicBezTo>
                        <a:cubicBezTo>
                          <a:pt x="132539" y="613954"/>
                          <a:pt x="160063" y="616852"/>
                          <a:pt x="178420" y="602166"/>
                        </a:cubicBezTo>
                        <a:cubicBezTo>
                          <a:pt x="243262" y="550293"/>
                          <a:pt x="224797" y="465691"/>
                          <a:pt x="267629" y="401444"/>
                        </a:cubicBezTo>
                        <a:cubicBezTo>
                          <a:pt x="327102" y="312234"/>
                          <a:pt x="289932" y="349405"/>
                          <a:pt x="379142" y="289932"/>
                        </a:cubicBezTo>
                        <a:cubicBezTo>
                          <a:pt x="394010" y="267629"/>
                          <a:pt x="411759" y="246998"/>
                          <a:pt x="423746" y="223024"/>
                        </a:cubicBezTo>
                        <a:cubicBezTo>
                          <a:pt x="434259" y="201997"/>
                          <a:pt x="434632" y="176667"/>
                          <a:pt x="446049" y="156117"/>
                        </a:cubicBezTo>
                        <a:cubicBezTo>
                          <a:pt x="539383" y="-11882"/>
                          <a:pt x="535259" y="79794"/>
                          <a:pt x="535259" y="0"/>
                        </a:cubicBezTo>
                      </a:path>
                    </a:pathLst>
                  </a:custGeom>
                  <a:noFill/>
                  <a:ln w="285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9" name="Group 28">
                  <a:extLst>
                    <a:ext uri="{FF2B5EF4-FFF2-40B4-BE49-F238E27FC236}">
                      <a16:creationId xmlns:a16="http://schemas.microsoft.com/office/drawing/2014/main" id="{D1BF2E37-D619-496C-9F29-EF49422EE80B}"/>
                    </a:ext>
                  </a:extLst>
                </p:cNvPr>
                <p:cNvGrpSpPr/>
                <p:nvPr/>
              </p:nvGrpSpPr>
              <p:grpSpPr>
                <a:xfrm flipH="1">
                  <a:off x="4925121" y="977593"/>
                  <a:ext cx="914427" cy="1717288"/>
                  <a:chOff x="3992137" y="959005"/>
                  <a:chExt cx="914427" cy="1717288"/>
                </a:xfrm>
              </p:grpSpPr>
              <p:sp>
                <p:nvSpPr>
                  <p:cNvPr id="32" name="Freeform 9">
                    <a:extLst>
                      <a:ext uri="{FF2B5EF4-FFF2-40B4-BE49-F238E27FC236}">
                        <a16:creationId xmlns:a16="http://schemas.microsoft.com/office/drawing/2014/main" id="{6CD287E6-2787-499C-AB56-3AE273092280}"/>
                      </a:ext>
                    </a:extLst>
                  </p:cNvPr>
                  <p:cNvSpPr/>
                  <p:nvPr/>
                </p:nvSpPr>
                <p:spPr>
                  <a:xfrm>
                    <a:off x="3992137" y="959005"/>
                    <a:ext cx="602165" cy="1650380"/>
                  </a:xfrm>
                  <a:custGeom>
                    <a:avLst/>
                    <a:gdLst>
                      <a:gd name="connsiteX0" fmla="*/ 602165 w 602165"/>
                      <a:gd name="connsiteY0" fmla="*/ 0 h 1650380"/>
                      <a:gd name="connsiteX1" fmla="*/ 579863 w 602165"/>
                      <a:gd name="connsiteY1" fmla="*/ 959005 h 1650380"/>
                      <a:gd name="connsiteX2" fmla="*/ 535258 w 602165"/>
                      <a:gd name="connsiteY2" fmla="*/ 1025912 h 1650380"/>
                      <a:gd name="connsiteX3" fmla="*/ 423746 w 602165"/>
                      <a:gd name="connsiteY3" fmla="*/ 1182029 h 1650380"/>
                      <a:gd name="connsiteX4" fmla="*/ 379141 w 602165"/>
                      <a:gd name="connsiteY4" fmla="*/ 1248936 h 1650380"/>
                      <a:gd name="connsiteX5" fmla="*/ 312234 w 602165"/>
                      <a:gd name="connsiteY5" fmla="*/ 1315844 h 1650380"/>
                      <a:gd name="connsiteX6" fmla="*/ 267629 w 602165"/>
                      <a:gd name="connsiteY6" fmla="*/ 1382751 h 1650380"/>
                      <a:gd name="connsiteX7" fmla="*/ 200722 w 602165"/>
                      <a:gd name="connsiteY7" fmla="*/ 1449658 h 1650380"/>
                      <a:gd name="connsiteX8" fmla="*/ 156117 w 602165"/>
                      <a:gd name="connsiteY8" fmla="*/ 1516566 h 1650380"/>
                      <a:gd name="connsiteX9" fmla="*/ 89209 w 602165"/>
                      <a:gd name="connsiteY9" fmla="*/ 1583473 h 1650380"/>
                      <a:gd name="connsiteX10" fmla="*/ 0 w 602165"/>
                      <a:gd name="connsiteY10" fmla="*/ 1650380 h 16503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602165" h="1650380">
                        <a:moveTo>
                          <a:pt x="602165" y="0"/>
                        </a:moveTo>
                        <a:cubicBezTo>
                          <a:pt x="594731" y="319668"/>
                          <a:pt x="600672" y="639928"/>
                          <a:pt x="579863" y="959005"/>
                        </a:cubicBezTo>
                        <a:cubicBezTo>
                          <a:pt x="578119" y="985752"/>
                          <a:pt x="548557" y="1002640"/>
                          <a:pt x="535258" y="1025912"/>
                        </a:cubicBezTo>
                        <a:cubicBezTo>
                          <a:pt x="415204" y="1236006"/>
                          <a:pt x="572357" y="1003696"/>
                          <a:pt x="423746" y="1182029"/>
                        </a:cubicBezTo>
                        <a:cubicBezTo>
                          <a:pt x="406586" y="1202620"/>
                          <a:pt x="396301" y="1228344"/>
                          <a:pt x="379141" y="1248936"/>
                        </a:cubicBezTo>
                        <a:cubicBezTo>
                          <a:pt x="358949" y="1273166"/>
                          <a:pt x="332426" y="1291614"/>
                          <a:pt x="312234" y="1315844"/>
                        </a:cubicBezTo>
                        <a:cubicBezTo>
                          <a:pt x="295074" y="1336436"/>
                          <a:pt x="284789" y="1362160"/>
                          <a:pt x="267629" y="1382751"/>
                        </a:cubicBezTo>
                        <a:cubicBezTo>
                          <a:pt x="247437" y="1406981"/>
                          <a:pt x="220914" y="1425428"/>
                          <a:pt x="200722" y="1449658"/>
                        </a:cubicBezTo>
                        <a:cubicBezTo>
                          <a:pt x="183562" y="1470250"/>
                          <a:pt x="173277" y="1495974"/>
                          <a:pt x="156117" y="1516566"/>
                        </a:cubicBezTo>
                        <a:cubicBezTo>
                          <a:pt x="135925" y="1540796"/>
                          <a:pt x="113439" y="1563281"/>
                          <a:pt x="89209" y="1583473"/>
                        </a:cubicBezTo>
                        <a:cubicBezTo>
                          <a:pt x="-62094" y="1709559"/>
                          <a:pt x="70927" y="1579453"/>
                          <a:pt x="0" y="1650380"/>
                        </a:cubicBezTo>
                      </a:path>
                    </a:pathLst>
                  </a:custGeom>
                  <a:noFill/>
                  <a:ln w="285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" name="Freeform 10">
                    <a:extLst>
                      <a:ext uri="{FF2B5EF4-FFF2-40B4-BE49-F238E27FC236}">
                        <a16:creationId xmlns:a16="http://schemas.microsoft.com/office/drawing/2014/main" id="{C5B0FCB8-C1FA-437C-A09F-2C5FBCB24F25}"/>
                      </a:ext>
                    </a:extLst>
                  </p:cNvPr>
                  <p:cNvSpPr/>
                  <p:nvPr/>
                </p:nvSpPr>
                <p:spPr>
                  <a:xfrm>
                    <a:off x="4371278" y="1984917"/>
                    <a:ext cx="535286" cy="691376"/>
                  </a:xfrm>
                  <a:custGeom>
                    <a:avLst/>
                    <a:gdLst>
                      <a:gd name="connsiteX0" fmla="*/ 0 w 535286"/>
                      <a:gd name="connsiteY0" fmla="*/ 691376 h 691376"/>
                      <a:gd name="connsiteX1" fmla="*/ 111512 w 535286"/>
                      <a:gd name="connsiteY1" fmla="*/ 624468 h 691376"/>
                      <a:gd name="connsiteX2" fmla="*/ 178420 w 535286"/>
                      <a:gd name="connsiteY2" fmla="*/ 602166 h 691376"/>
                      <a:gd name="connsiteX3" fmla="*/ 267629 w 535286"/>
                      <a:gd name="connsiteY3" fmla="*/ 401444 h 691376"/>
                      <a:gd name="connsiteX4" fmla="*/ 379142 w 535286"/>
                      <a:gd name="connsiteY4" fmla="*/ 289932 h 691376"/>
                      <a:gd name="connsiteX5" fmla="*/ 423746 w 535286"/>
                      <a:gd name="connsiteY5" fmla="*/ 223024 h 691376"/>
                      <a:gd name="connsiteX6" fmla="*/ 446049 w 535286"/>
                      <a:gd name="connsiteY6" fmla="*/ 156117 h 691376"/>
                      <a:gd name="connsiteX7" fmla="*/ 535259 w 535286"/>
                      <a:gd name="connsiteY7" fmla="*/ 0 h 6913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535286" h="691376">
                        <a:moveTo>
                          <a:pt x="0" y="691376"/>
                        </a:moveTo>
                        <a:cubicBezTo>
                          <a:pt x="37171" y="669073"/>
                          <a:pt x="72740" y="643854"/>
                          <a:pt x="111512" y="624468"/>
                        </a:cubicBezTo>
                        <a:cubicBezTo>
                          <a:pt x="132539" y="613954"/>
                          <a:pt x="160063" y="616852"/>
                          <a:pt x="178420" y="602166"/>
                        </a:cubicBezTo>
                        <a:cubicBezTo>
                          <a:pt x="243262" y="550293"/>
                          <a:pt x="224797" y="465691"/>
                          <a:pt x="267629" y="401444"/>
                        </a:cubicBezTo>
                        <a:cubicBezTo>
                          <a:pt x="327102" y="312234"/>
                          <a:pt x="289932" y="349405"/>
                          <a:pt x="379142" y="289932"/>
                        </a:cubicBezTo>
                        <a:cubicBezTo>
                          <a:pt x="394010" y="267629"/>
                          <a:pt x="411759" y="246998"/>
                          <a:pt x="423746" y="223024"/>
                        </a:cubicBezTo>
                        <a:cubicBezTo>
                          <a:pt x="434259" y="201997"/>
                          <a:pt x="434632" y="176667"/>
                          <a:pt x="446049" y="156117"/>
                        </a:cubicBezTo>
                        <a:cubicBezTo>
                          <a:pt x="539383" y="-11882"/>
                          <a:pt x="535259" y="79794"/>
                          <a:pt x="535259" y="0"/>
                        </a:cubicBezTo>
                      </a:path>
                    </a:pathLst>
                  </a:custGeom>
                  <a:noFill/>
                  <a:ln w="285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30" name="Freeform 13">
                  <a:extLst>
                    <a:ext uri="{FF2B5EF4-FFF2-40B4-BE49-F238E27FC236}">
                      <a16:creationId xmlns:a16="http://schemas.microsoft.com/office/drawing/2014/main" id="{6E1124FC-E2B2-4EAD-A461-C2F9ED590B05}"/>
                    </a:ext>
                  </a:extLst>
                </p:cNvPr>
                <p:cNvSpPr/>
                <p:nvPr/>
              </p:nvSpPr>
              <p:spPr>
                <a:xfrm>
                  <a:off x="4952143" y="1628078"/>
                  <a:ext cx="1493265" cy="2185644"/>
                </a:xfrm>
                <a:custGeom>
                  <a:avLst/>
                  <a:gdLst>
                    <a:gd name="connsiteX0" fmla="*/ 511958 w 1493265"/>
                    <a:gd name="connsiteY0" fmla="*/ 535259 h 2163337"/>
                    <a:gd name="connsiteX1" fmla="*/ 511958 w 1493265"/>
                    <a:gd name="connsiteY1" fmla="*/ 356839 h 2163337"/>
                    <a:gd name="connsiteX2" fmla="*/ 534260 w 1493265"/>
                    <a:gd name="connsiteY2" fmla="*/ 223025 h 2163337"/>
                    <a:gd name="connsiteX3" fmla="*/ 601167 w 1493265"/>
                    <a:gd name="connsiteY3" fmla="*/ 200722 h 2163337"/>
                    <a:gd name="connsiteX4" fmla="*/ 757284 w 1493265"/>
                    <a:gd name="connsiteY4" fmla="*/ 156118 h 2163337"/>
                    <a:gd name="connsiteX5" fmla="*/ 824192 w 1493265"/>
                    <a:gd name="connsiteY5" fmla="*/ 89210 h 2163337"/>
                    <a:gd name="connsiteX6" fmla="*/ 958006 w 1493265"/>
                    <a:gd name="connsiteY6" fmla="*/ 0 h 2163337"/>
                    <a:gd name="connsiteX7" fmla="*/ 1047216 w 1493265"/>
                    <a:gd name="connsiteY7" fmla="*/ 22303 h 2163337"/>
                    <a:gd name="connsiteX8" fmla="*/ 1181031 w 1493265"/>
                    <a:gd name="connsiteY8" fmla="*/ 156118 h 2163337"/>
                    <a:gd name="connsiteX9" fmla="*/ 1203333 w 1493265"/>
                    <a:gd name="connsiteY9" fmla="*/ 223025 h 2163337"/>
                    <a:gd name="connsiteX10" fmla="*/ 1270241 w 1493265"/>
                    <a:gd name="connsiteY10" fmla="*/ 267630 h 2163337"/>
                    <a:gd name="connsiteX11" fmla="*/ 1314845 w 1493265"/>
                    <a:gd name="connsiteY11" fmla="*/ 334537 h 2163337"/>
                    <a:gd name="connsiteX12" fmla="*/ 1448660 w 1493265"/>
                    <a:gd name="connsiteY12" fmla="*/ 446049 h 2163337"/>
                    <a:gd name="connsiteX13" fmla="*/ 1493265 w 1493265"/>
                    <a:gd name="connsiteY13" fmla="*/ 579864 h 2163337"/>
                    <a:gd name="connsiteX14" fmla="*/ 1470963 w 1493265"/>
                    <a:gd name="connsiteY14" fmla="*/ 847493 h 2163337"/>
                    <a:gd name="connsiteX15" fmla="*/ 1448660 w 1493265"/>
                    <a:gd name="connsiteY15" fmla="*/ 936703 h 2163337"/>
                    <a:gd name="connsiteX16" fmla="*/ 1426358 w 1493265"/>
                    <a:gd name="connsiteY16" fmla="*/ 1025913 h 2163337"/>
                    <a:gd name="connsiteX17" fmla="*/ 1381753 w 1493265"/>
                    <a:gd name="connsiteY17" fmla="*/ 1159727 h 2163337"/>
                    <a:gd name="connsiteX18" fmla="*/ 1448660 w 1493265"/>
                    <a:gd name="connsiteY18" fmla="*/ 1204332 h 2163337"/>
                    <a:gd name="connsiteX19" fmla="*/ 1448660 w 1493265"/>
                    <a:gd name="connsiteY19" fmla="*/ 1405054 h 2163337"/>
                    <a:gd name="connsiteX20" fmla="*/ 1381753 w 1493265"/>
                    <a:gd name="connsiteY20" fmla="*/ 1449659 h 2163337"/>
                    <a:gd name="connsiteX21" fmla="*/ 1337148 w 1493265"/>
                    <a:gd name="connsiteY21" fmla="*/ 1605776 h 2163337"/>
                    <a:gd name="connsiteX22" fmla="*/ 1314845 w 1493265"/>
                    <a:gd name="connsiteY22" fmla="*/ 1806498 h 2163337"/>
                    <a:gd name="connsiteX23" fmla="*/ 1270241 w 1493265"/>
                    <a:gd name="connsiteY23" fmla="*/ 1940313 h 2163337"/>
                    <a:gd name="connsiteX24" fmla="*/ 1069519 w 1493265"/>
                    <a:gd name="connsiteY24" fmla="*/ 2007220 h 2163337"/>
                    <a:gd name="connsiteX25" fmla="*/ 891099 w 1493265"/>
                    <a:gd name="connsiteY25" fmla="*/ 2118732 h 2163337"/>
                    <a:gd name="connsiteX26" fmla="*/ 824192 w 1493265"/>
                    <a:gd name="connsiteY26" fmla="*/ 2141035 h 2163337"/>
                    <a:gd name="connsiteX27" fmla="*/ 690377 w 1493265"/>
                    <a:gd name="connsiteY27" fmla="*/ 2118732 h 2163337"/>
                    <a:gd name="connsiteX28" fmla="*/ 556563 w 1493265"/>
                    <a:gd name="connsiteY28" fmla="*/ 2163337 h 2163337"/>
                    <a:gd name="connsiteX29" fmla="*/ 445050 w 1493265"/>
                    <a:gd name="connsiteY29" fmla="*/ 2141035 h 2163337"/>
                    <a:gd name="connsiteX30" fmla="*/ 400445 w 1493265"/>
                    <a:gd name="connsiteY30" fmla="*/ 2074127 h 2163337"/>
                    <a:gd name="connsiteX31" fmla="*/ 333538 w 1493265"/>
                    <a:gd name="connsiteY31" fmla="*/ 2051825 h 2163337"/>
                    <a:gd name="connsiteX32" fmla="*/ 288933 w 1493265"/>
                    <a:gd name="connsiteY32" fmla="*/ 1984918 h 2163337"/>
                    <a:gd name="connsiteX33" fmla="*/ 222026 w 1493265"/>
                    <a:gd name="connsiteY33" fmla="*/ 1962615 h 2163337"/>
                    <a:gd name="connsiteX34" fmla="*/ 110514 w 1493265"/>
                    <a:gd name="connsiteY34" fmla="*/ 1784196 h 2163337"/>
                    <a:gd name="connsiteX35" fmla="*/ 43606 w 1493265"/>
                    <a:gd name="connsiteY35" fmla="*/ 1338147 h 2163337"/>
                    <a:gd name="connsiteX36" fmla="*/ 110514 w 1493265"/>
                    <a:gd name="connsiteY36" fmla="*/ 1293542 h 2163337"/>
                    <a:gd name="connsiteX37" fmla="*/ 65909 w 1493265"/>
                    <a:gd name="connsiteY37" fmla="*/ 1226635 h 2163337"/>
                    <a:gd name="connsiteX38" fmla="*/ 155119 w 1493265"/>
                    <a:gd name="connsiteY38" fmla="*/ 1115122 h 2163337"/>
                    <a:gd name="connsiteX39" fmla="*/ 132816 w 1493265"/>
                    <a:gd name="connsiteY39" fmla="*/ 1048215 h 2163337"/>
                    <a:gd name="connsiteX40" fmla="*/ 132816 w 1493265"/>
                    <a:gd name="connsiteY40" fmla="*/ 1003610 h 2163337"/>
                    <a:gd name="connsiteX41" fmla="*/ 155119 w 1493265"/>
                    <a:gd name="connsiteY41" fmla="*/ 892098 h 2163337"/>
                    <a:gd name="connsiteX42" fmla="*/ 222026 w 1493265"/>
                    <a:gd name="connsiteY42" fmla="*/ 802888 h 2163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</a:cxnLst>
                  <a:rect l="l" t="t" r="r" b="b"/>
                  <a:pathLst>
                    <a:path w="1493265" h="2163337">
                      <a:moveTo>
                        <a:pt x="511958" y="535259"/>
                      </a:moveTo>
                      <a:cubicBezTo>
                        <a:pt x="476314" y="357043"/>
                        <a:pt x="483082" y="486780"/>
                        <a:pt x="511958" y="356839"/>
                      </a:cubicBezTo>
                      <a:cubicBezTo>
                        <a:pt x="521768" y="312696"/>
                        <a:pt x="511825" y="262287"/>
                        <a:pt x="534260" y="223025"/>
                      </a:cubicBezTo>
                      <a:cubicBezTo>
                        <a:pt x="545924" y="202614"/>
                        <a:pt x="578563" y="207180"/>
                        <a:pt x="601167" y="200722"/>
                      </a:cubicBezTo>
                      <a:cubicBezTo>
                        <a:pt x="797222" y="144706"/>
                        <a:pt x="596844" y="209597"/>
                        <a:pt x="757284" y="156118"/>
                      </a:cubicBezTo>
                      <a:cubicBezTo>
                        <a:pt x="779587" y="133815"/>
                        <a:pt x="799295" y="108574"/>
                        <a:pt x="824192" y="89210"/>
                      </a:cubicBezTo>
                      <a:cubicBezTo>
                        <a:pt x="866508" y="56298"/>
                        <a:pt x="958006" y="0"/>
                        <a:pt x="958006" y="0"/>
                      </a:cubicBezTo>
                      <a:cubicBezTo>
                        <a:pt x="987743" y="7434"/>
                        <a:pt x="1022105" y="4725"/>
                        <a:pt x="1047216" y="22303"/>
                      </a:cubicBezTo>
                      <a:cubicBezTo>
                        <a:pt x="1098894" y="58478"/>
                        <a:pt x="1181031" y="156118"/>
                        <a:pt x="1181031" y="156118"/>
                      </a:cubicBezTo>
                      <a:cubicBezTo>
                        <a:pt x="1188465" y="178420"/>
                        <a:pt x="1188647" y="204668"/>
                        <a:pt x="1203333" y="223025"/>
                      </a:cubicBezTo>
                      <a:cubicBezTo>
                        <a:pt x="1220078" y="243956"/>
                        <a:pt x="1251287" y="248676"/>
                        <a:pt x="1270241" y="267630"/>
                      </a:cubicBezTo>
                      <a:cubicBezTo>
                        <a:pt x="1289194" y="286583"/>
                        <a:pt x="1299977" y="312235"/>
                        <a:pt x="1314845" y="334537"/>
                      </a:cubicBezTo>
                      <a:cubicBezTo>
                        <a:pt x="1376869" y="582629"/>
                        <a:pt x="1269338" y="266727"/>
                        <a:pt x="1448660" y="446049"/>
                      </a:cubicBezTo>
                      <a:cubicBezTo>
                        <a:pt x="1481907" y="479296"/>
                        <a:pt x="1493265" y="579864"/>
                        <a:pt x="1493265" y="579864"/>
                      </a:cubicBezTo>
                      <a:cubicBezTo>
                        <a:pt x="1485831" y="669074"/>
                        <a:pt x="1497289" y="761933"/>
                        <a:pt x="1470963" y="847493"/>
                      </a:cubicBezTo>
                      <a:cubicBezTo>
                        <a:pt x="1435324" y="963319"/>
                        <a:pt x="1326370" y="753269"/>
                        <a:pt x="1448660" y="936703"/>
                      </a:cubicBezTo>
                      <a:cubicBezTo>
                        <a:pt x="1441226" y="966440"/>
                        <a:pt x="1435166" y="996554"/>
                        <a:pt x="1426358" y="1025913"/>
                      </a:cubicBezTo>
                      <a:cubicBezTo>
                        <a:pt x="1412848" y="1070948"/>
                        <a:pt x="1381753" y="1159727"/>
                        <a:pt x="1381753" y="1159727"/>
                      </a:cubicBezTo>
                      <a:cubicBezTo>
                        <a:pt x="1404055" y="1174595"/>
                        <a:pt x="1431916" y="1183402"/>
                        <a:pt x="1448660" y="1204332"/>
                      </a:cubicBezTo>
                      <a:cubicBezTo>
                        <a:pt x="1488229" y="1253793"/>
                        <a:pt x="1469123" y="1364128"/>
                        <a:pt x="1448660" y="1405054"/>
                      </a:cubicBezTo>
                      <a:cubicBezTo>
                        <a:pt x="1436673" y="1429028"/>
                        <a:pt x="1404055" y="1434791"/>
                        <a:pt x="1381753" y="1449659"/>
                      </a:cubicBezTo>
                      <a:cubicBezTo>
                        <a:pt x="1365097" y="1499625"/>
                        <a:pt x="1345150" y="1553761"/>
                        <a:pt x="1337148" y="1605776"/>
                      </a:cubicBezTo>
                      <a:cubicBezTo>
                        <a:pt x="1326912" y="1672312"/>
                        <a:pt x="1328047" y="1740486"/>
                        <a:pt x="1314845" y="1806498"/>
                      </a:cubicBezTo>
                      <a:cubicBezTo>
                        <a:pt x="1305624" y="1852603"/>
                        <a:pt x="1309362" y="1914232"/>
                        <a:pt x="1270241" y="1940313"/>
                      </a:cubicBezTo>
                      <a:cubicBezTo>
                        <a:pt x="1165708" y="2010001"/>
                        <a:pt x="1229773" y="1980511"/>
                        <a:pt x="1069519" y="2007220"/>
                      </a:cubicBezTo>
                      <a:cubicBezTo>
                        <a:pt x="998833" y="2113248"/>
                        <a:pt x="1050343" y="2065650"/>
                        <a:pt x="891099" y="2118732"/>
                      </a:cubicBezTo>
                      <a:lnTo>
                        <a:pt x="824192" y="2141035"/>
                      </a:lnTo>
                      <a:cubicBezTo>
                        <a:pt x="779587" y="2133601"/>
                        <a:pt x="735441" y="2114977"/>
                        <a:pt x="690377" y="2118732"/>
                      </a:cubicBezTo>
                      <a:cubicBezTo>
                        <a:pt x="643522" y="2122637"/>
                        <a:pt x="556563" y="2163337"/>
                        <a:pt x="556563" y="2163337"/>
                      </a:cubicBezTo>
                      <a:cubicBezTo>
                        <a:pt x="519392" y="2155903"/>
                        <a:pt x="477963" y="2159842"/>
                        <a:pt x="445050" y="2141035"/>
                      </a:cubicBezTo>
                      <a:cubicBezTo>
                        <a:pt x="421777" y="2127736"/>
                        <a:pt x="421376" y="2090872"/>
                        <a:pt x="400445" y="2074127"/>
                      </a:cubicBezTo>
                      <a:cubicBezTo>
                        <a:pt x="382088" y="2059441"/>
                        <a:pt x="355840" y="2059259"/>
                        <a:pt x="333538" y="2051825"/>
                      </a:cubicBezTo>
                      <a:cubicBezTo>
                        <a:pt x="318670" y="2029523"/>
                        <a:pt x="309863" y="2001662"/>
                        <a:pt x="288933" y="1984918"/>
                      </a:cubicBezTo>
                      <a:cubicBezTo>
                        <a:pt x="270576" y="1970232"/>
                        <a:pt x="235690" y="1981745"/>
                        <a:pt x="222026" y="1962615"/>
                      </a:cubicBezTo>
                      <a:cubicBezTo>
                        <a:pt x="53135" y="1726166"/>
                        <a:pt x="282563" y="1898894"/>
                        <a:pt x="110514" y="1784196"/>
                      </a:cubicBezTo>
                      <a:cubicBezTo>
                        <a:pt x="-12174" y="1600164"/>
                        <a:pt x="-30010" y="1632611"/>
                        <a:pt x="43606" y="1338147"/>
                      </a:cubicBezTo>
                      <a:cubicBezTo>
                        <a:pt x="50107" y="1312143"/>
                        <a:pt x="88211" y="1308410"/>
                        <a:pt x="110514" y="1293542"/>
                      </a:cubicBezTo>
                      <a:cubicBezTo>
                        <a:pt x="95646" y="1271240"/>
                        <a:pt x="70316" y="1253074"/>
                        <a:pt x="65909" y="1226635"/>
                      </a:cubicBezTo>
                      <a:cubicBezTo>
                        <a:pt x="55136" y="1161999"/>
                        <a:pt x="116026" y="1141184"/>
                        <a:pt x="155119" y="1115122"/>
                      </a:cubicBezTo>
                      <a:cubicBezTo>
                        <a:pt x="147685" y="1092820"/>
                        <a:pt x="122303" y="1069242"/>
                        <a:pt x="132816" y="1048215"/>
                      </a:cubicBezTo>
                      <a:cubicBezTo>
                        <a:pt x="158304" y="997238"/>
                        <a:pt x="285747" y="1054588"/>
                        <a:pt x="132816" y="1003610"/>
                      </a:cubicBezTo>
                      <a:cubicBezTo>
                        <a:pt x="140250" y="966439"/>
                        <a:pt x="141809" y="927591"/>
                        <a:pt x="155119" y="892098"/>
                      </a:cubicBezTo>
                      <a:cubicBezTo>
                        <a:pt x="170250" y="851748"/>
                        <a:pt x="194618" y="830296"/>
                        <a:pt x="222026" y="802888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Freeform 14">
                  <a:extLst>
                    <a:ext uri="{FF2B5EF4-FFF2-40B4-BE49-F238E27FC236}">
                      <a16:creationId xmlns:a16="http://schemas.microsoft.com/office/drawing/2014/main" id="{710BBEC4-E1E9-415A-B47B-DE70607D54A0}"/>
                    </a:ext>
                  </a:extLst>
                </p:cNvPr>
                <p:cNvSpPr/>
                <p:nvPr/>
              </p:nvSpPr>
              <p:spPr>
                <a:xfrm flipH="1">
                  <a:off x="3364948" y="1624361"/>
                  <a:ext cx="1493265" cy="2185644"/>
                </a:xfrm>
                <a:custGeom>
                  <a:avLst/>
                  <a:gdLst>
                    <a:gd name="connsiteX0" fmla="*/ 511958 w 1493265"/>
                    <a:gd name="connsiteY0" fmla="*/ 535259 h 2163337"/>
                    <a:gd name="connsiteX1" fmla="*/ 511958 w 1493265"/>
                    <a:gd name="connsiteY1" fmla="*/ 356839 h 2163337"/>
                    <a:gd name="connsiteX2" fmla="*/ 534260 w 1493265"/>
                    <a:gd name="connsiteY2" fmla="*/ 223025 h 2163337"/>
                    <a:gd name="connsiteX3" fmla="*/ 601167 w 1493265"/>
                    <a:gd name="connsiteY3" fmla="*/ 200722 h 2163337"/>
                    <a:gd name="connsiteX4" fmla="*/ 757284 w 1493265"/>
                    <a:gd name="connsiteY4" fmla="*/ 156118 h 2163337"/>
                    <a:gd name="connsiteX5" fmla="*/ 824192 w 1493265"/>
                    <a:gd name="connsiteY5" fmla="*/ 89210 h 2163337"/>
                    <a:gd name="connsiteX6" fmla="*/ 958006 w 1493265"/>
                    <a:gd name="connsiteY6" fmla="*/ 0 h 2163337"/>
                    <a:gd name="connsiteX7" fmla="*/ 1047216 w 1493265"/>
                    <a:gd name="connsiteY7" fmla="*/ 22303 h 2163337"/>
                    <a:gd name="connsiteX8" fmla="*/ 1181031 w 1493265"/>
                    <a:gd name="connsiteY8" fmla="*/ 156118 h 2163337"/>
                    <a:gd name="connsiteX9" fmla="*/ 1203333 w 1493265"/>
                    <a:gd name="connsiteY9" fmla="*/ 223025 h 2163337"/>
                    <a:gd name="connsiteX10" fmla="*/ 1270241 w 1493265"/>
                    <a:gd name="connsiteY10" fmla="*/ 267630 h 2163337"/>
                    <a:gd name="connsiteX11" fmla="*/ 1314845 w 1493265"/>
                    <a:gd name="connsiteY11" fmla="*/ 334537 h 2163337"/>
                    <a:gd name="connsiteX12" fmla="*/ 1448660 w 1493265"/>
                    <a:gd name="connsiteY12" fmla="*/ 446049 h 2163337"/>
                    <a:gd name="connsiteX13" fmla="*/ 1493265 w 1493265"/>
                    <a:gd name="connsiteY13" fmla="*/ 579864 h 2163337"/>
                    <a:gd name="connsiteX14" fmla="*/ 1470963 w 1493265"/>
                    <a:gd name="connsiteY14" fmla="*/ 847493 h 2163337"/>
                    <a:gd name="connsiteX15" fmla="*/ 1448660 w 1493265"/>
                    <a:gd name="connsiteY15" fmla="*/ 936703 h 2163337"/>
                    <a:gd name="connsiteX16" fmla="*/ 1426358 w 1493265"/>
                    <a:gd name="connsiteY16" fmla="*/ 1025913 h 2163337"/>
                    <a:gd name="connsiteX17" fmla="*/ 1381753 w 1493265"/>
                    <a:gd name="connsiteY17" fmla="*/ 1159727 h 2163337"/>
                    <a:gd name="connsiteX18" fmla="*/ 1448660 w 1493265"/>
                    <a:gd name="connsiteY18" fmla="*/ 1204332 h 2163337"/>
                    <a:gd name="connsiteX19" fmla="*/ 1448660 w 1493265"/>
                    <a:gd name="connsiteY19" fmla="*/ 1405054 h 2163337"/>
                    <a:gd name="connsiteX20" fmla="*/ 1381753 w 1493265"/>
                    <a:gd name="connsiteY20" fmla="*/ 1449659 h 2163337"/>
                    <a:gd name="connsiteX21" fmla="*/ 1337148 w 1493265"/>
                    <a:gd name="connsiteY21" fmla="*/ 1605776 h 2163337"/>
                    <a:gd name="connsiteX22" fmla="*/ 1314845 w 1493265"/>
                    <a:gd name="connsiteY22" fmla="*/ 1806498 h 2163337"/>
                    <a:gd name="connsiteX23" fmla="*/ 1270241 w 1493265"/>
                    <a:gd name="connsiteY23" fmla="*/ 1940313 h 2163337"/>
                    <a:gd name="connsiteX24" fmla="*/ 1069519 w 1493265"/>
                    <a:gd name="connsiteY24" fmla="*/ 2007220 h 2163337"/>
                    <a:gd name="connsiteX25" fmla="*/ 891099 w 1493265"/>
                    <a:gd name="connsiteY25" fmla="*/ 2118732 h 2163337"/>
                    <a:gd name="connsiteX26" fmla="*/ 824192 w 1493265"/>
                    <a:gd name="connsiteY26" fmla="*/ 2141035 h 2163337"/>
                    <a:gd name="connsiteX27" fmla="*/ 690377 w 1493265"/>
                    <a:gd name="connsiteY27" fmla="*/ 2118732 h 2163337"/>
                    <a:gd name="connsiteX28" fmla="*/ 556563 w 1493265"/>
                    <a:gd name="connsiteY28" fmla="*/ 2163337 h 2163337"/>
                    <a:gd name="connsiteX29" fmla="*/ 445050 w 1493265"/>
                    <a:gd name="connsiteY29" fmla="*/ 2141035 h 2163337"/>
                    <a:gd name="connsiteX30" fmla="*/ 400445 w 1493265"/>
                    <a:gd name="connsiteY30" fmla="*/ 2074127 h 2163337"/>
                    <a:gd name="connsiteX31" fmla="*/ 333538 w 1493265"/>
                    <a:gd name="connsiteY31" fmla="*/ 2051825 h 2163337"/>
                    <a:gd name="connsiteX32" fmla="*/ 288933 w 1493265"/>
                    <a:gd name="connsiteY32" fmla="*/ 1984918 h 2163337"/>
                    <a:gd name="connsiteX33" fmla="*/ 222026 w 1493265"/>
                    <a:gd name="connsiteY33" fmla="*/ 1962615 h 2163337"/>
                    <a:gd name="connsiteX34" fmla="*/ 110514 w 1493265"/>
                    <a:gd name="connsiteY34" fmla="*/ 1784196 h 2163337"/>
                    <a:gd name="connsiteX35" fmla="*/ 43606 w 1493265"/>
                    <a:gd name="connsiteY35" fmla="*/ 1338147 h 2163337"/>
                    <a:gd name="connsiteX36" fmla="*/ 110514 w 1493265"/>
                    <a:gd name="connsiteY36" fmla="*/ 1293542 h 2163337"/>
                    <a:gd name="connsiteX37" fmla="*/ 65909 w 1493265"/>
                    <a:gd name="connsiteY37" fmla="*/ 1226635 h 2163337"/>
                    <a:gd name="connsiteX38" fmla="*/ 155119 w 1493265"/>
                    <a:gd name="connsiteY38" fmla="*/ 1115122 h 2163337"/>
                    <a:gd name="connsiteX39" fmla="*/ 132816 w 1493265"/>
                    <a:gd name="connsiteY39" fmla="*/ 1048215 h 2163337"/>
                    <a:gd name="connsiteX40" fmla="*/ 132816 w 1493265"/>
                    <a:gd name="connsiteY40" fmla="*/ 1003610 h 2163337"/>
                    <a:gd name="connsiteX41" fmla="*/ 155119 w 1493265"/>
                    <a:gd name="connsiteY41" fmla="*/ 892098 h 2163337"/>
                    <a:gd name="connsiteX42" fmla="*/ 222026 w 1493265"/>
                    <a:gd name="connsiteY42" fmla="*/ 802888 h 2163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</a:cxnLst>
                  <a:rect l="l" t="t" r="r" b="b"/>
                  <a:pathLst>
                    <a:path w="1493265" h="2163337">
                      <a:moveTo>
                        <a:pt x="511958" y="535259"/>
                      </a:moveTo>
                      <a:cubicBezTo>
                        <a:pt x="476314" y="357043"/>
                        <a:pt x="483082" y="486780"/>
                        <a:pt x="511958" y="356839"/>
                      </a:cubicBezTo>
                      <a:cubicBezTo>
                        <a:pt x="521768" y="312696"/>
                        <a:pt x="511825" y="262287"/>
                        <a:pt x="534260" y="223025"/>
                      </a:cubicBezTo>
                      <a:cubicBezTo>
                        <a:pt x="545924" y="202614"/>
                        <a:pt x="578563" y="207180"/>
                        <a:pt x="601167" y="200722"/>
                      </a:cubicBezTo>
                      <a:cubicBezTo>
                        <a:pt x="797222" y="144706"/>
                        <a:pt x="596844" y="209597"/>
                        <a:pt x="757284" y="156118"/>
                      </a:cubicBezTo>
                      <a:cubicBezTo>
                        <a:pt x="779587" y="133815"/>
                        <a:pt x="799295" y="108574"/>
                        <a:pt x="824192" y="89210"/>
                      </a:cubicBezTo>
                      <a:cubicBezTo>
                        <a:pt x="866508" y="56298"/>
                        <a:pt x="958006" y="0"/>
                        <a:pt x="958006" y="0"/>
                      </a:cubicBezTo>
                      <a:cubicBezTo>
                        <a:pt x="987743" y="7434"/>
                        <a:pt x="1022105" y="4725"/>
                        <a:pt x="1047216" y="22303"/>
                      </a:cubicBezTo>
                      <a:cubicBezTo>
                        <a:pt x="1098894" y="58478"/>
                        <a:pt x="1181031" y="156118"/>
                        <a:pt x="1181031" y="156118"/>
                      </a:cubicBezTo>
                      <a:cubicBezTo>
                        <a:pt x="1188465" y="178420"/>
                        <a:pt x="1188647" y="204668"/>
                        <a:pt x="1203333" y="223025"/>
                      </a:cubicBezTo>
                      <a:cubicBezTo>
                        <a:pt x="1220078" y="243956"/>
                        <a:pt x="1251287" y="248676"/>
                        <a:pt x="1270241" y="267630"/>
                      </a:cubicBezTo>
                      <a:cubicBezTo>
                        <a:pt x="1289194" y="286583"/>
                        <a:pt x="1299977" y="312235"/>
                        <a:pt x="1314845" y="334537"/>
                      </a:cubicBezTo>
                      <a:cubicBezTo>
                        <a:pt x="1376869" y="582629"/>
                        <a:pt x="1269338" y="266727"/>
                        <a:pt x="1448660" y="446049"/>
                      </a:cubicBezTo>
                      <a:cubicBezTo>
                        <a:pt x="1481907" y="479296"/>
                        <a:pt x="1493265" y="579864"/>
                        <a:pt x="1493265" y="579864"/>
                      </a:cubicBezTo>
                      <a:cubicBezTo>
                        <a:pt x="1485831" y="669074"/>
                        <a:pt x="1497289" y="761933"/>
                        <a:pt x="1470963" y="847493"/>
                      </a:cubicBezTo>
                      <a:cubicBezTo>
                        <a:pt x="1435324" y="963319"/>
                        <a:pt x="1326370" y="753269"/>
                        <a:pt x="1448660" y="936703"/>
                      </a:cubicBezTo>
                      <a:cubicBezTo>
                        <a:pt x="1441226" y="966440"/>
                        <a:pt x="1435166" y="996554"/>
                        <a:pt x="1426358" y="1025913"/>
                      </a:cubicBezTo>
                      <a:cubicBezTo>
                        <a:pt x="1412848" y="1070948"/>
                        <a:pt x="1381753" y="1159727"/>
                        <a:pt x="1381753" y="1159727"/>
                      </a:cubicBezTo>
                      <a:cubicBezTo>
                        <a:pt x="1404055" y="1174595"/>
                        <a:pt x="1431916" y="1183402"/>
                        <a:pt x="1448660" y="1204332"/>
                      </a:cubicBezTo>
                      <a:cubicBezTo>
                        <a:pt x="1488229" y="1253793"/>
                        <a:pt x="1469123" y="1364128"/>
                        <a:pt x="1448660" y="1405054"/>
                      </a:cubicBezTo>
                      <a:cubicBezTo>
                        <a:pt x="1436673" y="1429028"/>
                        <a:pt x="1404055" y="1434791"/>
                        <a:pt x="1381753" y="1449659"/>
                      </a:cubicBezTo>
                      <a:cubicBezTo>
                        <a:pt x="1365097" y="1499625"/>
                        <a:pt x="1345150" y="1553761"/>
                        <a:pt x="1337148" y="1605776"/>
                      </a:cubicBezTo>
                      <a:cubicBezTo>
                        <a:pt x="1326912" y="1672312"/>
                        <a:pt x="1328047" y="1740486"/>
                        <a:pt x="1314845" y="1806498"/>
                      </a:cubicBezTo>
                      <a:cubicBezTo>
                        <a:pt x="1305624" y="1852603"/>
                        <a:pt x="1309362" y="1914232"/>
                        <a:pt x="1270241" y="1940313"/>
                      </a:cubicBezTo>
                      <a:cubicBezTo>
                        <a:pt x="1165708" y="2010001"/>
                        <a:pt x="1229773" y="1980511"/>
                        <a:pt x="1069519" y="2007220"/>
                      </a:cubicBezTo>
                      <a:cubicBezTo>
                        <a:pt x="998833" y="2113248"/>
                        <a:pt x="1050343" y="2065650"/>
                        <a:pt x="891099" y="2118732"/>
                      </a:cubicBezTo>
                      <a:lnTo>
                        <a:pt x="824192" y="2141035"/>
                      </a:lnTo>
                      <a:cubicBezTo>
                        <a:pt x="779587" y="2133601"/>
                        <a:pt x="735441" y="2114977"/>
                        <a:pt x="690377" y="2118732"/>
                      </a:cubicBezTo>
                      <a:cubicBezTo>
                        <a:pt x="643522" y="2122637"/>
                        <a:pt x="556563" y="2163337"/>
                        <a:pt x="556563" y="2163337"/>
                      </a:cubicBezTo>
                      <a:cubicBezTo>
                        <a:pt x="519392" y="2155903"/>
                        <a:pt x="477963" y="2159842"/>
                        <a:pt x="445050" y="2141035"/>
                      </a:cubicBezTo>
                      <a:cubicBezTo>
                        <a:pt x="421777" y="2127736"/>
                        <a:pt x="421376" y="2090872"/>
                        <a:pt x="400445" y="2074127"/>
                      </a:cubicBezTo>
                      <a:cubicBezTo>
                        <a:pt x="382088" y="2059441"/>
                        <a:pt x="355840" y="2059259"/>
                        <a:pt x="333538" y="2051825"/>
                      </a:cubicBezTo>
                      <a:cubicBezTo>
                        <a:pt x="318670" y="2029523"/>
                        <a:pt x="309863" y="2001662"/>
                        <a:pt x="288933" y="1984918"/>
                      </a:cubicBezTo>
                      <a:cubicBezTo>
                        <a:pt x="270576" y="1970232"/>
                        <a:pt x="235690" y="1981745"/>
                        <a:pt x="222026" y="1962615"/>
                      </a:cubicBezTo>
                      <a:cubicBezTo>
                        <a:pt x="53135" y="1726166"/>
                        <a:pt x="282563" y="1898894"/>
                        <a:pt x="110514" y="1784196"/>
                      </a:cubicBezTo>
                      <a:cubicBezTo>
                        <a:pt x="-12174" y="1600164"/>
                        <a:pt x="-30010" y="1632611"/>
                        <a:pt x="43606" y="1338147"/>
                      </a:cubicBezTo>
                      <a:cubicBezTo>
                        <a:pt x="50107" y="1312143"/>
                        <a:pt x="88211" y="1308410"/>
                        <a:pt x="110514" y="1293542"/>
                      </a:cubicBezTo>
                      <a:cubicBezTo>
                        <a:pt x="95646" y="1271240"/>
                        <a:pt x="70316" y="1253074"/>
                        <a:pt x="65909" y="1226635"/>
                      </a:cubicBezTo>
                      <a:cubicBezTo>
                        <a:pt x="55136" y="1161999"/>
                        <a:pt x="116026" y="1141184"/>
                        <a:pt x="155119" y="1115122"/>
                      </a:cubicBezTo>
                      <a:cubicBezTo>
                        <a:pt x="147685" y="1092820"/>
                        <a:pt x="122303" y="1069242"/>
                        <a:pt x="132816" y="1048215"/>
                      </a:cubicBezTo>
                      <a:cubicBezTo>
                        <a:pt x="158304" y="997238"/>
                        <a:pt x="285747" y="1054588"/>
                        <a:pt x="132816" y="1003610"/>
                      </a:cubicBezTo>
                      <a:cubicBezTo>
                        <a:pt x="140250" y="966439"/>
                        <a:pt x="141809" y="927591"/>
                        <a:pt x="155119" y="892098"/>
                      </a:cubicBezTo>
                      <a:cubicBezTo>
                        <a:pt x="170250" y="851748"/>
                        <a:pt x="194618" y="830296"/>
                        <a:pt x="222026" y="802888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9" name="Freeform 32">
                <a:extLst>
                  <a:ext uri="{FF2B5EF4-FFF2-40B4-BE49-F238E27FC236}">
                    <a16:creationId xmlns:a16="http://schemas.microsoft.com/office/drawing/2014/main" id="{5D341332-5C88-46B7-9449-C9F1A681C7F6}"/>
                  </a:ext>
                </a:extLst>
              </p:cNvPr>
              <p:cNvSpPr/>
              <p:nvPr/>
            </p:nvSpPr>
            <p:spPr>
              <a:xfrm>
                <a:off x="3891407" y="989779"/>
                <a:ext cx="530428" cy="1456977"/>
              </a:xfrm>
              <a:custGeom>
                <a:avLst/>
                <a:gdLst>
                  <a:gd name="connsiteX0" fmla="*/ 602165 w 602165"/>
                  <a:gd name="connsiteY0" fmla="*/ 0 h 1650380"/>
                  <a:gd name="connsiteX1" fmla="*/ 579863 w 602165"/>
                  <a:gd name="connsiteY1" fmla="*/ 959005 h 1650380"/>
                  <a:gd name="connsiteX2" fmla="*/ 535258 w 602165"/>
                  <a:gd name="connsiteY2" fmla="*/ 1025912 h 1650380"/>
                  <a:gd name="connsiteX3" fmla="*/ 423746 w 602165"/>
                  <a:gd name="connsiteY3" fmla="*/ 1182029 h 1650380"/>
                  <a:gd name="connsiteX4" fmla="*/ 379141 w 602165"/>
                  <a:gd name="connsiteY4" fmla="*/ 1248936 h 1650380"/>
                  <a:gd name="connsiteX5" fmla="*/ 312234 w 602165"/>
                  <a:gd name="connsiteY5" fmla="*/ 1315844 h 1650380"/>
                  <a:gd name="connsiteX6" fmla="*/ 267629 w 602165"/>
                  <a:gd name="connsiteY6" fmla="*/ 1382751 h 1650380"/>
                  <a:gd name="connsiteX7" fmla="*/ 200722 w 602165"/>
                  <a:gd name="connsiteY7" fmla="*/ 1449658 h 1650380"/>
                  <a:gd name="connsiteX8" fmla="*/ 156117 w 602165"/>
                  <a:gd name="connsiteY8" fmla="*/ 1516566 h 1650380"/>
                  <a:gd name="connsiteX9" fmla="*/ 89209 w 602165"/>
                  <a:gd name="connsiteY9" fmla="*/ 1583473 h 1650380"/>
                  <a:gd name="connsiteX10" fmla="*/ 0 w 602165"/>
                  <a:gd name="connsiteY10" fmla="*/ 1650380 h 1650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02165" h="1650380">
                    <a:moveTo>
                      <a:pt x="602165" y="0"/>
                    </a:moveTo>
                    <a:cubicBezTo>
                      <a:pt x="594731" y="319668"/>
                      <a:pt x="600672" y="639928"/>
                      <a:pt x="579863" y="959005"/>
                    </a:cubicBezTo>
                    <a:cubicBezTo>
                      <a:pt x="578119" y="985752"/>
                      <a:pt x="548557" y="1002640"/>
                      <a:pt x="535258" y="1025912"/>
                    </a:cubicBezTo>
                    <a:cubicBezTo>
                      <a:pt x="415204" y="1236006"/>
                      <a:pt x="572357" y="1003696"/>
                      <a:pt x="423746" y="1182029"/>
                    </a:cubicBezTo>
                    <a:cubicBezTo>
                      <a:pt x="406586" y="1202620"/>
                      <a:pt x="396301" y="1228344"/>
                      <a:pt x="379141" y="1248936"/>
                    </a:cubicBezTo>
                    <a:cubicBezTo>
                      <a:pt x="358949" y="1273166"/>
                      <a:pt x="332426" y="1291614"/>
                      <a:pt x="312234" y="1315844"/>
                    </a:cubicBezTo>
                    <a:cubicBezTo>
                      <a:pt x="295074" y="1336436"/>
                      <a:pt x="284789" y="1362160"/>
                      <a:pt x="267629" y="1382751"/>
                    </a:cubicBezTo>
                    <a:cubicBezTo>
                      <a:pt x="247437" y="1406981"/>
                      <a:pt x="220914" y="1425428"/>
                      <a:pt x="200722" y="1449658"/>
                    </a:cubicBezTo>
                    <a:cubicBezTo>
                      <a:pt x="183562" y="1470250"/>
                      <a:pt x="173277" y="1495974"/>
                      <a:pt x="156117" y="1516566"/>
                    </a:cubicBezTo>
                    <a:cubicBezTo>
                      <a:pt x="135925" y="1540796"/>
                      <a:pt x="113439" y="1563281"/>
                      <a:pt x="89209" y="1583473"/>
                    </a:cubicBezTo>
                    <a:cubicBezTo>
                      <a:pt x="-62094" y="1709559"/>
                      <a:pt x="70927" y="1579453"/>
                      <a:pt x="0" y="1650380"/>
                    </a:cubicBezTo>
                  </a:path>
                </a:pathLst>
              </a:custGeom>
              <a:no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Freeform 33">
                <a:extLst>
                  <a:ext uri="{FF2B5EF4-FFF2-40B4-BE49-F238E27FC236}">
                    <a16:creationId xmlns:a16="http://schemas.microsoft.com/office/drawing/2014/main" id="{9F61B5EC-0269-4488-AD7B-2BCCB28CB366}"/>
                  </a:ext>
                </a:extLst>
              </p:cNvPr>
              <p:cNvSpPr/>
              <p:nvPr/>
            </p:nvSpPr>
            <p:spPr>
              <a:xfrm>
                <a:off x="4070212" y="1899181"/>
                <a:ext cx="471517" cy="610356"/>
              </a:xfrm>
              <a:custGeom>
                <a:avLst/>
                <a:gdLst>
                  <a:gd name="connsiteX0" fmla="*/ 0 w 535286"/>
                  <a:gd name="connsiteY0" fmla="*/ 691376 h 691376"/>
                  <a:gd name="connsiteX1" fmla="*/ 111512 w 535286"/>
                  <a:gd name="connsiteY1" fmla="*/ 624468 h 691376"/>
                  <a:gd name="connsiteX2" fmla="*/ 178420 w 535286"/>
                  <a:gd name="connsiteY2" fmla="*/ 602166 h 691376"/>
                  <a:gd name="connsiteX3" fmla="*/ 267629 w 535286"/>
                  <a:gd name="connsiteY3" fmla="*/ 401444 h 691376"/>
                  <a:gd name="connsiteX4" fmla="*/ 379142 w 535286"/>
                  <a:gd name="connsiteY4" fmla="*/ 289932 h 691376"/>
                  <a:gd name="connsiteX5" fmla="*/ 423746 w 535286"/>
                  <a:gd name="connsiteY5" fmla="*/ 223024 h 691376"/>
                  <a:gd name="connsiteX6" fmla="*/ 446049 w 535286"/>
                  <a:gd name="connsiteY6" fmla="*/ 156117 h 691376"/>
                  <a:gd name="connsiteX7" fmla="*/ 535259 w 535286"/>
                  <a:gd name="connsiteY7" fmla="*/ 0 h 691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35286" h="691376">
                    <a:moveTo>
                      <a:pt x="0" y="691376"/>
                    </a:moveTo>
                    <a:cubicBezTo>
                      <a:pt x="37171" y="669073"/>
                      <a:pt x="72740" y="643854"/>
                      <a:pt x="111512" y="624468"/>
                    </a:cubicBezTo>
                    <a:cubicBezTo>
                      <a:pt x="132539" y="613954"/>
                      <a:pt x="160063" y="616852"/>
                      <a:pt x="178420" y="602166"/>
                    </a:cubicBezTo>
                    <a:cubicBezTo>
                      <a:pt x="243262" y="550293"/>
                      <a:pt x="224797" y="465691"/>
                      <a:pt x="267629" y="401444"/>
                    </a:cubicBezTo>
                    <a:cubicBezTo>
                      <a:pt x="327102" y="312234"/>
                      <a:pt x="289932" y="349405"/>
                      <a:pt x="379142" y="289932"/>
                    </a:cubicBezTo>
                    <a:cubicBezTo>
                      <a:pt x="394010" y="267629"/>
                      <a:pt x="411759" y="246998"/>
                      <a:pt x="423746" y="223024"/>
                    </a:cubicBezTo>
                    <a:cubicBezTo>
                      <a:pt x="434259" y="201997"/>
                      <a:pt x="434632" y="176667"/>
                      <a:pt x="446049" y="156117"/>
                    </a:cubicBezTo>
                    <a:cubicBezTo>
                      <a:pt x="539383" y="-11882"/>
                      <a:pt x="535259" y="79794"/>
                      <a:pt x="535259" y="0"/>
                    </a:cubicBezTo>
                  </a:path>
                </a:pathLst>
              </a:custGeom>
              <a:no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reeform 30">
                <a:extLst>
                  <a:ext uri="{FF2B5EF4-FFF2-40B4-BE49-F238E27FC236}">
                    <a16:creationId xmlns:a16="http://schemas.microsoft.com/office/drawing/2014/main" id="{F5E9DBC5-676D-40E4-8B73-F1CBDBC58590}"/>
                  </a:ext>
                </a:extLst>
              </p:cNvPr>
              <p:cNvSpPr/>
              <p:nvPr/>
            </p:nvSpPr>
            <p:spPr>
              <a:xfrm flipH="1">
                <a:off x="4698379" y="1006189"/>
                <a:ext cx="530428" cy="1456977"/>
              </a:xfrm>
              <a:custGeom>
                <a:avLst/>
                <a:gdLst>
                  <a:gd name="connsiteX0" fmla="*/ 602165 w 602165"/>
                  <a:gd name="connsiteY0" fmla="*/ 0 h 1650380"/>
                  <a:gd name="connsiteX1" fmla="*/ 579863 w 602165"/>
                  <a:gd name="connsiteY1" fmla="*/ 959005 h 1650380"/>
                  <a:gd name="connsiteX2" fmla="*/ 535258 w 602165"/>
                  <a:gd name="connsiteY2" fmla="*/ 1025912 h 1650380"/>
                  <a:gd name="connsiteX3" fmla="*/ 423746 w 602165"/>
                  <a:gd name="connsiteY3" fmla="*/ 1182029 h 1650380"/>
                  <a:gd name="connsiteX4" fmla="*/ 379141 w 602165"/>
                  <a:gd name="connsiteY4" fmla="*/ 1248936 h 1650380"/>
                  <a:gd name="connsiteX5" fmla="*/ 312234 w 602165"/>
                  <a:gd name="connsiteY5" fmla="*/ 1315844 h 1650380"/>
                  <a:gd name="connsiteX6" fmla="*/ 267629 w 602165"/>
                  <a:gd name="connsiteY6" fmla="*/ 1382751 h 1650380"/>
                  <a:gd name="connsiteX7" fmla="*/ 200722 w 602165"/>
                  <a:gd name="connsiteY7" fmla="*/ 1449658 h 1650380"/>
                  <a:gd name="connsiteX8" fmla="*/ 156117 w 602165"/>
                  <a:gd name="connsiteY8" fmla="*/ 1516566 h 1650380"/>
                  <a:gd name="connsiteX9" fmla="*/ 89209 w 602165"/>
                  <a:gd name="connsiteY9" fmla="*/ 1583473 h 1650380"/>
                  <a:gd name="connsiteX10" fmla="*/ 0 w 602165"/>
                  <a:gd name="connsiteY10" fmla="*/ 1650380 h 1650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02165" h="1650380">
                    <a:moveTo>
                      <a:pt x="602165" y="0"/>
                    </a:moveTo>
                    <a:cubicBezTo>
                      <a:pt x="594731" y="319668"/>
                      <a:pt x="600672" y="639928"/>
                      <a:pt x="579863" y="959005"/>
                    </a:cubicBezTo>
                    <a:cubicBezTo>
                      <a:pt x="578119" y="985752"/>
                      <a:pt x="548557" y="1002640"/>
                      <a:pt x="535258" y="1025912"/>
                    </a:cubicBezTo>
                    <a:cubicBezTo>
                      <a:pt x="415204" y="1236006"/>
                      <a:pt x="572357" y="1003696"/>
                      <a:pt x="423746" y="1182029"/>
                    </a:cubicBezTo>
                    <a:cubicBezTo>
                      <a:pt x="406586" y="1202620"/>
                      <a:pt x="396301" y="1228344"/>
                      <a:pt x="379141" y="1248936"/>
                    </a:cubicBezTo>
                    <a:cubicBezTo>
                      <a:pt x="358949" y="1273166"/>
                      <a:pt x="332426" y="1291614"/>
                      <a:pt x="312234" y="1315844"/>
                    </a:cubicBezTo>
                    <a:cubicBezTo>
                      <a:pt x="295074" y="1336436"/>
                      <a:pt x="284789" y="1362160"/>
                      <a:pt x="267629" y="1382751"/>
                    </a:cubicBezTo>
                    <a:cubicBezTo>
                      <a:pt x="247437" y="1406981"/>
                      <a:pt x="220914" y="1425428"/>
                      <a:pt x="200722" y="1449658"/>
                    </a:cubicBezTo>
                    <a:cubicBezTo>
                      <a:pt x="183562" y="1470250"/>
                      <a:pt x="173277" y="1495974"/>
                      <a:pt x="156117" y="1516566"/>
                    </a:cubicBezTo>
                    <a:cubicBezTo>
                      <a:pt x="135925" y="1540796"/>
                      <a:pt x="113439" y="1563281"/>
                      <a:pt x="89209" y="1583473"/>
                    </a:cubicBezTo>
                    <a:cubicBezTo>
                      <a:pt x="-62094" y="1709559"/>
                      <a:pt x="70927" y="1579453"/>
                      <a:pt x="0" y="1650380"/>
                    </a:cubicBezTo>
                  </a:path>
                </a:pathLst>
              </a:custGeom>
              <a:no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Freeform 31">
                <a:extLst>
                  <a:ext uri="{FF2B5EF4-FFF2-40B4-BE49-F238E27FC236}">
                    <a16:creationId xmlns:a16="http://schemas.microsoft.com/office/drawing/2014/main" id="{07624994-D330-4E51-A062-01CD24675A93}"/>
                  </a:ext>
                </a:extLst>
              </p:cNvPr>
              <p:cNvSpPr/>
              <p:nvPr/>
            </p:nvSpPr>
            <p:spPr>
              <a:xfrm flipH="1">
                <a:off x="4624035" y="1911877"/>
                <a:ext cx="471517" cy="610356"/>
              </a:xfrm>
              <a:custGeom>
                <a:avLst/>
                <a:gdLst>
                  <a:gd name="connsiteX0" fmla="*/ 0 w 535286"/>
                  <a:gd name="connsiteY0" fmla="*/ 691376 h 691376"/>
                  <a:gd name="connsiteX1" fmla="*/ 111512 w 535286"/>
                  <a:gd name="connsiteY1" fmla="*/ 624468 h 691376"/>
                  <a:gd name="connsiteX2" fmla="*/ 178420 w 535286"/>
                  <a:gd name="connsiteY2" fmla="*/ 602166 h 691376"/>
                  <a:gd name="connsiteX3" fmla="*/ 267629 w 535286"/>
                  <a:gd name="connsiteY3" fmla="*/ 401444 h 691376"/>
                  <a:gd name="connsiteX4" fmla="*/ 379142 w 535286"/>
                  <a:gd name="connsiteY4" fmla="*/ 289932 h 691376"/>
                  <a:gd name="connsiteX5" fmla="*/ 423746 w 535286"/>
                  <a:gd name="connsiteY5" fmla="*/ 223024 h 691376"/>
                  <a:gd name="connsiteX6" fmla="*/ 446049 w 535286"/>
                  <a:gd name="connsiteY6" fmla="*/ 156117 h 691376"/>
                  <a:gd name="connsiteX7" fmla="*/ 535259 w 535286"/>
                  <a:gd name="connsiteY7" fmla="*/ 0 h 691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35286" h="691376">
                    <a:moveTo>
                      <a:pt x="0" y="691376"/>
                    </a:moveTo>
                    <a:cubicBezTo>
                      <a:pt x="37171" y="669073"/>
                      <a:pt x="72740" y="643854"/>
                      <a:pt x="111512" y="624468"/>
                    </a:cubicBezTo>
                    <a:cubicBezTo>
                      <a:pt x="132539" y="613954"/>
                      <a:pt x="160063" y="616852"/>
                      <a:pt x="178420" y="602166"/>
                    </a:cubicBezTo>
                    <a:cubicBezTo>
                      <a:pt x="243262" y="550293"/>
                      <a:pt x="224797" y="465691"/>
                      <a:pt x="267629" y="401444"/>
                    </a:cubicBezTo>
                    <a:cubicBezTo>
                      <a:pt x="327102" y="312234"/>
                      <a:pt x="289932" y="349405"/>
                      <a:pt x="379142" y="289932"/>
                    </a:cubicBezTo>
                    <a:cubicBezTo>
                      <a:pt x="394010" y="267629"/>
                      <a:pt x="411759" y="246998"/>
                      <a:pt x="423746" y="223024"/>
                    </a:cubicBezTo>
                    <a:cubicBezTo>
                      <a:pt x="434259" y="201997"/>
                      <a:pt x="434632" y="176667"/>
                      <a:pt x="446049" y="156117"/>
                    </a:cubicBezTo>
                    <a:cubicBezTo>
                      <a:pt x="539383" y="-11882"/>
                      <a:pt x="535259" y="79794"/>
                      <a:pt x="535259" y="0"/>
                    </a:cubicBezTo>
                  </a:path>
                </a:pathLst>
              </a:custGeom>
              <a:no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Freeform 29">
                <a:extLst>
                  <a:ext uri="{FF2B5EF4-FFF2-40B4-BE49-F238E27FC236}">
                    <a16:creationId xmlns:a16="http://schemas.microsoft.com/office/drawing/2014/main" id="{3C6050DC-00CC-4FF9-9DDF-5B7AA18DCFF6}"/>
                  </a:ext>
                </a:extLst>
              </p:cNvPr>
              <p:cNvSpPr/>
              <p:nvPr/>
            </p:nvSpPr>
            <p:spPr>
              <a:xfrm flipH="1">
                <a:off x="3205124" y="1554862"/>
                <a:ext cx="1315370" cy="1929515"/>
              </a:xfrm>
              <a:custGeom>
                <a:avLst/>
                <a:gdLst>
                  <a:gd name="connsiteX0" fmla="*/ 511958 w 1493265"/>
                  <a:gd name="connsiteY0" fmla="*/ 535259 h 2163337"/>
                  <a:gd name="connsiteX1" fmla="*/ 511958 w 1493265"/>
                  <a:gd name="connsiteY1" fmla="*/ 356839 h 2163337"/>
                  <a:gd name="connsiteX2" fmla="*/ 534260 w 1493265"/>
                  <a:gd name="connsiteY2" fmla="*/ 223025 h 2163337"/>
                  <a:gd name="connsiteX3" fmla="*/ 601167 w 1493265"/>
                  <a:gd name="connsiteY3" fmla="*/ 200722 h 2163337"/>
                  <a:gd name="connsiteX4" fmla="*/ 757284 w 1493265"/>
                  <a:gd name="connsiteY4" fmla="*/ 156118 h 2163337"/>
                  <a:gd name="connsiteX5" fmla="*/ 824192 w 1493265"/>
                  <a:gd name="connsiteY5" fmla="*/ 89210 h 2163337"/>
                  <a:gd name="connsiteX6" fmla="*/ 958006 w 1493265"/>
                  <a:gd name="connsiteY6" fmla="*/ 0 h 2163337"/>
                  <a:gd name="connsiteX7" fmla="*/ 1047216 w 1493265"/>
                  <a:gd name="connsiteY7" fmla="*/ 22303 h 2163337"/>
                  <a:gd name="connsiteX8" fmla="*/ 1181031 w 1493265"/>
                  <a:gd name="connsiteY8" fmla="*/ 156118 h 2163337"/>
                  <a:gd name="connsiteX9" fmla="*/ 1203333 w 1493265"/>
                  <a:gd name="connsiteY9" fmla="*/ 223025 h 2163337"/>
                  <a:gd name="connsiteX10" fmla="*/ 1270241 w 1493265"/>
                  <a:gd name="connsiteY10" fmla="*/ 267630 h 2163337"/>
                  <a:gd name="connsiteX11" fmla="*/ 1314845 w 1493265"/>
                  <a:gd name="connsiteY11" fmla="*/ 334537 h 2163337"/>
                  <a:gd name="connsiteX12" fmla="*/ 1448660 w 1493265"/>
                  <a:gd name="connsiteY12" fmla="*/ 446049 h 2163337"/>
                  <a:gd name="connsiteX13" fmla="*/ 1493265 w 1493265"/>
                  <a:gd name="connsiteY13" fmla="*/ 579864 h 2163337"/>
                  <a:gd name="connsiteX14" fmla="*/ 1470963 w 1493265"/>
                  <a:gd name="connsiteY14" fmla="*/ 847493 h 2163337"/>
                  <a:gd name="connsiteX15" fmla="*/ 1448660 w 1493265"/>
                  <a:gd name="connsiteY15" fmla="*/ 936703 h 2163337"/>
                  <a:gd name="connsiteX16" fmla="*/ 1426358 w 1493265"/>
                  <a:gd name="connsiteY16" fmla="*/ 1025913 h 2163337"/>
                  <a:gd name="connsiteX17" fmla="*/ 1381753 w 1493265"/>
                  <a:gd name="connsiteY17" fmla="*/ 1159727 h 2163337"/>
                  <a:gd name="connsiteX18" fmla="*/ 1448660 w 1493265"/>
                  <a:gd name="connsiteY18" fmla="*/ 1204332 h 2163337"/>
                  <a:gd name="connsiteX19" fmla="*/ 1448660 w 1493265"/>
                  <a:gd name="connsiteY19" fmla="*/ 1405054 h 2163337"/>
                  <a:gd name="connsiteX20" fmla="*/ 1381753 w 1493265"/>
                  <a:gd name="connsiteY20" fmla="*/ 1449659 h 2163337"/>
                  <a:gd name="connsiteX21" fmla="*/ 1337148 w 1493265"/>
                  <a:gd name="connsiteY21" fmla="*/ 1605776 h 2163337"/>
                  <a:gd name="connsiteX22" fmla="*/ 1314845 w 1493265"/>
                  <a:gd name="connsiteY22" fmla="*/ 1806498 h 2163337"/>
                  <a:gd name="connsiteX23" fmla="*/ 1270241 w 1493265"/>
                  <a:gd name="connsiteY23" fmla="*/ 1940313 h 2163337"/>
                  <a:gd name="connsiteX24" fmla="*/ 1069519 w 1493265"/>
                  <a:gd name="connsiteY24" fmla="*/ 2007220 h 2163337"/>
                  <a:gd name="connsiteX25" fmla="*/ 891099 w 1493265"/>
                  <a:gd name="connsiteY25" fmla="*/ 2118732 h 2163337"/>
                  <a:gd name="connsiteX26" fmla="*/ 824192 w 1493265"/>
                  <a:gd name="connsiteY26" fmla="*/ 2141035 h 2163337"/>
                  <a:gd name="connsiteX27" fmla="*/ 690377 w 1493265"/>
                  <a:gd name="connsiteY27" fmla="*/ 2118732 h 2163337"/>
                  <a:gd name="connsiteX28" fmla="*/ 556563 w 1493265"/>
                  <a:gd name="connsiteY28" fmla="*/ 2163337 h 2163337"/>
                  <a:gd name="connsiteX29" fmla="*/ 445050 w 1493265"/>
                  <a:gd name="connsiteY29" fmla="*/ 2141035 h 2163337"/>
                  <a:gd name="connsiteX30" fmla="*/ 400445 w 1493265"/>
                  <a:gd name="connsiteY30" fmla="*/ 2074127 h 2163337"/>
                  <a:gd name="connsiteX31" fmla="*/ 333538 w 1493265"/>
                  <a:gd name="connsiteY31" fmla="*/ 2051825 h 2163337"/>
                  <a:gd name="connsiteX32" fmla="*/ 288933 w 1493265"/>
                  <a:gd name="connsiteY32" fmla="*/ 1984918 h 2163337"/>
                  <a:gd name="connsiteX33" fmla="*/ 222026 w 1493265"/>
                  <a:gd name="connsiteY33" fmla="*/ 1962615 h 2163337"/>
                  <a:gd name="connsiteX34" fmla="*/ 110514 w 1493265"/>
                  <a:gd name="connsiteY34" fmla="*/ 1784196 h 2163337"/>
                  <a:gd name="connsiteX35" fmla="*/ 43606 w 1493265"/>
                  <a:gd name="connsiteY35" fmla="*/ 1338147 h 2163337"/>
                  <a:gd name="connsiteX36" fmla="*/ 110514 w 1493265"/>
                  <a:gd name="connsiteY36" fmla="*/ 1293542 h 2163337"/>
                  <a:gd name="connsiteX37" fmla="*/ 65909 w 1493265"/>
                  <a:gd name="connsiteY37" fmla="*/ 1226635 h 2163337"/>
                  <a:gd name="connsiteX38" fmla="*/ 155119 w 1493265"/>
                  <a:gd name="connsiteY38" fmla="*/ 1115122 h 2163337"/>
                  <a:gd name="connsiteX39" fmla="*/ 132816 w 1493265"/>
                  <a:gd name="connsiteY39" fmla="*/ 1048215 h 2163337"/>
                  <a:gd name="connsiteX40" fmla="*/ 132816 w 1493265"/>
                  <a:gd name="connsiteY40" fmla="*/ 1003610 h 2163337"/>
                  <a:gd name="connsiteX41" fmla="*/ 155119 w 1493265"/>
                  <a:gd name="connsiteY41" fmla="*/ 892098 h 2163337"/>
                  <a:gd name="connsiteX42" fmla="*/ 222026 w 1493265"/>
                  <a:gd name="connsiteY42" fmla="*/ 802888 h 2163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493265" h="2163337">
                    <a:moveTo>
                      <a:pt x="511958" y="535259"/>
                    </a:moveTo>
                    <a:cubicBezTo>
                      <a:pt x="476314" y="357043"/>
                      <a:pt x="483082" y="486780"/>
                      <a:pt x="511958" y="356839"/>
                    </a:cubicBezTo>
                    <a:cubicBezTo>
                      <a:pt x="521768" y="312696"/>
                      <a:pt x="511825" y="262287"/>
                      <a:pt x="534260" y="223025"/>
                    </a:cubicBezTo>
                    <a:cubicBezTo>
                      <a:pt x="545924" y="202614"/>
                      <a:pt x="578563" y="207180"/>
                      <a:pt x="601167" y="200722"/>
                    </a:cubicBezTo>
                    <a:cubicBezTo>
                      <a:pt x="797222" y="144706"/>
                      <a:pt x="596844" y="209597"/>
                      <a:pt x="757284" y="156118"/>
                    </a:cubicBezTo>
                    <a:cubicBezTo>
                      <a:pt x="779587" y="133815"/>
                      <a:pt x="799295" y="108574"/>
                      <a:pt x="824192" y="89210"/>
                    </a:cubicBezTo>
                    <a:cubicBezTo>
                      <a:pt x="866508" y="56298"/>
                      <a:pt x="958006" y="0"/>
                      <a:pt x="958006" y="0"/>
                    </a:cubicBezTo>
                    <a:cubicBezTo>
                      <a:pt x="987743" y="7434"/>
                      <a:pt x="1022105" y="4725"/>
                      <a:pt x="1047216" y="22303"/>
                    </a:cubicBezTo>
                    <a:cubicBezTo>
                      <a:pt x="1098894" y="58478"/>
                      <a:pt x="1181031" y="156118"/>
                      <a:pt x="1181031" y="156118"/>
                    </a:cubicBezTo>
                    <a:cubicBezTo>
                      <a:pt x="1188465" y="178420"/>
                      <a:pt x="1188647" y="204668"/>
                      <a:pt x="1203333" y="223025"/>
                    </a:cubicBezTo>
                    <a:cubicBezTo>
                      <a:pt x="1220078" y="243956"/>
                      <a:pt x="1251287" y="248676"/>
                      <a:pt x="1270241" y="267630"/>
                    </a:cubicBezTo>
                    <a:cubicBezTo>
                      <a:pt x="1289194" y="286583"/>
                      <a:pt x="1299977" y="312235"/>
                      <a:pt x="1314845" y="334537"/>
                    </a:cubicBezTo>
                    <a:cubicBezTo>
                      <a:pt x="1376869" y="582629"/>
                      <a:pt x="1269338" y="266727"/>
                      <a:pt x="1448660" y="446049"/>
                    </a:cubicBezTo>
                    <a:cubicBezTo>
                      <a:pt x="1481907" y="479296"/>
                      <a:pt x="1493265" y="579864"/>
                      <a:pt x="1493265" y="579864"/>
                    </a:cubicBezTo>
                    <a:cubicBezTo>
                      <a:pt x="1485831" y="669074"/>
                      <a:pt x="1497289" y="761933"/>
                      <a:pt x="1470963" y="847493"/>
                    </a:cubicBezTo>
                    <a:cubicBezTo>
                      <a:pt x="1435324" y="963319"/>
                      <a:pt x="1326370" y="753269"/>
                      <a:pt x="1448660" y="936703"/>
                    </a:cubicBezTo>
                    <a:cubicBezTo>
                      <a:pt x="1441226" y="966440"/>
                      <a:pt x="1435166" y="996554"/>
                      <a:pt x="1426358" y="1025913"/>
                    </a:cubicBezTo>
                    <a:cubicBezTo>
                      <a:pt x="1412848" y="1070948"/>
                      <a:pt x="1381753" y="1159727"/>
                      <a:pt x="1381753" y="1159727"/>
                    </a:cubicBezTo>
                    <a:cubicBezTo>
                      <a:pt x="1404055" y="1174595"/>
                      <a:pt x="1431916" y="1183402"/>
                      <a:pt x="1448660" y="1204332"/>
                    </a:cubicBezTo>
                    <a:cubicBezTo>
                      <a:pt x="1488229" y="1253793"/>
                      <a:pt x="1469123" y="1364128"/>
                      <a:pt x="1448660" y="1405054"/>
                    </a:cubicBezTo>
                    <a:cubicBezTo>
                      <a:pt x="1436673" y="1429028"/>
                      <a:pt x="1404055" y="1434791"/>
                      <a:pt x="1381753" y="1449659"/>
                    </a:cubicBezTo>
                    <a:cubicBezTo>
                      <a:pt x="1365097" y="1499625"/>
                      <a:pt x="1345150" y="1553761"/>
                      <a:pt x="1337148" y="1605776"/>
                    </a:cubicBezTo>
                    <a:cubicBezTo>
                      <a:pt x="1326912" y="1672312"/>
                      <a:pt x="1328047" y="1740486"/>
                      <a:pt x="1314845" y="1806498"/>
                    </a:cubicBezTo>
                    <a:cubicBezTo>
                      <a:pt x="1305624" y="1852603"/>
                      <a:pt x="1309362" y="1914232"/>
                      <a:pt x="1270241" y="1940313"/>
                    </a:cubicBezTo>
                    <a:cubicBezTo>
                      <a:pt x="1165708" y="2010001"/>
                      <a:pt x="1229773" y="1980511"/>
                      <a:pt x="1069519" y="2007220"/>
                    </a:cubicBezTo>
                    <a:cubicBezTo>
                      <a:pt x="998833" y="2113248"/>
                      <a:pt x="1050343" y="2065650"/>
                      <a:pt x="891099" y="2118732"/>
                    </a:cubicBezTo>
                    <a:lnTo>
                      <a:pt x="824192" y="2141035"/>
                    </a:lnTo>
                    <a:cubicBezTo>
                      <a:pt x="779587" y="2133601"/>
                      <a:pt x="735441" y="2114977"/>
                      <a:pt x="690377" y="2118732"/>
                    </a:cubicBezTo>
                    <a:cubicBezTo>
                      <a:pt x="643522" y="2122637"/>
                      <a:pt x="556563" y="2163337"/>
                      <a:pt x="556563" y="2163337"/>
                    </a:cubicBezTo>
                    <a:cubicBezTo>
                      <a:pt x="519392" y="2155903"/>
                      <a:pt x="477963" y="2159842"/>
                      <a:pt x="445050" y="2141035"/>
                    </a:cubicBezTo>
                    <a:cubicBezTo>
                      <a:pt x="421777" y="2127736"/>
                      <a:pt x="421376" y="2090872"/>
                      <a:pt x="400445" y="2074127"/>
                    </a:cubicBezTo>
                    <a:cubicBezTo>
                      <a:pt x="382088" y="2059441"/>
                      <a:pt x="355840" y="2059259"/>
                      <a:pt x="333538" y="2051825"/>
                    </a:cubicBezTo>
                    <a:cubicBezTo>
                      <a:pt x="318670" y="2029523"/>
                      <a:pt x="309863" y="2001662"/>
                      <a:pt x="288933" y="1984918"/>
                    </a:cubicBezTo>
                    <a:cubicBezTo>
                      <a:pt x="270576" y="1970232"/>
                      <a:pt x="235690" y="1981745"/>
                      <a:pt x="222026" y="1962615"/>
                    </a:cubicBezTo>
                    <a:cubicBezTo>
                      <a:pt x="53135" y="1726166"/>
                      <a:pt x="282563" y="1898894"/>
                      <a:pt x="110514" y="1784196"/>
                    </a:cubicBezTo>
                    <a:cubicBezTo>
                      <a:pt x="-12174" y="1600164"/>
                      <a:pt x="-30010" y="1632611"/>
                      <a:pt x="43606" y="1338147"/>
                    </a:cubicBezTo>
                    <a:cubicBezTo>
                      <a:pt x="50107" y="1312143"/>
                      <a:pt x="88211" y="1308410"/>
                      <a:pt x="110514" y="1293542"/>
                    </a:cubicBezTo>
                    <a:cubicBezTo>
                      <a:pt x="95646" y="1271240"/>
                      <a:pt x="70316" y="1253074"/>
                      <a:pt x="65909" y="1226635"/>
                    </a:cubicBezTo>
                    <a:cubicBezTo>
                      <a:pt x="55136" y="1161999"/>
                      <a:pt x="116026" y="1141184"/>
                      <a:pt x="155119" y="1115122"/>
                    </a:cubicBezTo>
                    <a:cubicBezTo>
                      <a:pt x="147685" y="1092820"/>
                      <a:pt x="122303" y="1069242"/>
                      <a:pt x="132816" y="1048215"/>
                    </a:cubicBezTo>
                    <a:cubicBezTo>
                      <a:pt x="158304" y="997238"/>
                      <a:pt x="285747" y="1054588"/>
                      <a:pt x="132816" y="1003610"/>
                    </a:cubicBezTo>
                    <a:cubicBezTo>
                      <a:pt x="140250" y="966439"/>
                      <a:pt x="141809" y="927591"/>
                      <a:pt x="155119" y="892098"/>
                    </a:cubicBezTo>
                    <a:cubicBezTo>
                      <a:pt x="170250" y="851748"/>
                      <a:pt x="194618" y="830296"/>
                      <a:pt x="222026" y="802888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85FAC77B-654F-42DA-B25A-C4D5A277C218}"/>
                  </a:ext>
                </a:extLst>
              </p:cNvPr>
              <p:cNvGrpSpPr/>
              <p:nvPr/>
            </p:nvGrpSpPr>
            <p:grpSpPr>
              <a:xfrm>
                <a:off x="6809302" y="963763"/>
                <a:ext cx="805490" cy="1516044"/>
                <a:chOff x="3992137" y="959005"/>
                <a:chExt cx="914427" cy="1717288"/>
              </a:xfrm>
            </p:grpSpPr>
            <p:sp>
              <p:nvSpPr>
                <p:cNvPr id="26" name="Freeform 41">
                  <a:extLst>
                    <a:ext uri="{FF2B5EF4-FFF2-40B4-BE49-F238E27FC236}">
                      <a16:creationId xmlns:a16="http://schemas.microsoft.com/office/drawing/2014/main" id="{288DDF37-AE7B-4842-B84F-1412C0F95F7B}"/>
                    </a:ext>
                  </a:extLst>
                </p:cNvPr>
                <p:cNvSpPr/>
                <p:nvPr/>
              </p:nvSpPr>
              <p:spPr>
                <a:xfrm>
                  <a:off x="3992137" y="959005"/>
                  <a:ext cx="602165" cy="1650380"/>
                </a:xfrm>
                <a:custGeom>
                  <a:avLst/>
                  <a:gdLst>
                    <a:gd name="connsiteX0" fmla="*/ 602165 w 602165"/>
                    <a:gd name="connsiteY0" fmla="*/ 0 h 1650380"/>
                    <a:gd name="connsiteX1" fmla="*/ 579863 w 602165"/>
                    <a:gd name="connsiteY1" fmla="*/ 959005 h 1650380"/>
                    <a:gd name="connsiteX2" fmla="*/ 535258 w 602165"/>
                    <a:gd name="connsiteY2" fmla="*/ 1025912 h 1650380"/>
                    <a:gd name="connsiteX3" fmla="*/ 423746 w 602165"/>
                    <a:gd name="connsiteY3" fmla="*/ 1182029 h 1650380"/>
                    <a:gd name="connsiteX4" fmla="*/ 379141 w 602165"/>
                    <a:gd name="connsiteY4" fmla="*/ 1248936 h 1650380"/>
                    <a:gd name="connsiteX5" fmla="*/ 312234 w 602165"/>
                    <a:gd name="connsiteY5" fmla="*/ 1315844 h 1650380"/>
                    <a:gd name="connsiteX6" fmla="*/ 267629 w 602165"/>
                    <a:gd name="connsiteY6" fmla="*/ 1382751 h 1650380"/>
                    <a:gd name="connsiteX7" fmla="*/ 200722 w 602165"/>
                    <a:gd name="connsiteY7" fmla="*/ 1449658 h 1650380"/>
                    <a:gd name="connsiteX8" fmla="*/ 156117 w 602165"/>
                    <a:gd name="connsiteY8" fmla="*/ 1516566 h 1650380"/>
                    <a:gd name="connsiteX9" fmla="*/ 89209 w 602165"/>
                    <a:gd name="connsiteY9" fmla="*/ 1583473 h 1650380"/>
                    <a:gd name="connsiteX10" fmla="*/ 0 w 602165"/>
                    <a:gd name="connsiteY10" fmla="*/ 1650380 h 1650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02165" h="1650380">
                      <a:moveTo>
                        <a:pt x="602165" y="0"/>
                      </a:moveTo>
                      <a:cubicBezTo>
                        <a:pt x="594731" y="319668"/>
                        <a:pt x="600672" y="639928"/>
                        <a:pt x="579863" y="959005"/>
                      </a:cubicBezTo>
                      <a:cubicBezTo>
                        <a:pt x="578119" y="985752"/>
                        <a:pt x="548557" y="1002640"/>
                        <a:pt x="535258" y="1025912"/>
                      </a:cubicBezTo>
                      <a:cubicBezTo>
                        <a:pt x="415204" y="1236006"/>
                        <a:pt x="572357" y="1003696"/>
                        <a:pt x="423746" y="1182029"/>
                      </a:cubicBezTo>
                      <a:cubicBezTo>
                        <a:pt x="406586" y="1202620"/>
                        <a:pt x="396301" y="1228344"/>
                        <a:pt x="379141" y="1248936"/>
                      </a:cubicBezTo>
                      <a:cubicBezTo>
                        <a:pt x="358949" y="1273166"/>
                        <a:pt x="332426" y="1291614"/>
                        <a:pt x="312234" y="1315844"/>
                      </a:cubicBezTo>
                      <a:cubicBezTo>
                        <a:pt x="295074" y="1336436"/>
                        <a:pt x="284789" y="1362160"/>
                        <a:pt x="267629" y="1382751"/>
                      </a:cubicBezTo>
                      <a:cubicBezTo>
                        <a:pt x="247437" y="1406981"/>
                        <a:pt x="220914" y="1425428"/>
                        <a:pt x="200722" y="1449658"/>
                      </a:cubicBezTo>
                      <a:cubicBezTo>
                        <a:pt x="183562" y="1470250"/>
                        <a:pt x="173277" y="1495974"/>
                        <a:pt x="156117" y="1516566"/>
                      </a:cubicBezTo>
                      <a:cubicBezTo>
                        <a:pt x="135925" y="1540796"/>
                        <a:pt x="113439" y="1563281"/>
                        <a:pt x="89209" y="1583473"/>
                      </a:cubicBezTo>
                      <a:cubicBezTo>
                        <a:pt x="-62094" y="1709559"/>
                        <a:pt x="70927" y="1579453"/>
                        <a:pt x="0" y="1650380"/>
                      </a:cubicBezTo>
                    </a:path>
                  </a:pathLst>
                </a:custGeom>
                <a:noFill/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Freeform 42">
                  <a:extLst>
                    <a:ext uri="{FF2B5EF4-FFF2-40B4-BE49-F238E27FC236}">
                      <a16:creationId xmlns:a16="http://schemas.microsoft.com/office/drawing/2014/main" id="{0AF5B4D3-6E61-44C9-8C70-C2231A669B36}"/>
                    </a:ext>
                  </a:extLst>
                </p:cNvPr>
                <p:cNvSpPr/>
                <p:nvPr/>
              </p:nvSpPr>
              <p:spPr>
                <a:xfrm>
                  <a:off x="4371278" y="1984917"/>
                  <a:ext cx="535286" cy="691376"/>
                </a:xfrm>
                <a:custGeom>
                  <a:avLst/>
                  <a:gdLst>
                    <a:gd name="connsiteX0" fmla="*/ 0 w 535286"/>
                    <a:gd name="connsiteY0" fmla="*/ 691376 h 691376"/>
                    <a:gd name="connsiteX1" fmla="*/ 111512 w 535286"/>
                    <a:gd name="connsiteY1" fmla="*/ 624468 h 691376"/>
                    <a:gd name="connsiteX2" fmla="*/ 178420 w 535286"/>
                    <a:gd name="connsiteY2" fmla="*/ 602166 h 691376"/>
                    <a:gd name="connsiteX3" fmla="*/ 267629 w 535286"/>
                    <a:gd name="connsiteY3" fmla="*/ 401444 h 691376"/>
                    <a:gd name="connsiteX4" fmla="*/ 379142 w 535286"/>
                    <a:gd name="connsiteY4" fmla="*/ 289932 h 691376"/>
                    <a:gd name="connsiteX5" fmla="*/ 423746 w 535286"/>
                    <a:gd name="connsiteY5" fmla="*/ 223024 h 691376"/>
                    <a:gd name="connsiteX6" fmla="*/ 446049 w 535286"/>
                    <a:gd name="connsiteY6" fmla="*/ 156117 h 691376"/>
                    <a:gd name="connsiteX7" fmla="*/ 535259 w 535286"/>
                    <a:gd name="connsiteY7" fmla="*/ 0 h 6913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35286" h="691376">
                      <a:moveTo>
                        <a:pt x="0" y="691376"/>
                      </a:moveTo>
                      <a:cubicBezTo>
                        <a:pt x="37171" y="669073"/>
                        <a:pt x="72740" y="643854"/>
                        <a:pt x="111512" y="624468"/>
                      </a:cubicBezTo>
                      <a:cubicBezTo>
                        <a:pt x="132539" y="613954"/>
                        <a:pt x="160063" y="616852"/>
                        <a:pt x="178420" y="602166"/>
                      </a:cubicBezTo>
                      <a:cubicBezTo>
                        <a:pt x="243262" y="550293"/>
                        <a:pt x="224797" y="465691"/>
                        <a:pt x="267629" y="401444"/>
                      </a:cubicBezTo>
                      <a:cubicBezTo>
                        <a:pt x="327102" y="312234"/>
                        <a:pt x="289932" y="349405"/>
                        <a:pt x="379142" y="289932"/>
                      </a:cubicBezTo>
                      <a:cubicBezTo>
                        <a:pt x="394010" y="267629"/>
                        <a:pt x="411759" y="246998"/>
                        <a:pt x="423746" y="223024"/>
                      </a:cubicBezTo>
                      <a:cubicBezTo>
                        <a:pt x="434259" y="201997"/>
                        <a:pt x="434632" y="176667"/>
                        <a:pt x="446049" y="156117"/>
                      </a:cubicBezTo>
                      <a:cubicBezTo>
                        <a:pt x="539383" y="-11882"/>
                        <a:pt x="535259" y="79794"/>
                        <a:pt x="535259" y="0"/>
                      </a:cubicBezTo>
                    </a:path>
                  </a:pathLst>
                </a:custGeom>
                <a:noFill/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22798375-88C2-4316-90BA-A8723AA8E1E3}"/>
                  </a:ext>
                </a:extLst>
              </p:cNvPr>
              <p:cNvGrpSpPr/>
              <p:nvPr/>
            </p:nvGrpSpPr>
            <p:grpSpPr>
              <a:xfrm flipH="1">
                <a:off x="7631138" y="980173"/>
                <a:ext cx="805490" cy="1516044"/>
                <a:chOff x="3992137" y="959005"/>
                <a:chExt cx="914427" cy="1717288"/>
              </a:xfrm>
            </p:grpSpPr>
            <p:sp>
              <p:nvSpPr>
                <p:cNvPr id="24" name="Freeform 39">
                  <a:extLst>
                    <a:ext uri="{FF2B5EF4-FFF2-40B4-BE49-F238E27FC236}">
                      <a16:creationId xmlns:a16="http://schemas.microsoft.com/office/drawing/2014/main" id="{DF0EB0BE-EEB2-4B0A-8FCA-DD1CD3422B12}"/>
                    </a:ext>
                  </a:extLst>
                </p:cNvPr>
                <p:cNvSpPr/>
                <p:nvPr/>
              </p:nvSpPr>
              <p:spPr>
                <a:xfrm>
                  <a:off x="3992137" y="959005"/>
                  <a:ext cx="602165" cy="1650380"/>
                </a:xfrm>
                <a:custGeom>
                  <a:avLst/>
                  <a:gdLst>
                    <a:gd name="connsiteX0" fmla="*/ 602165 w 602165"/>
                    <a:gd name="connsiteY0" fmla="*/ 0 h 1650380"/>
                    <a:gd name="connsiteX1" fmla="*/ 579863 w 602165"/>
                    <a:gd name="connsiteY1" fmla="*/ 959005 h 1650380"/>
                    <a:gd name="connsiteX2" fmla="*/ 535258 w 602165"/>
                    <a:gd name="connsiteY2" fmla="*/ 1025912 h 1650380"/>
                    <a:gd name="connsiteX3" fmla="*/ 423746 w 602165"/>
                    <a:gd name="connsiteY3" fmla="*/ 1182029 h 1650380"/>
                    <a:gd name="connsiteX4" fmla="*/ 379141 w 602165"/>
                    <a:gd name="connsiteY4" fmla="*/ 1248936 h 1650380"/>
                    <a:gd name="connsiteX5" fmla="*/ 312234 w 602165"/>
                    <a:gd name="connsiteY5" fmla="*/ 1315844 h 1650380"/>
                    <a:gd name="connsiteX6" fmla="*/ 267629 w 602165"/>
                    <a:gd name="connsiteY6" fmla="*/ 1382751 h 1650380"/>
                    <a:gd name="connsiteX7" fmla="*/ 200722 w 602165"/>
                    <a:gd name="connsiteY7" fmla="*/ 1449658 h 1650380"/>
                    <a:gd name="connsiteX8" fmla="*/ 156117 w 602165"/>
                    <a:gd name="connsiteY8" fmla="*/ 1516566 h 1650380"/>
                    <a:gd name="connsiteX9" fmla="*/ 89209 w 602165"/>
                    <a:gd name="connsiteY9" fmla="*/ 1583473 h 1650380"/>
                    <a:gd name="connsiteX10" fmla="*/ 0 w 602165"/>
                    <a:gd name="connsiteY10" fmla="*/ 1650380 h 1650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02165" h="1650380">
                      <a:moveTo>
                        <a:pt x="602165" y="0"/>
                      </a:moveTo>
                      <a:cubicBezTo>
                        <a:pt x="594731" y="319668"/>
                        <a:pt x="600672" y="639928"/>
                        <a:pt x="579863" y="959005"/>
                      </a:cubicBezTo>
                      <a:cubicBezTo>
                        <a:pt x="578119" y="985752"/>
                        <a:pt x="548557" y="1002640"/>
                        <a:pt x="535258" y="1025912"/>
                      </a:cubicBezTo>
                      <a:cubicBezTo>
                        <a:pt x="415204" y="1236006"/>
                        <a:pt x="572357" y="1003696"/>
                        <a:pt x="423746" y="1182029"/>
                      </a:cubicBezTo>
                      <a:cubicBezTo>
                        <a:pt x="406586" y="1202620"/>
                        <a:pt x="396301" y="1228344"/>
                        <a:pt x="379141" y="1248936"/>
                      </a:cubicBezTo>
                      <a:cubicBezTo>
                        <a:pt x="358949" y="1273166"/>
                        <a:pt x="332426" y="1291614"/>
                        <a:pt x="312234" y="1315844"/>
                      </a:cubicBezTo>
                      <a:cubicBezTo>
                        <a:pt x="295074" y="1336436"/>
                        <a:pt x="284789" y="1362160"/>
                        <a:pt x="267629" y="1382751"/>
                      </a:cubicBezTo>
                      <a:cubicBezTo>
                        <a:pt x="247437" y="1406981"/>
                        <a:pt x="220914" y="1425428"/>
                        <a:pt x="200722" y="1449658"/>
                      </a:cubicBezTo>
                      <a:cubicBezTo>
                        <a:pt x="183562" y="1470250"/>
                        <a:pt x="173277" y="1495974"/>
                        <a:pt x="156117" y="1516566"/>
                      </a:cubicBezTo>
                      <a:cubicBezTo>
                        <a:pt x="135925" y="1540796"/>
                        <a:pt x="113439" y="1563281"/>
                        <a:pt x="89209" y="1583473"/>
                      </a:cubicBezTo>
                      <a:cubicBezTo>
                        <a:pt x="-62094" y="1709559"/>
                        <a:pt x="70927" y="1579453"/>
                        <a:pt x="0" y="1650380"/>
                      </a:cubicBezTo>
                    </a:path>
                  </a:pathLst>
                </a:custGeom>
                <a:noFill/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Freeform 40">
                  <a:extLst>
                    <a:ext uri="{FF2B5EF4-FFF2-40B4-BE49-F238E27FC236}">
                      <a16:creationId xmlns:a16="http://schemas.microsoft.com/office/drawing/2014/main" id="{E5438284-79C4-496F-A4FB-730124D9FEB7}"/>
                    </a:ext>
                  </a:extLst>
                </p:cNvPr>
                <p:cNvSpPr/>
                <p:nvPr/>
              </p:nvSpPr>
              <p:spPr>
                <a:xfrm>
                  <a:off x="4371278" y="1984917"/>
                  <a:ext cx="535286" cy="691376"/>
                </a:xfrm>
                <a:custGeom>
                  <a:avLst/>
                  <a:gdLst>
                    <a:gd name="connsiteX0" fmla="*/ 0 w 535286"/>
                    <a:gd name="connsiteY0" fmla="*/ 691376 h 691376"/>
                    <a:gd name="connsiteX1" fmla="*/ 111512 w 535286"/>
                    <a:gd name="connsiteY1" fmla="*/ 624468 h 691376"/>
                    <a:gd name="connsiteX2" fmla="*/ 178420 w 535286"/>
                    <a:gd name="connsiteY2" fmla="*/ 602166 h 691376"/>
                    <a:gd name="connsiteX3" fmla="*/ 267629 w 535286"/>
                    <a:gd name="connsiteY3" fmla="*/ 401444 h 691376"/>
                    <a:gd name="connsiteX4" fmla="*/ 379142 w 535286"/>
                    <a:gd name="connsiteY4" fmla="*/ 289932 h 691376"/>
                    <a:gd name="connsiteX5" fmla="*/ 423746 w 535286"/>
                    <a:gd name="connsiteY5" fmla="*/ 223024 h 691376"/>
                    <a:gd name="connsiteX6" fmla="*/ 446049 w 535286"/>
                    <a:gd name="connsiteY6" fmla="*/ 156117 h 691376"/>
                    <a:gd name="connsiteX7" fmla="*/ 535259 w 535286"/>
                    <a:gd name="connsiteY7" fmla="*/ 0 h 6913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35286" h="691376">
                      <a:moveTo>
                        <a:pt x="0" y="691376"/>
                      </a:moveTo>
                      <a:cubicBezTo>
                        <a:pt x="37171" y="669073"/>
                        <a:pt x="72740" y="643854"/>
                        <a:pt x="111512" y="624468"/>
                      </a:cubicBezTo>
                      <a:cubicBezTo>
                        <a:pt x="132539" y="613954"/>
                        <a:pt x="160063" y="616852"/>
                        <a:pt x="178420" y="602166"/>
                      </a:cubicBezTo>
                      <a:cubicBezTo>
                        <a:pt x="243262" y="550293"/>
                        <a:pt x="224797" y="465691"/>
                        <a:pt x="267629" y="401444"/>
                      </a:cubicBezTo>
                      <a:cubicBezTo>
                        <a:pt x="327102" y="312234"/>
                        <a:pt x="289932" y="349405"/>
                        <a:pt x="379142" y="289932"/>
                      </a:cubicBezTo>
                      <a:cubicBezTo>
                        <a:pt x="394010" y="267629"/>
                        <a:pt x="411759" y="246998"/>
                        <a:pt x="423746" y="223024"/>
                      </a:cubicBezTo>
                      <a:cubicBezTo>
                        <a:pt x="434259" y="201997"/>
                        <a:pt x="434632" y="176667"/>
                        <a:pt x="446049" y="156117"/>
                      </a:cubicBezTo>
                      <a:cubicBezTo>
                        <a:pt x="539383" y="-11882"/>
                        <a:pt x="535259" y="79794"/>
                        <a:pt x="535259" y="0"/>
                      </a:cubicBezTo>
                    </a:path>
                  </a:pathLst>
                </a:custGeom>
                <a:noFill/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6" name="Freeform 37">
                <a:extLst>
                  <a:ext uri="{FF2B5EF4-FFF2-40B4-BE49-F238E27FC236}">
                    <a16:creationId xmlns:a16="http://schemas.microsoft.com/office/drawing/2014/main" id="{6659D630-BD08-424D-9351-BC9C4FBE06D0}"/>
                  </a:ext>
                </a:extLst>
              </p:cNvPr>
              <p:cNvSpPr/>
              <p:nvPr/>
            </p:nvSpPr>
            <p:spPr>
              <a:xfrm>
                <a:off x="7826395" y="1811614"/>
                <a:ext cx="960420" cy="1588807"/>
              </a:xfrm>
              <a:custGeom>
                <a:avLst/>
                <a:gdLst>
                  <a:gd name="connsiteX0" fmla="*/ 511958 w 1493265"/>
                  <a:gd name="connsiteY0" fmla="*/ 535259 h 2163337"/>
                  <a:gd name="connsiteX1" fmla="*/ 511958 w 1493265"/>
                  <a:gd name="connsiteY1" fmla="*/ 356839 h 2163337"/>
                  <a:gd name="connsiteX2" fmla="*/ 534260 w 1493265"/>
                  <a:gd name="connsiteY2" fmla="*/ 223025 h 2163337"/>
                  <a:gd name="connsiteX3" fmla="*/ 601167 w 1493265"/>
                  <a:gd name="connsiteY3" fmla="*/ 200722 h 2163337"/>
                  <a:gd name="connsiteX4" fmla="*/ 757284 w 1493265"/>
                  <a:gd name="connsiteY4" fmla="*/ 156118 h 2163337"/>
                  <a:gd name="connsiteX5" fmla="*/ 824192 w 1493265"/>
                  <a:gd name="connsiteY5" fmla="*/ 89210 h 2163337"/>
                  <a:gd name="connsiteX6" fmla="*/ 958006 w 1493265"/>
                  <a:gd name="connsiteY6" fmla="*/ 0 h 2163337"/>
                  <a:gd name="connsiteX7" fmla="*/ 1047216 w 1493265"/>
                  <a:gd name="connsiteY7" fmla="*/ 22303 h 2163337"/>
                  <a:gd name="connsiteX8" fmla="*/ 1181031 w 1493265"/>
                  <a:gd name="connsiteY8" fmla="*/ 156118 h 2163337"/>
                  <a:gd name="connsiteX9" fmla="*/ 1203333 w 1493265"/>
                  <a:gd name="connsiteY9" fmla="*/ 223025 h 2163337"/>
                  <a:gd name="connsiteX10" fmla="*/ 1270241 w 1493265"/>
                  <a:gd name="connsiteY10" fmla="*/ 267630 h 2163337"/>
                  <a:gd name="connsiteX11" fmla="*/ 1314845 w 1493265"/>
                  <a:gd name="connsiteY11" fmla="*/ 334537 h 2163337"/>
                  <a:gd name="connsiteX12" fmla="*/ 1448660 w 1493265"/>
                  <a:gd name="connsiteY12" fmla="*/ 446049 h 2163337"/>
                  <a:gd name="connsiteX13" fmla="*/ 1493265 w 1493265"/>
                  <a:gd name="connsiteY13" fmla="*/ 579864 h 2163337"/>
                  <a:gd name="connsiteX14" fmla="*/ 1470963 w 1493265"/>
                  <a:gd name="connsiteY14" fmla="*/ 847493 h 2163337"/>
                  <a:gd name="connsiteX15" fmla="*/ 1448660 w 1493265"/>
                  <a:gd name="connsiteY15" fmla="*/ 936703 h 2163337"/>
                  <a:gd name="connsiteX16" fmla="*/ 1426358 w 1493265"/>
                  <a:gd name="connsiteY16" fmla="*/ 1025913 h 2163337"/>
                  <a:gd name="connsiteX17" fmla="*/ 1381753 w 1493265"/>
                  <a:gd name="connsiteY17" fmla="*/ 1159727 h 2163337"/>
                  <a:gd name="connsiteX18" fmla="*/ 1448660 w 1493265"/>
                  <a:gd name="connsiteY18" fmla="*/ 1204332 h 2163337"/>
                  <a:gd name="connsiteX19" fmla="*/ 1448660 w 1493265"/>
                  <a:gd name="connsiteY19" fmla="*/ 1405054 h 2163337"/>
                  <a:gd name="connsiteX20" fmla="*/ 1381753 w 1493265"/>
                  <a:gd name="connsiteY20" fmla="*/ 1449659 h 2163337"/>
                  <a:gd name="connsiteX21" fmla="*/ 1337148 w 1493265"/>
                  <a:gd name="connsiteY21" fmla="*/ 1605776 h 2163337"/>
                  <a:gd name="connsiteX22" fmla="*/ 1314845 w 1493265"/>
                  <a:gd name="connsiteY22" fmla="*/ 1806498 h 2163337"/>
                  <a:gd name="connsiteX23" fmla="*/ 1270241 w 1493265"/>
                  <a:gd name="connsiteY23" fmla="*/ 1940313 h 2163337"/>
                  <a:gd name="connsiteX24" fmla="*/ 1069519 w 1493265"/>
                  <a:gd name="connsiteY24" fmla="*/ 2007220 h 2163337"/>
                  <a:gd name="connsiteX25" fmla="*/ 891099 w 1493265"/>
                  <a:gd name="connsiteY25" fmla="*/ 2118732 h 2163337"/>
                  <a:gd name="connsiteX26" fmla="*/ 824192 w 1493265"/>
                  <a:gd name="connsiteY26" fmla="*/ 2141035 h 2163337"/>
                  <a:gd name="connsiteX27" fmla="*/ 690377 w 1493265"/>
                  <a:gd name="connsiteY27" fmla="*/ 2118732 h 2163337"/>
                  <a:gd name="connsiteX28" fmla="*/ 556563 w 1493265"/>
                  <a:gd name="connsiteY28" fmla="*/ 2163337 h 2163337"/>
                  <a:gd name="connsiteX29" fmla="*/ 445050 w 1493265"/>
                  <a:gd name="connsiteY29" fmla="*/ 2141035 h 2163337"/>
                  <a:gd name="connsiteX30" fmla="*/ 400445 w 1493265"/>
                  <a:gd name="connsiteY30" fmla="*/ 2074127 h 2163337"/>
                  <a:gd name="connsiteX31" fmla="*/ 333538 w 1493265"/>
                  <a:gd name="connsiteY31" fmla="*/ 2051825 h 2163337"/>
                  <a:gd name="connsiteX32" fmla="*/ 288933 w 1493265"/>
                  <a:gd name="connsiteY32" fmla="*/ 1984918 h 2163337"/>
                  <a:gd name="connsiteX33" fmla="*/ 222026 w 1493265"/>
                  <a:gd name="connsiteY33" fmla="*/ 1962615 h 2163337"/>
                  <a:gd name="connsiteX34" fmla="*/ 110514 w 1493265"/>
                  <a:gd name="connsiteY34" fmla="*/ 1784196 h 2163337"/>
                  <a:gd name="connsiteX35" fmla="*/ 43606 w 1493265"/>
                  <a:gd name="connsiteY35" fmla="*/ 1338147 h 2163337"/>
                  <a:gd name="connsiteX36" fmla="*/ 110514 w 1493265"/>
                  <a:gd name="connsiteY36" fmla="*/ 1293542 h 2163337"/>
                  <a:gd name="connsiteX37" fmla="*/ 65909 w 1493265"/>
                  <a:gd name="connsiteY37" fmla="*/ 1226635 h 2163337"/>
                  <a:gd name="connsiteX38" fmla="*/ 155119 w 1493265"/>
                  <a:gd name="connsiteY38" fmla="*/ 1115122 h 2163337"/>
                  <a:gd name="connsiteX39" fmla="*/ 132816 w 1493265"/>
                  <a:gd name="connsiteY39" fmla="*/ 1048215 h 2163337"/>
                  <a:gd name="connsiteX40" fmla="*/ 132816 w 1493265"/>
                  <a:gd name="connsiteY40" fmla="*/ 1003610 h 2163337"/>
                  <a:gd name="connsiteX41" fmla="*/ 155119 w 1493265"/>
                  <a:gd name="connsiteY41" fmla="*/ 892098 h 2163337"/>
                  <a:gd name="connsiteX42" fmla="*/ 222026 w 1493265"/>
                  <a:gd name="connsiteY42" fmla="*/ 802888 h 2163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493265" h="2163337">
                    <a:moveTo>
                      <a:pt x="511958" y="535259"/>
                    </a:moveTo>
                    <a:cubicBezTo>
                      <a:pt x="476314" y="357043"/>
                      <a:pt x="483082" y="486780"/>
                      <a:pt x="511958" y="356839"/>
                    </a:cubicBezTo>
                    <a:cubicBezTo>
                      <a:pt x="521768" y="312696"/>
                      <a:pt x="511825" y="262287"/>
                      <a:pt x="534260" y="223025"/>
                    </a:cubicBezTo>
                    <a:cubicBezTo>
                      <a:pt x="545924" y="202614"/>
                      <a:pt x="578563" y="207180"/>
                      <a:pt x="601167" y="200722"/>
                    </a:cubicBezTo>
                    <a:cubicBezTo>
                      <a:pt x="797222" y="144706"/>
                      <a:pt x="596844" y="209597"/>
                      <a:pt x="757284" y="156118"/>
                    </a:cubicBezTo>
                    <a:cubicBezTo>
                      <a:pt x="779587" y="133815"/>
                      <a:pt x="799295" y="108574"/>
                      <a:pt x="824192" y="89210"/>
                    </a:cubicBezTo>
                    <a:cubicBezTo>
                      <a:pt x="866508" y="56298"/>
                      <a:pt x="958006" y="0"/>
                      <a:pt x="958006" y="0"/>
                    </a:cubicBezTo>
                    <a:cubicBezTo>
                      <a:pt x="987743" y="7434"/>
                      <a:pt x="1022105" y="4725"/>
                      <a:pt x="1047216" y="22303"/>
                    </a:cubicBezTo>
                    <a:cubicBezTo>
                      <a:pt x="1098894" y="58478"/>
                      <a:pt x="1181031" y="156118"/>
                      <a:pt x="1181031" y="156118"/>
                    </a:cubicBezTo>
                    <a:cubicBezTo>
                      <a:pt x="1188465" y="178420"/>
                      <a:pt x="1188647" y="204668"/>
                      <a:pt x="1203333" y="223025"/>
                    </a:cubicBezTo>
                    <a:cubicBezTo>
                      <a:pt x="1220078" y="243956"/>
                      <a:pt x="1251287" y="248676"/>
                      <a:pt x="1270241" y="267630"/>
                    </a:cubicBezTo>
                    <a:cubicBezTo>
                      <a:pt x="1289194" y="286583"/>
                      <a:pt x="1299977" y="312235"/>
                      <a:pt x="1314845" y="334537"/>
                    </a:cubicBezTo>
                    <a:cubicBezTo>
                      <a:pt x="1376869" y="582629"/>
                      <a:pt x="1269338" y="266727"/>
                      <a:pt x="1448660" y="446049"/>
                    </a:cubicBezTo>
                    <a:cubicBezTo>
                      <a:pt x="1481907" y="479296"/>
                      <a:pt x="1493265" y="579864"/>
                      <a:pt x="1493265" y="579864"/>
                    </a:cubicBezTo>
                    <a:cubicBezTo>
                      <a:pt x="1485831" y="669074"/>
                      <a:pt x="1497289" y="761933"/>
                      <a:pt x="1470963" y="847493"/>
                    </a:cubicBezTo>
                    <a:cubicBezTo>
                      <a:pt x="1435324" y="963319"/>
                      <a:pt x="1326370" y="753269"/>
                      <a:pt x="1448660" y="936703"/>
                    </a:cubicBezTo>
                    <a:cubicBezTo>
                      <a:pt x="1441226" y="966440"/>
                      <a:pt x="1435166" y="996554"/>
                      <a:pt x="1426358" y="1025913"/>
                    </a:cubicBezTo>
                    <a:cubicBezTo>
                      <a:pt x="1412848" y="1070948"/>
                      <a:pt x="1381753" y="1159727"/>
                      <a:pt x="1381753" y="1159727"/>
                    </a:cubicBezTo>
                    <a:cubicBezTo>
                      <a:pt x="1404055" y="1174595"/>
                      <a:pt x="1431916" y="1183402"/>
                      <a:pt x="1448660" y="1204332"/>
                    </a:cubicBezTo>
                    <a:cubicBezTo>
                      <a:pt x="1488229" y="1253793"/>
                      <a:pt x="1469123" y="1364128"/>
                      <a:pt x="1448660" y="1405054"/>
                    </a:cubicBezTo>
                    <a:cubicBezTo>
                      <a:pt x="1436673" y="1429028"/>
                      <a:pt x="1404055" y="1434791"/>
                      <a:pt x="1381753" y="1449659"/>
                    </a:cubicBezTo>
                    <a:cubicBezTo>
                      <a:pt x="1365097" y="1499625"/>
                      <a:pt x="1345150" y="1553761"/>
                      <a:pt x="1337148" y="1605776"/>
                    </a:cubicBezTo>
                    <a:cubicBezTo>
                      <a:pt x="1326912" y="1672312"/>
                      <a:pt x="1328047" y="1740486"/>
                      <a:pt x="1314845" y="1806498"/>
                    </a:cubicBezTo>
                    <a:cubicBezTo>
                      <a:pt x="1305624" y="1852603"/>
                      <a:pt x="1309362" y="1914232"/>
                      <a:pt x="1270241" y="1940313"/>
                    </a:cubicBezTo>
                    <a:cubicBezTo>
                      <a:pt x="1165708" y="2010001"/>
                      <a:pt x="1229773" y="1980511"/>
                      <a:pt x="1069519" y="2007220"/>
                    </a:cubicBezTo>
                    <a:cubicBezTo>
                      <a:pt x="998833" y="2113248"/>
                      <a:pt x="1050343" y="2065650"/>
                      <a:pt x="891099" y="2118732"/>
                    </a:cubicBezTo>
                    <a:lnTo>
                      <a:pt x="824192" y="2141035"/>
                    </a:lnTo>
                    <a:cubicBezTo>
                      <a:pt x="779587" y="2133601"/>
                      <a:pt x="735441" y="2114977"/>
                      <a:pt x="690377" y="2118732"/>
                    </a:cubicBezTo>
                    <a:cubicBezTo>
                      <a:pt x="643522" y="2122637"/>
                      <a:pt x="556563" y="2163337"/>
                      <a:pt x="556563" y="2163337"/>
                    </a:cubicBezTo>
                    <a:cubicBezTo>
                      <a:pt x="519392" y="2155903"/>
                      <a:pt x="477963" y="2159842"/>
                      <a:pt x="445050" y="2141035"/>
                    </a:cubicBezTo>
                    <a:cubicBezTo>
                      <a:pt x="421777" y="2127736"/>
                      <a:pt x="421376" y="2090872"/>
                      <a:pt x="400445" y="2074127"/>
                    </a:cubicBezTo>
                    <a:cubicBezTo>
                      <a:pt x="382088" y="2059441"/>
                      <a:pt x="355840" y="2059259"/>
                      <a:pt x="333538" y="2051825"/>
                    </a:cubicBezTo>
                    <a:cubicBezTo>
                      <a:pt x="318670" y="2029523"/>
                      <a:pt x="309863" y="2001662"/>
                      <a:pt x="288933" y="1984918"/>
                    </a:cubicBezTo>
                    <a:cubicBezTo>
                      <a:pt x="270576" y="1970232"/>
                      <a:pt x="235690" y="1981745"/>
                      <a:pt x="222026" y="1962615"/>
                    </a:cubicBezTo>
                    <a:cubicBezTo>
                      <a:pt x="53135" y="1726166"/>
                      <a:pt x="282563" y="1898894"/>
                      <a:pt x="110514" y="1784196"/>
                    </a:cubicBezTo>
                    <a:cubicBezTo>
                      <a:pt x="-12174" y="1600164"/>
                      <a:pt x="-30010" y="1632611"/>
                      <a:pt x="43606" y="1338147"/>
                    </a:cubicBezTo>
                    <a:cubicBezTo>
                      <a:pt x="50107" y="1312143"/>
                      <a:pt x="88211" y="1308410"/>
                      <a:pt x="110514" y="1293542"/>
                    </a:cubicBezTo>
                    <a:cubicBezTo>
                      <a:pt x="95646" y="1271240"/>
                      <a:pt x="70316" y="1253074"/>
                      <a:pt x="65909" y="1226635"/>
                    </a:cubicBezTo>
                    <a:cubicBezTo>
                      <a:pt x="55136" y="1161999"/>
                      <a:pt x="116026" y="1141184"/>
                      <a:pt x="155119" y="1115122"/>
                    </a:cubicBezTo>
                    <a:cubicBezTo>
                      <a:pt x="147685" y="1092820"/>
                      <a:pt x="122303" y="1069242"/>
                      <a:pt x="132816" y="1048215"/>
                    </a:cubicBezTo>
                    <a:cubicBezTo>
                      <a:pt x="158304" y="997238"/>
                      <a:pt x="285747" y="1054588"/>
                      <a:pt x="132816" y="1003610"/>
                    </a:cubicBezTo>
                    <a:cubicBezTo>
                      <a:pt x="140250" y="966439"/>
                      <a:pt x="141809" y="927591"/>
                      <a:pt x="155119" y="892098"/>
                    </a:cubicBezTo>
                    <a:cubicBezTo>
                      <a:pt x="170250" y="851748"/>
                      <a:pt x="194618" y="830296"/>
                      <a:pt x="222026" y="802888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Freeform 38">
                <a:extLst>
                  <a:ext uri="{FF2B5EF4-FFF2-40B4-BE49-F238E27FC236}">
                    <a16:creationId xmlns:a16="http://schemas.microsoft.com/office/drawing/2014/main" id="{BFDC0C8A-0741-4E52-B880-3B62E16E0A23}"/>
                  </a:ext>
                </a:extLst>
              </p:cNvPr>
              <p:cNvSpPr/>
              <p:nvPr/>
            </p:nvSpPr>
            <p:spPr>
              <a:xfrm flipH="1">
                <a:off x="6437449" y="1883301"/>
                <a:ext cx="878490" cy="1473618"/>
              </a:xfrm>
              <a:custGeom>
                <a:avLst/>
                <a:gdLst>
                  <a:gd name="connsiteX0" fmla="*/ 511958 w 1493265"/>
                  <a:gd name="connsiteY0" fmla="*/ 535259 h 2163337"/>
                  <a:gd name="connsiteX1" fmla="*/ 511958 w 1493265"/>
                  <a:gd name="connsiteY1" fmla="*/ 356839 h 2163337"/>
                  <a:gd name="connsiteX2" fmla="*/ 534260 w 1493265"/>
                  <a:gd name="connsiteY2" fmla="*/ 223025 h 2163337"/>
                  <a:gd name="connsiteX3" fmla="*/ 601167 w 1493265"/>
                  <a:gd name="connsiteY3" fmla="*/ 200722 h 2163337"/>
                  <a:gd name="connsiteX4" fmla="*/ 757284 w 1493265"/>
                  <a:gd name="connsiteY4" fmla="*/ 156118 h 2163337"/>
                  <a:gd name="connsiteX5" fmla="*/ 824192 w 1493265"/>
                  <a:gd name="connsiteY5" fmla="*/ 89210 h 2163337"/>
                  <a:gd name="connsiteX6" fmla="*/ 958006 w 1493265"/>
                  <a:gd name="connsiteY6" fmla="*/ 0 h 2163337"/>
                  <a:gd name="connsiteX7" fmla="*/ 1047216 w 1493265"/>
                  <a:gd name="connsiteY7" fmla="*/ 22303 h 2163337"/>
                  <a:gd name="connsiteX8" fmla="*/ 1181031 w 1493265"/>
                  <a:gd name="connsiteY8" fmla="*/ 156118 h 2163337"/>
                  <a:gd name="connsiteX9" fmla="*/ 1203333 w 1493265"/>
                  <a:gd name="connsiteY9" fmla="*/ 223025 h 2163337"/>
                  <a:gd name="connsiteX10" fmla="*/ 1270241 w 1493265"/>
                  <a:gd name="connsiteY10" fmla="*/ 267630 h 2163337"/>
                  <a:gd name="connsiteX11" fmla="*/ 1314845 w 1493265"/>
                  <a:gd name="connsiteY11" fmla="*/ 334537 h 2163337"/>
                  <a:gd name="connsiteX12" fmla="*/ 1448660 w 1493265"/>
                  <a:gd name="connsiteY12" fmla="*/ 446049 h 2163337"/>
                  <a:gd name="connsiteX13" fmla="*/ 1493265 w 1493265"/>
                  <a:gd name="connsiteY13" fmla="*/ 579864 h 2163337"/>
                  <a:gd name="connsiteX14" fmla="*/ 1470963 w 1493265"/>
                  <a:gd name="connsiteY14" fmla="*/ 847493 h 2163337"/>
                  <a:gd name="connsiteX15" fmla="*/ 1448660 w 1493265"/>
                  <a:gd name="connsiteY15" fmla="*/ 936703 h 2163337"/>
                  <a:gd name="connsiteX16" fmla="*/ 1426358 w 1493265"/>
                  <a:gd name="connsiteY16" fmla="*/ 1025913 h 2163337"/>
                  <a:gd name="connsiteX17" fmla="*/ 1381753 w 1493265"/>
                  <a:gd name="connsiteY17" fmla="*/ 1159727 h 2163337"/>
                  <a:gd name="connsiteX18" fmla="*/ 1448660 w 1493265"/>
                  <a:gd name="connsiteY18" fmla="*/ 1204332 h 2163337"/>
                  <a:gd name="connsiteX19" fmla="*/ 1448660 w 1493265"/>
                  <a:gd name="connsiteY19" fmla="*/ 1405054 h 2163337"/>
                  <a:gd name="connsiteX20" fmla="*/ 1381753 w 1493265"/>
                  <a:gd name="connsiteY20" fmla="*/ 1449659 h 2163337"/>
                  <a:gd name="connsiteX21" fmla="*/ 1337148 w 1493265"/>
                  <a:gd name="connsiteY21" fmla="*/ 1605776 h 2163337"/>
                  <a:gd name="connsiteX22" fmla="*/ 1314845 w 1493265"/>
                  <a:gd name="connsiteY22" fmla="*/ 1806498 h 2163337"/>
                  <a:gd name="connsiteX23" fmla="*/ 1270241 w 1493265"/>
                  <a:gd name="connsiteY23" fmla="*/ 1940313 h 2163337"/>
                  <a:gd name="connsiteX24" fmla="*/ 1069519 w 1493265"/>
                  <a:gd name="connsiteY24" fmla="*/ 2007220 h 2163337"/>
                  <a:gd name="connsiteX25" fmla="*/ 891099 w 1493265"/>
                  <a:gd name="connsiteY25" fmla="*/ 2118732 h 2163337"/>
                  <a:gd name="connsiteX26" fmla="*/ 824192 w 1493265"/>
                  <a:gd name="connsiteY26" fmla="*/ 2141035 h 2163337"/>
                  <a:gd name="connsiteX27" fmla="*/ 690377 w 1493265"/>
                  <a:gd name="connsiteY27" fmla="*/ 2118732 h 2163337"/>
                  <a:gd name="connsiteX28" fmla="*/ 556563 w 1493265"/>
                  <a:gd name="connsiteY28" fmla="*/ 2163337 h 2163337"/>
                  <a:gd name="connsiteX29" fmla="*/ 445050 w 1493265"/>
                  <a:gd name="connsiteY29" fmla="*/ 2141035 h 2163337"/>
                  <a:gd name="connsiteX30" fmla="*/ 400445 w 1493265"/>
                  <a:gd name="connsiteY30" fmla="*/ 2074127 h 2163337"/>
                  <a:gd name="connsiteX31" fmla="*/ 333538 w 1493265"/>
                  <a:gd name="connsiteY31" fmla="*/ 2051825 h 2163337"/>
                  <a:gd name="connsiteX32" fmla="*/ 288933 w 1493265"/>
                  <a:gd name="connsiteY32" fmla="*/ 1984918 h 2163337"/>
                  <a:gd name="connsiteX33" fmla="*/ 222026 w 1493265"/>
                  <a:gd name="connsiteY33" fmla="*/ 1962615 h 2163337"/>
                  <a:gd name="connsiteX34" fmla="*/ 110514 w 1493265"/>
                  <a:gd name="connsiteY34" fmla="*/ 1784196 h 2163337"/>
                  <a:gd name="connsiteX35" fmla="*/ 43606 w 1493265"/>
                  <a:gd name="connsiteY35" fmla="*/ 1338147 h 2163337"/>
                  <a:gd name="connsiteX36" fmla="*/ 110514 w 1493265"/>
                  <a:gd name="connsiteY36" fmla="*/ 1293542 h 2163337"/>
                  <a:gd name="connsiteX37" fmla="*/ 65909 w 1493265"/>
                  <a:gd name="connsiteY37" fmla="*/ 1226635 h 2163337"/>
                  <a:gd name="connsiteX38" fmla="*/ 155119 w 1493265"/>
                  <a:gd name="connsiteY38" fmla="*/ 1115122 h 2163337"/>
                  <a:gd name="connsiteX39" fmla="*/ 132816 w 1493265"/>
                  <a:gd name="connsiteY39" fmla="*/ 1048215 h 2163337"/>
                  <a:gd name="connsiteX40" fmla="*/ 132816 w 1493265"/>
                  <a:gd name="connsiteY40" fmla="*/ 1003610 h 2163337"/>
                  <a:gd name="connsiteX41" fmla="*/ 155119 w 1493265"/>
                  <a:gd name="connsiteY41" fmla="*/ 892098 h 2163337"/>
                  <a:gd name="connsiteX42" fmla="*/ 222026 w 1493265"/>
                  <a:gd name="connsiteY42" fmla="*/ 802888 h 2163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493265" h="2163337">
                    <a:moveTo>
                      <a:pt x="511958" y="535259"/>
                    </a:moveTo>
                    <a:cubicBezTo>
                      <a:pt x="476314" y="357043"/>
                      <a:pt x="483082" y="486780"/>
                      <a:pt x="511958" y="356839"/>
                    </a:cubicBezTo>
                    <a:cubicBezTo>
                      <a:pt x="521768" y="312696"/>
                      <a:pt x="511825" y="262287"/>
                      <a:pt x="534260" y="223025"/>
                    </a:cubicBezTo>
                    <a:cubicBezTo>
                      <a:pt x="545924" y="202614"/>
                      <a:pt x="578563" y="207180"/>
                      <a:pt x="601167" y="200722"/>
                    </a:cubicBezTo>
                    <a:cubicBezTo>
                      <a:pt x="797222" y="144706"/>
                      <a:pt x="596844" y="209597"/>
                      <a:pt x="757284" y="156118"/>
                    </a:cubicBezTo>
                    <a:cubicBezTo>
                      <a:pt x="779587" y="133815"/>
                      <a:pt x="799295" y="108574"/>
                      <a:pt x="824192" y="89210"/>
                    </a:cubicBezTo>
                    <a:cubicBezTo>
                      <a:pt x="866508" y="56298"/>
                      <a:pt x="958006" y="0"/>
                      <a:pt x="958006" y="0"/>
                    </a:cubicBezTo>
                    <a:cubicBezTo>
                      <a:pt x="987743" y="7434"/>
                      <a:pt x="1022105" y="4725"/>
                      <a:pt x="1047216" y="22303"/>
                    </a:cubicBezTo>
                    <a:cubicBezTo>
                      <a:pt x="1098894" y="58478"/>
                      <a:pt x="1181031" y="156118"/>
                      <a:pt x="1181031" y="156118"/>
                    </a:cubicBezTo>
                    <a:cubicBezTo>
                      <a:pt x="1188465" y="178420"/>
                      <a:pt x="1188647" y="204668"/>
                      <a:pt x="1203333" y="223025"/>
                    </a:cubicBezTo>
                    <a:cubicBezTo>
                      <a:pt x="1220078" y="243956"/>
                      <a:pt x="1251287" y="248676"/>
                      <a:pt x="1270241" y="267630"/>
                    </a:cubicBezTo>
                    <a:cubicBezTo>
                      <a:pt x="1289194" y="286583"/>
                      <a:pt x="1299977" y="312235"/>
                      <a:pt x="1314845" y="334537"/>
                    </a:cubicBezTo>
                    <a:cubicBezTo>
                      <a:pt x="1376869" y="582629"/>
                      <a:pt x="1269338" y="266727"/>
                      <a:pt x="1448660" y="446049"/>
                    </a:cubicBezTo>
                    <a:cubicBezTo>
                      <a:pt x="1481907" y="479296"/>
                      <a:pt x="1493265" y="579864"/>
                      <a:pt x="1493265" y="579864"/>
                    </a:cubicBezTo>
                    <a:cubicBezTo>
                      <a:pt x="1485831" y="669074"/>
                      <a:pt x="1497289" y="761933"/>
                      <a:pt x="1470963" y="847493"/>
                    </a:cubicBezTo>
                    <a:cubicBezTo>
                      <a:pt x="1435324" y="963319"/>
                      <a:pt x="1326370" y="753269"/>
                      <a:pt x="1448660" y="936703"/>
                    </a:cubicBezTo>
                    <a:cubicBezTo>
                      <a:pt x="1441226" y="966440"/>
                      <a:pt x="1435166" y="996554"/>
                      <a:pt x="1426358" y="1025913"/>
                    </a:cubicBezTo>
                    <a:cubicBezTo>
                      <a:pt x="1412848" y="1070948"/>
                      <a:pt x="1381753" y="1159727"/>
                      <a:pt x="1381753" y="1159727"/>
                    </a:cubicBezTo>
                    <a:cubicBezTo>
                      <a:pt x="1404055" y="1174595"/>
                      <a:pt x="1431916" y="1183402"/>
                      <a:pt x="1448660" y="1204332"/>
                    </a:cubicBezTo>
                    <a:cubicBezTo>
                      <a:pt x="1488229" y="1253793"/>
                      <a:pt x="1469123" y="1364128"/>
                      <a:pt x="1448660" y="1405054"/>
                    </a:cubicBezTo>
                    <a:cubicBezTo>
                      <a:pt x="1436673" y="1429028"/>
                      <a:pt x="1404055" y="1434791"/>
                      <a:pt x="1381753" y="1449659"/>
                    </a:cubicBezTo>
                    <a:cubicBezTo>
                      <a:pt x="1365097" y="1499625"/>
                      <a:pt x="1345150" y="1553761"/>
                      <a:pt x="1337148" y="1605776"/>
                    </a:cubicBezTo>
                    <a:cubicBezTo>
                      <a:pt x="1326912" y="1672312"/>
                      <a:pt x="1328047" y="1740486"/>
                      <a:pt x="1314845" y="1806498"/>
                    </a:cubicBezTo>
                    <a:cubicBezTo>
                      <a:pt x="1305624" y="1852603"/>
                      <a:pt x="1309362" y="1914232"/>
                      <a:pt x="1270241" y="1940313"/>
                    </a:cubicBezTo>
                    <a:cubicBezTo>
                      <a:pt x="1165708" y="2010001"/>
                      <a:pt x="1229773" y="1980511"/>
                      <a:pt x="1069519" y="2007220"/>
                    </a:cubicBezTo>
                    <a:cubicBezTo>
                      <a:pt x="998833" y="2113248"/>
                      <a:pt x="1050343" y="2065650"/>
                      <a:pt x="891099" y="2118732"/>
                    </a:cubicBezTo>
                    <a:lnTo>
                      <a:pt x="824192" y="2141035"/>
                    </a:lnTo>
                    <a:cubicBezTo>
                      <a:pt x="779587" y="2133601"/>
                      <a:pt x="735441" y="2114977"/>
                      <a:pt x="690377" y="2118732"/>
                    </a:cubicBezTo>
                    <a:cubicBezTo>
                      <a:pt x="643522" y="2122637"/>
                      <a:pt x="556563" y="2163337"/>
                      <a:pt x="556563" y="2163337"/>
                    </a:cubicBezTo>
                    <a:cubicBezTo>
                      <a:pt x="519392" y="2155903"/>
                      <a:pt x="477963" y="2159842"/>
                      <a:pt x="445050" y="2141035"/>
                    </a:cubicBezTo>
                    <a:cubicBezTo>
                      <a:pt x="421777" y="2127736"/>
                      <a:pt x="421376" y="2090872"/>
                      <a:pt x="400445" y="2074127"/>
                    </a:cubicBezTo>
                    <a:cubicBezTo>
                      <a:pt x="382088" y="2059441"/>
                      <a:pt x="355840" y="2059259"/>
                      <a:pt x="333538" y="2051825"/>
                    </a:cubicBezTo>
                    <a:cubicBezTo>
                      <a:pt x="318670" y="2029523"/>
                      <a:pt x="309863" y="2001662"/>
                      <a:pt x="288933" y="1984918"/>
                    </a:cubicBezTo>
                    <a:cubicBezTo>
                      <a:pt x="270576" y="1970232"/>
                      <a:pt x="235690" y="1981745"/>
                      <a:pt x="222026" y="1962615"/>
                    </a:cubicBezTo>
                    <a:cubicBezTo>
                      <a:pt x="53135" y="1726166"/>
                      <a:pt x="282563" y="1898894"/>
                      <a:pt x="110514" y="1784196"/>
                    </a:cubicBezTo>
                    <a:cubicBezTo>
                      <a:pt x="-12174" y="1600164"/>
                      <a:pt x="-30010" y="1632611"/>
                      <a:pt x="43606" y="1338147"/>
                    </a:cubicBezTo>
                    <a:cubicBezTo>
                      <a:pt x="50107" y="1312143"/>
                      <a:pt x="88211" y="1308410"/>
                      <a:pt x="110514" y="1293542"/>
                    </a:cubicBezTo>
                    <a:cubicBezTo>
                      <a:pt x="95646" y="1271240"/>
                      <a:pt x="70316" y="1253074"/>
                      <a:pt x="65909" y="1226635"/>
                    </a:cubicBezTo>
                    <a:cubicBezTo>
                      <a:pt x="55136" y="1161999"/>
                      <a:pt x="116026" y="1141184"/>
                      <a:pt x="155119" y="1115122"/>
                    </a:cubicBezTo>
                    <a:cubicBezTo>
                      <a:pt x="147685" y="1092820"/>
                      <a:pt x="122303" y="1069242"/>
                      <a:pt x="132816" y="1048215"/>
                    </a:cubicBezTo>
                    <a:cubicBezTo>
                      <a:pt x="158304" y="997238"/>
                      <a:pt x="285747" y="1054588"/>
                      <a:pt x="132816" y="1003610"/>
                    </a:cubicBezTo>
                    <a:cubicBezTo>
                      <a:pt x="140250" y="966439"/>
                      <a:pt x="141809" y="927591"/>
                      <a:pt x="155119" y="892098"/>
                    </a:cubicBezTo>
                    <a:cubicBezTo>
                      <a:pt x="170250" y="851748"/>
                      <a:pt x="194618" y="830296"/>
                      <a:pt x="222026" y="802888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Freeform 43">
                <a:extLst>
                  <a:ext uri="{FF2B5EF4-FFF2-40B4-BE49-F238E27FC236}">
                    <a16:creationId xmlns:a16="http://schemas.microsoft.com/office/drawing/2014/main" id="{66D43AEC-75DA-4734-B23C-407E4AE6B5A8}"/>
                  </a:ext>
                </a:extLst>
              </p:cNvPr>
              <p:cNvSpPr/>
              <p:nvPr/>
            </p:nvSpPr>
            <p:spPr>
              <a:xfrm>
                <a:off x="4081346" y="2041708"/>
                <a:ext cx="0" cy="0"/>
              </a:xfrm>
              <a:custGeom>
                <a:avLst/>
                <a:gdLst>
                  <a:gd name="connsiteX0" fmla="*/ 0 w 0"/>
                  <a:gd name="connsiteY0" fmla="*/ 0 h 0"/>
                  <a:gd name="connsiteX1" fmla="*/ 0 w 0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Freeform 44">
                <a:extLst>
                  <a:ext uri="{FF2B5EF4-FFF2-40B4-BE49-F238E27FC236}">
                    <a16:creationId xmlns:a16="http://schemas.microsoft.com/office/drawing/2014/main" id="{883FE7E2-5C93-49D4-81A6-77C17717AC62}"/>
                  </a:ext>
                </a:extLst>
              </p:cNvPr>
              <p:cNvSpPr/>
              <p:nvPr/>
            </p:nvSpPr>
            <p:spPr>
              <a:xfrm>
                <a:off x="4103649" y="1997103"/>
                <a:ext cx="0" cy="0"/>
              </a:xfrm>
              <a:custGeom>
                <a:avLst/>
                <a:gdLst>
                  <a:gd name="connsiteX0" fmla="*/ 0 w 0"/>
                  <a:gd name="connsiteY0" fmla="*/ 0 h 0"/>
                  <a:gd name="connsiteX1" fmla="*/ 0 w 0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Freeform 45">
                <a:extLst>
                  <a:ext uri="{FF2B5EF4-FFF2-40B4-BE49-F238E27FC236}">
                    <a16:creationId xmlns:a16="http://schemas.microsoft.com/office/drawing/2014/main" id="{6B76FFF3-6B2E-41D6-A614-849F3228D998}"/>
                  </a:ext>
                </a:extLst>
              </p:cNvPr>
              <p:cNvSpPr/>
              <p:nvPr/>
            </p:nvSpPr>
            <p:spPr>
              <a:xfrm>
                <a:off x="4067175" y="2033577"/>
                <a:ext cx="85725" cy="90488"/>
              </a:xfrm>
              <a:custGeom>
                <a:avLst/>
                <a:gdLst>
                  <a:gd name="connsiteX0" fmla="*/ 0 w 85725"/>
                  <a:gd name="connsiteY0" fmla="*/ 0 h 90488"/>
                  <a:gd name="connsiteX1" fmla="*/ 9525 w 85725"/>
                  <a:gd name="connsiteY1" fmla="*/ 23813 h 90488"/>
                  <a:gd name="connsiteX2" fmla="*/ 38100 w 85725"/>
                  <a:gd name="connsiteY2" fmla="*/ 42863 h 90488"/>
                  <a:gd name="connsiteX3" fmla="*/ 57150 w 85725"/>
                  <a:gd name="connsiteY3" fmla="*/ 71438 h 90488"/>
                  <a:gd name="connsiteX4" fmla="*/ 85725 w 85725"/>
                  <a:gd name="connsiteY4" fmla="*/ 90488 h 90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725" h="90488">
                    <a:moveTo>
                      <a:pt x="0" y="0"/>
                    </a:moveTo>
                    <a:cubicBezTo>
                      <a:pt x="3175" y="7938"/>
                      <a:pt x="3845" y="17423"/>
                      <a:pt x="9525" y="23813"/>
                    </a:cubicBezTo>
                    <a:cubicBezTo>
                      <a:pt x="17130" y="32369"/>
                      <a:pt x="38100" y="42863"/>
                      <a:pt x="38100" y="42863"/>
                    </a:cubicBezTo>
                    <a:cubicBezTo>
                      <a:pt x="43663" y="59550"/>
                      <a:pt x="41098" y="58953"/>
                      <a:pt x="57150" y="71438"/>
                    </a:cubicBezTo>
                    <a:cubicBezTo>
                      <a:pt x="66186" y="78466"/>
                      <a:pt x="85725" y="90488"/>
                      <a:pt x="85725" y="90488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15D0EE0F-4F6D-4479-8F44-AB1B182CC47C}"/>
                  </a:ext>
                </a:extLst>
              </p:cNvPr>
              <p:cNvGrpSpPr/>
              <p:nvPr/>
            </p:nvGrpSpPr>
            <p:grpSpPr>
              <a:xfrm>
                <a:off x="4647838" y="1602747"/>
                <a:ext cx="1315370" cy="1929515"/>
                <a:chOff x="4647838" y="1902795"/>
                <a:chExt cx="1315370" cy="1929515"/>
              </a:xfrm>
            </p:grpSpPr>
            <p:sp>
              <p:nvSpPr>
                <p:cNvPr id="22" name="Freeform 28">
                  <a:extLst>
                    <a:ext uri="{FF2B5EF4-FFF2-40B4-BE49-F238E27FC236}">
                      <a16:creationId xmlns:a16="http://schemas.microsoft.com/office/drawing/2014/main" id="{959E0FDF-F897-4243-8F32-516054671BEC}"/>
                    </a:ext>
                  </a:extLst>
                </p:cNvPr>
                <p:cNvSpPr/>
                <p:nvPr/>
              </p:nvSpPr>
              <p:spPr>
                <a:xfrm>
                  <a:off x="4647838" y="1902795"/>
                  <a:ext cx="1315370" cy="1929515"/>
                </a:xfrm>
                <a:custGeom>
                  <a:avLst/>
                  <a:gdLst>
                    <a:gd name="connsiteX0" fmla="*/ 511958 w 1493265"/>
                    <a:gd name="connsiteY0" fmla="*/ 535259 h 2163337"/>
                    <a:gd name="connsiteX1" fmla="*/ 511958 w 1493265"/>
                    <a:gd name="connsiteY1" fmla="*/ 356839 h 2163337"/>
                    <a:gd name="connsiteX2" fmla="*/ 534260 w 1493265"/>
                    <a:gd name="connsiteY2" fmla="*/ 223025 h 2163337"/>
                    <a:gd name="connsiteX3" fmla="*/ 601167 w 1493265"/>
                    <a:gd name="connsiteY3" fmla="*/ 200722 h 2163337"/>
                    <a:gd name="connsiteX4" fmla="*/ 757284 w 1493265"/>
                    <a:gd name="connsiteY4" fmla="*/ 156118 h 2163337"/>
                    <a:gd name="connsiteX5" fmla="*/ 824192 w 1493265"/>
                    <a:gd name="connsiteY5" fmla="*/ 89210 h 2163337"/>
                    <a:gd name="connsiteX6" fmla="*/ 958006 w 1493265"/>
                    <a:gd name="connsiteY6" fmla="*/ 0 h 2163337"/>
                    <a:gd name="connsiteX7" fmla="*/ 1047216 w 1493265"/>
                    <a:gd name="connsiteY7" fmla="*/ 22303 h 2163337"/>
                    <a:gd name="connsiteX8" fmla="*/ 1181031 w 1493265"/>
                    <a:gd name="connsiteY8" fmla="*/ 156118 h 2163337"/>
                    <a:gd name="connsiteX9" fmla="*/ 1203333 w 1493265"/>
                    <a:gd name="connsiteY9" fmla="*/ 223025 h 2163337"/>
                    <a:gd name="connsiteX10" fmla="*/ 1270241 w 1493265"/>
                    <a:gd name="connsiteY10" fmla="*/ 267630 h 2163337"/>
                    <a:gd name="connsiteX11" fmla="*/ 1314845 w 1493265"/>
                    <a:gd name="connsiteY11" fmla="*/ 334537 h 2163337"/>
                    <a:gd name="connsiteX12" fmla="*/ 1448660 w 1493265"/>
                    <a:gd name="connsiteY12" fmla="*/ 446049 h 2163337"/>
                    <a:gd name="connsiteX13" fmla="*/ 1493265 w 1493265"/>
                    <a:gd name="connsiteY13" fmla="*/ 579864 h 2163337"/>
                    <a:gd name="connsiteX14" fmla="*/ 1470963 w 1493265"/>
                    <a:gd name="connsiteY14" fmla="*/ 847493 h 2163337"/>
                    <a:gd name="connsiteX15" fmla="*/ 1448660 w 1493265"/>
                    <a:gd name="connsiteY15" fmla="*/ 936703 h 2163337"/>
                    <a:gd name="connsiteX16" fmla="*/ 1426358 w 1493265"/>
                    <a:gd name="connsiteY16" fmla="*/ 1025913 h 2163337"/>
                    <a:gd name="connsiteX17" fmla="*/ 1381753 w 1493265"/>
                    <a:gd name="connsiteY17" fmla="*/ 1159727 h 2163337"/>
                    <a:gd name="connsiteX18" fmla="*/ 1448660 w 1493265"/>
                    <a:gd name="connsiteY18" fmla="*/ 1204332 h 2163337"/>
                    <a:gd name="connsiteX19" fmla="*/ 1448660 w 1493265"/>
                    <a:gd name="connsiteY19" fmla="*/ 1405054 h 2163337"/>
                    <a:gd name="connsiteX20" fmla="*/ 1381753 w 1493265"/>
                    <a:gd name="connsiteY20" fmla="*/ 1449659 h 2163337"/>
                    <a:gd name="connsiteX21" fmla="*/ 1337148 w 1493265"/>
                    <a:gd name="connsiteY21" fmla="*/ 1605776 h 2163337"/>
                    <a:gd name="connsiteX22" fmla="*/ 1314845 w 1493265"/>
                    <a:gd name="connsiteY22" fmla="*/ 1806498 h 2163337"/>
                    <a:gd name="connsiteX23" fmla="*/ 1270241 w 1493265"/>
                    <a:gd name="connsiteY23" fmla="*/ 1940313 h 2163337"/>
                    <a:gd name="connsiteX24" fmla="*/ 1069519 w 1493265"/>
                    <a:gd name="connsiteY24" fmla="*/ 2007220 h 2163337"/>
                    <a:gd name="connsiteX25" fmla="*/ 891099 w 1493265"/>
                    <a:gd name="connsiteY25" fmla="*/ 2118732 h 2163337"/>
                    <a:gd name="connsiteX26" fmla="*/ 824192 w 1493265"/>
                    <a:gd name="connsiteY26" fmla="*/ 2141035 h 2163337"/>
                    <a:gd name="connsiteX27" fmla="*/ 690377 w 1493265"/>
                    <a:gd name="connsiteY27" fmla="*/ 2118732 h 2163337"/>
                    <a:gd name="connsiteX28" fmla="*/ 556563 w 1493265"/>
                    <a:gd name="connsiteY28" fmla="*/ 2163337 h 2163337"/>
                    <a:gd name="connsiteX29" fmla="*/ 445050 w 1493265"/>
                    <a:gd name="connsiteY29" fmla="*/ 2141035 h 2163337"/>
                    <a:gd name="connsiteX30" fmla="*/ 400445 w 1493265"/>
                    <a:gd name="connsiteY30" fmla="*/ 2074127 h 2163337"/>
                    <a:gd name="connsiteX31" fmla="*/ 333538 w 1493265"/>
                    <a:gd name="connsiteY31" fmla="*/ 2051825 h 2163337"/>
                    <a:gd name="connsiteX32" fmla="*/ 288933 w 1493265"/>
                    <a:gd name="connsiteY32" fmla="*/ 1984918 h 2163337"/>
                    <a:gd name="connsiteX33" fmla="*/ 222026 w 1493265"/>
                    <a:gd name="connsiteY33" fmla="*/ 1962615 h 2163337"/>
                    <a:gd name="connsiteX34" fmla="*/ 110514 w 1493265"/>
                    <a:gd name="connsiteY34" fmla="*/ 1784196 h 2163337"/>
                    <a:gd name="connsiteX35" fmla="*/ 43606 w 1493265"/>
                    <a:gd name="connsiteY35" fmla="*/ 1338147 h 2163337"/>
                    <a:gd name="connsiteX36" fmla="*/ 110514 w 1493265"/>
                    <a:gd name="connsiteY36" fmla="*/ 1293542 h 2163337"/>
                    <a:gd name="connsiteX37" fmla="*/ 65909 w 1493265"/>
                    <a:gd name="connsiteY37" fmla="*/ 1226635 h 2163337"/>
                    <a:gd name="connsiteX38" fmla="*/ 155119 w 1493265"/>
                    <a:gd name="connsiteY38" fmla="*/ 1115122 h 2163337"/>
                    <a:gd name="connsiteX39" fmla="*/ 132816 w 1493265"/>
                    <a:gd name="connsiteY39" fmla="*/ 1048215 h 2163337"/>
                    <a:gd name="connsiteX40" fmla="*/ 132816 w 1493265"/>
                    <a:gd name="connsiteY40" fmla="*/ 1003610 h 2163337"/>
                    <a:gd name="connsiteX41" fmla="*/ 155119 w 1493265"/>
                    <a:gd name="connsiteY41" fmla="*/ 892098 h 2163337"/>
                    <a:gd name="connsiteX42" fmla="*/ 222026 w 1493265"/>
                    <a:gd name="connsiteY42" fmla="*/ 802888 h 2163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</a:cxnLst>
                  <a:rect l="l" t="t" r="r" b="b"/>
                  <a:pathLst>
                    <a:path w="1493265" h="2163337">
                      <a:moveTo>
                        <a:pt x="511958" y="535259"/>
                      </a:moveTo>
                      <a:cubicBezTo>
                        <a:pt x="476314" y="357043"/>
                        <a:pt x="483082" y="486780"/>
                        <a:pt x="511958" y="356839"/>
                      </a:cubicBezTo>
                      <a:cubicBezTo>
                        <a:pt x="521768" y="312696"/>
                        <a:pt x="511825" y="262287"/>
                        <a:pt x="534260" y="223025"/>
                      </a:cubicBezTo>
                      <a:cubicBezTo>
                        <a:pt x="545924" y="202614"/>
                        <a:pt x="578563" y="207180"/>
                        <a:pt x="601167" y="200722"/>
                      </a:cubicBezTo>
                      <a:cubicBezTo>
                        <a:pt x="797222" y="144706"/>
                        <a:pt x="596844" y="209597"/>
                        <a:pt x="757284" y="156118"/>
                      </a:cubicBezTo>
                      <a:cubicBezTo>
                        <a:pt x="779587" y="133815"/>
                        <a:pt x="799295" y="108574"/>
                        <a:pt x="824192" y="89210"/>
                      </a:cubicBezTo>
                      <a:cubicBezTo>
                        <a:pt x="866508" y="56298"/>
                        <a:pt x="958006" y="0"/>
                        <a:pt x="958006" y="0"/>
                      </a:cubicBezTo>
                      <a:cubicBezTo>
                        <a:pt x="987743" y="7434"/>
                        <a:pt x="1022105" y="4725"/>
                        <a:pt x="1047216" y="22303"/>
                      </a:cubicBezTo>
                      <a:cubicBezTo>
                        <a:pt x="1098894" y="58478"/>
                        <a:pt x="1181031" y="156118"/>
                        <a:pt x="1181031" y="156118"/>
                      </a:cubicBezTo>
                      <a:cubicBezTo>
                        <a:pt x="1188465" y="178420"/>
                        <a:pt x="1188647" y="204668"/>
                        <a:pt x="1203333" y="223025"/>
                      </a:cubicBezTo>
                      <a:cubicBezTo>
                        <a:pt x="1220078" y="243956"/>
                        <a:pt x="1251287" y="248676"/>
                        <a:pt x="1270241" y="267630"/>
                      </a:cubicBezTo>
                      <a:cubicBezTo>
                        <a:pt x="1289194" y="286583"/>
                        <a:pt x="1299977" y="312235"/>
                        <a:pt x="1314845" y="334537"/>
                      </a:cubicBezTo>
                      <a:cubicBezTo>
                        <a:pt x="1376869" y="582629"/>
                        <a:pt x="1269338" y="266727"/>
                        <a:pt x="1448660" y="446049"/>
                      </a:cubicBezTo>
                      <a:cubicBezTo>
                        <a:pt x="1481907" y="479296"/>
                        <a:pt x="1493265" y="579864"/>
                        <a:pt x="1493265" y="579864"/>
                      </a:cubicBezTo>
                      <a:cubicBezTo>
                        <a:pt x="1485831" y="669074"/>
                        <a:pt x="1497289" y="761933"/>
                        <a:pt x="1470963" y="847493"/>
                      </a:cubicBezTo>
                      <a:cubicBezTo>
                        <a:pt x="1435324" y="963319"/>
                        <a:pt x="1326370" y="753269"/>
                        <a:pt x="1448660" y="936703"/>
                      </a:cubicBezTo>
                      <a:cubicBezTo>
                        <a:pt x="1441226" y="966440"/>
                        <a:pt x="1435166" y="996554"/>
                        <a:pt x="1426358" y="1025913"/>
                      </a:cubicBezTo>
                      <a:cubicBezTo>
                        <a:pt x="1412848" y="1070948"/>
                        <a:pt x="1381753" y="1159727"/>
                        <a:pt x="1381753" y="1159727"/>
                      </a:cubicBezTo>
                      <a:cubicBezTo>
                        <a:pt x="1404055" y="1174595"/>
                        <a:pt x="1431916" y="1183402"/>
                        <a:pt x="1448660" y="1204332"/>
                      </a:cubicBezTo>
                      <a:cubicBezTo>
                        <a:pt x="1488229" y="1253793"/>
                        <a:pt x="1469123" y="1364128"/>
                        <a:pt x="1448660" y="1405054"/>
                      </a:cubicBezTo>
                      <a:cubicBezTo>
                        <a:pt x="1436673" y="1429028"/>
                        <a:pt x="1404055" y="1434791"/>
                        <a:pt x="1381753" y="1449659"/>
                      </a:cubicBezTo>
                      <a:cubicBezTo>
                        <a:pt x="1365097" y="1499625"/>
                        <a:pt x="1345150" y="1553761"/>
                        <a:pt x="1337148" y="1605776"/>
                      </a:cubicBezTo>
                      <a:cubicBezTo>
                        <a:pt x="1326912" y="1672312"/>
                        <a:pt x="1328047" y="1740486"/>
                        <a:pt x="1314845" y="1806498"/>
                      </a:cubicBezTo>
                      <a:cubicBezTo>
                        <a:pt x="1305624" y="1852603"/>
                        <a:pt x="1309362" y="1914232"/>
                        <a:pt x="1270241" y="1940313"/>
                      </a:cubicBezTo>
                      <a:cubicBezTo>
                        <a:pt x="1165708" y="2010001"/>
                        <a:pt x="1229773" y="1980511"/>
                        <a:pt x="1069519" y="2007220"/>
                      </a:cubicBezTo>
                      <a:cubicBezTo>
                        <a:pt x="998833" y="2113248"/>
                        <a:pt x="1050343" y="2065650"/>
                        <a:pt x="891099" y="2118732"/>
                      </a:cubicBezTo>
                      <a:lnTo>
                        <a:pt x="824192" y="2141035"/>
                      </a:lnTo>
                      <a:cubicBezTo>
                        <a:pt x="779587" y="2133601"/>
                        <a:pt x="735441" y="2114977"/>
                        <a:pt x="690377" y="2118732"/>
                      </a:cubicBezTo>
                      <a:cubicBezTo>
                        <a:pt x="643522" y="2122637"/>
                        <a:pt x="556563" y="2163337"/>
                        <a:pt x="556563" y="2163337"/>
                      </a:cubicBezTo>
                      <a:cubicBezTo>
                        <a:pt x="519392" y="2155903"/>
                        <a:pt x="477963" y="2159842"/>
                        <a:pt x="445050" y="2141035"/>
                      </a:cubicBezTo>
                      <a:cubicBezTo>
                        <a:pt x="421777" y="2127736"/>
                        <a:pt x="421376" y="2090872"/>
                        <a:pt x="400445" y="2074127"/>
                      </a:cubicBezTo>
                      <a:cubicBezTo>
                        <a:pt x="382088" y="2059441"/>
                        <a:pt x="355840" y="2059259"/>
                        <a:pt x="333538" y="2051825"/>
                      </a:cubicBezTo>
                      <a:cubicBezTo>
                        <a:pt x="318670" y="2029523"/>
                        <a:pt x="309863" y="2001662"/>
                        <a:pt x="288933" y="1984918"/>
                      </a:cubicBezTo>
                      <a:cubicBezTo>
                        <a:pt x="270576" y="1970232"/>
                        <a:pt x="235690" y="1981745"/>
                        <a:pt x="222026" y="1962615"/>
                      </a:cubicBezTo>
                      <a:cubicBezTo>
                        <a:pt x="53135" y="1726166"/>
                        <a:pt x="282563" y="1898894"/>
                        <a:pt x="110514" y="1784196"/>
                      </a:cubicBezTo>
                      <a:cubicBezTo>
                        <a:pt x="-12174" y="1600164"/>
                        <a:pt x="-30010" y="1632611"/>
                        <a:pt x="43606" y="1338147"/>
                      </a:cubicBezTo>
                      <a:cubicBezTo>
                        <a:pt x="50107" y="1312143"/>
                        <a:pt x="88211" y="1308410"/>
                        <a:pt x="110514" y="1293542"/>
                      </a:cubicBezTo>
                      <a:cubicBezTo>
                        <a:pt x="95646" y="1271240"/>
                        <a:pt x="70316" y="1253074"/>
                        <a:pt x="65909" y="1226635"/>
                      </a:cubicBezTo>
                      <a:cubicBezTo>
                        <a:pt x="55136" y="1161999"/>
                        <a:pt x="116026" y="1141184"/>
                        <a:pt x="155119" y="1115122"/>
                      </a:cubicBezTo>
                      <a:cubicBezTo>
                        <a:pt x="147685" y="1092820"/>
                        <a:pt x="122303" y="1069242"/>
                        <a:pt x="132816" y="1048215"/>
                      </a:cubicBezTo>
                      <a:cubicBezTo>
                        <a:pt x="158304" y="997238"/>
                        <a:pt x="285747" y="1054588"/>
                        <a:pt x="132816" y="1003610"/>
                      </a:cubicBezTo>
                      <a:cubicBezTo>
                        <a:pt x="140250" y="966439"/>
                        <a:pt x="141809" y="927591"/>
                        <a:pt x="155119" y="892098"/>
                      </a:cubicBezTo>
                      <a:cubicBezTo>
                        <a:pt x="170250" y="851748"/>
                        <a:pt x="194618" y="830296"/>
                        <a:pt x="222026" y="802888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Freeform 46">
                  <a:extLst>
                    <a:ext uri="{FF2B5EF4-FFF2-40B4-BE49-F238E27FC236}">
                      <a16:creationId xmlns:a16="http://schemas.microsoft.com/office/drawing/2014/main" id="{06A682E7-CD9F-41C2-A68C-DBFC020B7C03}"/>
                    </a:ext>
                  </a:extLst>
                </p:cNvPr>
                <p:cNvSpPr/>
                <p:nvPr/>
              </p:nvSpPr>
              <p:spPr>
                <a:xfrm flipH="1">
                  <a:off x="4988304" y="2362202"/>
                  <a:ext cx="107583" cy="128585"/>
                </a:xfrm>
                <a:custGeom>
                  <a:avLst/>
                  <a:gdLst>
                    <a:gd name="connsiteX0" fmla="*/ 0 w 85725"/>
                    <a:gd name="connsiteY0" fmla="*/ 0 h 90488"/>
                    <a:gd name="connsiteX1" fmla="*/ 9525 w 85725"/>
                    <a:gd name="connsiteY1" fmla="*/ 23813 h 90488"/>
                    <a:gd name="connsiteX2" fmla="*/ 38100 w 85725"/>
                    <a:gd name="connsiteY2" fmla="*/ 42863 h 90488"/>
                    <a:gd name="connsiteX3" fmla="*/ 57150 w 85725"/>
                    <a:gd name="connsiteY3" fmla="*/ 71438 h 90488"/>
                    <a:gd name="connsiteX4" fmla="*/ 85725 w 85725"/>
                    <a:gd name="connsiteY4" fmla="*/ 90488 h 904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5725" h="90488">
                      <a:moveTo>
                        <a:pt x="0" y="0"/>
                      </a:moveTo>
                      <a:cubicBezTo>
                        <a:pt x="3175" y="7938"/>
                        <a:pt x="3845" y="17423"/>
                        <a:pt x="9525" y="23813"/>
                      </a:cubicBezTo>
                      <a:cubicBezTo>
                        <a:pt x="17130" y="32369"/>
                        <a:pt x="38100" y="42863"/>
                        <a:pt x="38100" y="42863"/>
                      </a:cubicBezTo>
                      <a:cubicBezTo>
                        <a:pt x="43663" y="59550"/>
                        <a:pt x="41098" y="58953"/>
                        <a:pt x="57150" y="71438"/>
                      </a:cubicBezTo>
                      <a:cubicBezTo>
                        <a:pt x="66186" y="78466"/>
                        <a:pt x="85725" y="90488"/>
                        <a:pt x="85725" y="90488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2679133-3E75-4FCB-800B-F6E819355DF1}"/>
                </a:ext>
              </a:extLst>
            </p:cNvPr>
            <p:cNvSpPr txBox="1"/>
            <p:nvPr/>
          </p:nvSpPr>
          <p:spPr>
            <a:xfrm>
              <a:off x="933055" y="3564296"/>
              <a:ext cx="794050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NORMAL                        OBSTRUCTIVE                    RESTRICTIVE</a:t>
              </a: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2283827C-97A9-4116-80AC-9481C66E16DD}"/>
              </a:ext>
            </a:extLst>
          </p:cNvPr>
          <p:cNvSpPr txBox="1"/>
          <p:nvPr/>
        </p:nvSpPr>
        <p:spPr>
          <a:xfrm>
            <a:off x="114714" y="3552972"/>
            <a:ext cx="2980801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300" dirty="0"/>
              <a:t>Problem</a:t>
            </a:r>
          </a:p>
          <a:p>
            <a:pPr algn="r"/>
            <a:endParaRPr lang="en-US" sz="2300" dirty="0"/>
          </a:p>
          <a:p>
            <a:pPr algn="r"/>
            <a:r>
              <a:rPr lang="en-US" sz="2300" dirty="0"/>
              <a:t>Example</a:t>
            </a:r>
          </a:p>
          <a:p>
            <a:pPr algn="r"/>
            <a:endParaRPr lang="en-US" sz="2300" dirty="0"/>
          </a:p>
          <a:p>
            <a:pPr algn="r"/>
            <a:r>
              <a:rPr lang="en-US" sz="2300" dirty="0"/>
              <a:t>FVC</a:t>
            </a:r>
          </a:p>
          <a:p>
            <a:pPr algn="r"/>
            <a:endParaRPr lang="en-US" sz="2300" dirty="0"/>
          </a:p>
          <a:p>
            <a:pPr algn="r"/>
            <a:r>
              <a:rPr lang="en-US" sz="2300" dirty="0"/>
              <a:t>FEV</a:t>
            </a:r>
            <a:r>
              <a:rPr lang="en-US" sz="2300" baseline="-25000" dirty="0"/>
              <a:t>1</a:t>
            </a:r>
          </a:p>
          <a:p>
            <a:pPr algn="r"/>
            <a:endParaRPr lang="en-US" sz="2300" dirty="0"/>
          </a:p>
          <a:p>
            <a:pPr algn="r"/>
            <a:r>
              <a:rPr lang="en-US" sz="2300" dirty="0"/>
              <a:t>FEV</a:t>
            </a:r>
            <a:r>
              <a:rPr lang="en-US" sz="2300" baseline="-25000" dirty="0"/>
              <a:t>1</a:t>
            </a:r>
            <a:r>
              <a:rPr lang="en-US" sz="2300" dirty="0"/>
              <a:t>/FVC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E50DB9ED-7692-40F6-8EAA-AD039E96BCD7}"/>
              </a:ext>
            </a:extLst>
          </p:cNvPr>
          <p:cNvCxnSpPr/>
          <p:nvPr/>
        </p:nvCxnSpPr>
        <p:spPr>
          <a:xfrm rot="16200000">
            <a:off x="5452567" y="1322825"/>
            <a:ext cx="0" cy="70408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C598C77-09F4-435B-8110-1BBCE1280CD1}"/>
              </a:ext>
            </a:extLst>
          </p:cNvPr>
          <p:cNvCxnSpPr/>
          <p:nvPr/>
        </p:nvCxnSpPr>
        <p:spPr>
          <a:xfrm rot="16200000">
            <a:off x="5474340" y="2128366"/>
            <a:ext cx="0" cy="70408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A92D5C0C-2059-4622-88BB-374BED7B5E40}"/>
              </a:ext>
            </a:extLst>
          </p:cNvPr>
          <p:cNvCxnSpPr/>
          <p:nvPr/>
        </p:nvCxnSpPr>
        <p:spPr>
          <a:xfrm>
            <a:off x="3161949" y="2831382"/>
            <a:ext cx="0" cy="40233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B4E69E0-F5ED-427C-8BB9-FBAFE81D7D15}"/>
              </a:ext>
            </a:extLst>
          </p:cNvPr>
          <p:cNvCxnSpPr>
            <a:cxnSpLocks/>
          </p:cNvCxnSpPr>
          <p:nvPr/>
        </p:nvCxnSpPr>
        <p:spPr>
          <a:xfrm>
            <a:off x="1953900" y="4118591"/>
            <a:ext cx="705392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230B380B-2DC1-4A7D-BCF6-0ADD1615F9E7}"/>
              </a:ext>
            </a:extLst>
          </p:cNvPr>
          <p:cNvCxnSpPr/>
          <p:nvPr/>
        </p:nvCxnSpPr>
        <p:spPr>
          <a:xfrm rot="16200000">
            <a:off x="5467720" y="2733980"/>
            <a:ext cx="0" cy="70408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Left Brace 44">
            <a:extLst>
              <a:ext uri="{FF2B5EF4-FFF2-40B4-BE49-F238E27FC236}">
                <a16:creationId xmlns:a16="http://schemas.microsoft.com/office/drawing/2014/main" id="{6AD95229-5946-4D12-A362-14A4664C4F10}"/>
              </a:ext>
            </a:extLst>
          </p:cNvPr>
          <p:cNvSpPr/>
          <p:nvPr/>
        </p:nvSpPr>
        <p:spPr>
          <a:xfrm>
            <a:off x="1626917" y="5070764"/>
            <a:ext cx="320634" cy="1709594"/>
          </a:xfrm>
          <a:prstGeom prst="leftBrac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8A224FA-38C9-4994-8DAE-934E6B6F2C95}"/>
              </a:ext>
            </a:extLst>
          </p:cNvPr>
          <p:cNvSpPr txBox="1"/>
          <p:nvPr/>
        </p:nvSpPr>
        <p:spPr>
          <a:xfrm>
            <a:off x="164261" y="5260766"/>
            <a:ext cx="12355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For each box: Normal, or Low?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937FE4B0-EC09-4E49-B494-2F6B7836EBD7}"/>
              </a:ext>
            </a:extLst>
          </p:cNvPr>
          <p:cNvCxnSpPr>
            <a:cxnSpLocks/>
          </p:cNvCxnSpPr>
          <p:nvPr/>
        </p:nvCxnSpPr>
        <p:spPr>
          <a:xfrm>
            <a:off x="3161949" y="3297210"/>
            <a:ext cx="5855778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00AE404B-B99E-4D0C-8183-6995844633F0}"/>
              </a:ext>
            </a:extLst>
          </p:cNvPr>
          <p:cNvCxnSpPr/>
          <p:nvPr/>
        </p:nvCxnSpPr>
        <p:spPr>
          <a:xfrm>
            <a:off x="6211924" y="2829406"/>
            <a:ext cx="0" cy="40233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B641D907-92C9-4C62-85EB-6844C0C13A1E}"/>
              </a:ext>
            </a:extLst>
          </p:cNvPr>
          <p:cNvSpPr txBox="1"/>
          <p:nvPr/>
        </p:nvSpPr>
        <p:spPr>
          <a:xfrm>
            <a:off x="1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Two general types of lung disease…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E9894E8-3D8A-42B9-BD16-8597BED9D2A7}"/>
              </a:ext>
            </a:extLst>
          </p:cNvPr>
          <p:cNvSpPr txBox="1"/>
          <p:nvPr/>
        </p:nvSpPr>
        <p:spPr>
          <a:xfrm>
            <a:off x="3178623" y="3526970"/>
            <a:ext cx="5940985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Narrow airways			Poor inflation of lungs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Inflammation =&gt; mucus buildup	Lack of surfactant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Normal				Low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Low				Low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Low				Normal</a:t>
            </a:r>
          </a:p>
        </p:txBody>
      </p:sp>
    </p:spTree>
    <p:extLst>
      <p:ext uri="{BB962C8B-B14F-4D97-AF65-F5344CB8AC3E}">
        <p14:creationId xmlns:p14="http://schemas.microsoft.com/office/powerpoint/2010/main" val="6593843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8FBD1A-B81E-492F-AA32-D13CF74B06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278" y="12700"/>
            <a:ext cx="8961836" cy="6150113"/>
          </a:xfrm>
        </p:spPr>
        <p:txBody>
          <a:bodyPr/>
          <a:lstStyle/>
          <a:p>
            <a:r>
              <a:rPr lang="en-US" dirty="0"/>
              <a:t>Q6. Rik is put through various pulmonary function tests.  The FVC predicted for a man of his age and height is 3.3 liters. At time 0 in the table below, he begins deflating his fully inflated lungs as forcefully and rapidly as he can.  You can assume that by the time of 4 seconds, he has reached his residual volume (RV).  Based on these data, is he likely to have an obstructive lung disease?  Explain your reasoning, citing any relevant math.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F2B092-6197-4CD5-9530-D2C1D32A2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C36F0-B428-41C0-AF55-5275465A159A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8CA4B8-8294-43F1-8263-8560524B5E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778" t="58750" r="27499" b="31250"/>
          <a:stretch/>
        </p:blipFill>
        <p:spPr>
          <a:xfrm>
            <a:off x="201840" y="3291336"/>
            <a:ext cx="8690884" cy="1295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1069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32269</TotalTime>
  <Words>773</Words>
  <Application>Microsoft Office PowerPoint</Application>
  <PresentationFormat>On-screen Show (4:3)</PresentationFormat>
  <Paragraphs>87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Courier New</vt:lpstr>
      <vt:lpstr>Office Theme</vt:lpstr>
      <vt:lpstr>PowerPoint Presentation</vt:lpstr>
      <vt:lpstr>Spirometry: quantifying ventilation</vt:lpstr>
      <vt:lpstr>Minute ventilation: just like cardiac output!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 Crowther</dc:creator>
  <cp:lastModifiedBy>Greg Crowther</cp:lastModifiedBy>
  <cp:revision>2914</cp:revision>
  <cp:lastPrinted>2018-02-16T04:10:24Z</cp:lastPrinted>
  <dcterms:created xsi:type="dcterms:W3CDTF">2015-03-30T05:12:52Z</dcterms:created>
  <dcterms:modified xsi:type="dcterms:W3CDTF">2020-06-29T20:46:37Z</dcterms:modified>
</cp:coreProperties>
</file>