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5"/>
  </p:notesMasterIdLst>
  <p:handoutMasterIdLst>
    <p:handoutMasterId r:id="rId26"/>
  </p:handoutMasterIdLst>
  <p:sldIdLst>
    <p:sldId id="256" r:id="rId2"/>
    <p:sldId id="397" r:id="rId3"/>
    <p:sldId id="398" r:id="rId4"/>
    <p:sldId id="400" r:id="rId5"/>
    <p:sldId id="377" r:id="rId6"/>
    <p:sldId id="378" r:id="rId7"/>
    <p:sldId id="382" r:id="rId8"/>
    <p:sldId id="504" r:id="rId9"/>
    <p:sldId id="384" r:id="rId10"/>
    <p:sldId id="399" r:id="rId11"/>
    <p:sldId id="396" r:id="rId12"/>
    <p:sldId id="407" r:id="rId13"/>
    <p:sldId id="406" r:id="rId14"/>
    <p:sldId id="408" r:id="rId15"/>
    <p:sldId id="413" r:id="rId16"/>
    <p:sldId id="409" r:id="rId17"/>
    <p:sldId id="410" r:id="rId18"/>
    <p:sldId id="411" r:id="rId19"/>
    <p:sldId id="393" r:id="rId20"/>
    <p:sldId id="414" r:id="rId21"/>
    <p:sldId id="415" r:id="rId22"/>
    <p:sldId id="394" r:id="rId23"/>
    <p:sldId id="395" r:id="rId24"/>
  </p:sldIdLst>
  <p:sldSz cx="9144000" cy="6858000" type="screen4x3"/>
  <p:notesSz cx="7077075" cy="9028113"/>
  <p:embeddedFontLs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D53F9FE-F3E8-4952-9796-438558F31C70}">
          <p14:sldIdLst>
            <p14:sldId id="256"/>
            <p14:sldId id="397"/>
            <p14:sldId id="398"/>
            <p14:sldId id="400"/>
            <p14:sldId id="377"/>
            <p14:sldId id="378"/>
            <p14:sldId id="382"/>
            <p14:sldId id="504"/>
            <p14:sldId id="384"/>
            <p14:sldId id="399"/>
            <p14:sldId id="396"/>
            <p14:sldId id="407"/>
            <p14:sldId id="406"/>
            <p14:sldId id="408"/>
            <p14:sldId id="413"/>
            <p14:sldId id="409"/>
            <p14:sldId id="410"/>
            <p14:sldId id="411"/>
            <p14:sldId id="393"/>
            <p14:sldId id="414"/>
            <p14:sldId id="415"/>
            <p14:sldId id="394"/>
            <p14:sldId id="39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6699"/>
    <a:srgbClr val="339966"/>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21" autoAdjust="0"/>
    <p:restoredTop sz="74706" autoAdjust="0"/>
  </p:normalViewPr>
  <p:slideViewPr>
    <p:cSldViewPr snapToGrid="0">
      <p:cViewPr varScale="1">
        <p:scale>
          <a:sx n="71" d="100"/>
          <a:sy n="71" d="100"/>
        </p:scale>
        <p:origin x="1384" y="5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374" cy="4532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100" y="0"/>
            <a:ext cx="3067374" cy="453256"/>
          </a:xfrm>
          <a:prstGeom prst="rect">
            <a:avLst/>
          </a:prstGeom>
        </p:spPr>
        <p:txBody>
          <a:bodyPr vert="horz" lIns="91440" tIns="45720" rIns="91440" bIns="45720" rtlCol="0"/>
          <a:lstStyle>
            <a:lvl1pPr algn="r">
              <a:defRPr sz="1200"/>
            </a:lvl1pPr>
          </a:lstStyle>
          <a:p>
            <a:fld id="{A3BE2EFE-4FBD-4D98-B575-BF0185199549}" type="datetimeFigureOut">
              <a:rPr lang="en-US" smtClean="0"/>
              <a:t>6/28/2020</a:t>
            </a:fld>
            <a:endParaRPr lang="en-US"/>
          </a:p>
        </p:txBody>
      </p:sp>
      <p:sp>
        <p:nvSpPr>
          <p:cNvPr id="4" name="Footer Placeholder 3"/>
          <p:cNvSpPr>
            <a:spLocks noGrp="1"/>
          </p:cNvSpPr>
          <p:nvPr>
            <p:ph type="ftr" sz="quarter" idx="2"/>
          </p:nvPr>
        </p:nvSpPr>
        <p:spPr>
          <a:xfrm>
            <a:off x="0" y="8574858"/>
            <a:ext cx="3067374" cy="45325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100" y="8574858"/>
            <a:ext cx="3067374" cy="453256"/>
          </a:xfrm>
          <a:prstGeom prst="rect">
            <a:avLst/>
          </a:prstGeom>
        </p:spPr>
        <p:txBody>
          <a:bodyPr vert="horz" lIns="91440" tIns="45720" rIns="91440" bIns="45720" rtlCol="0" anchor="b"/>
          <a:lstStyle>
            <a:lvl1pPr algn="r">
              <a:defRPr sz="1200"/>
            </a:lvl1pPr>
          </a:lstStyle>
          <a:p>
            <a:fld id="{A944DBD7-8435-456D-BC81-0E62D35A6AED}" type="slidenum">
              <a:rPr lang="en-US" smtClean="0"/>
              <a:t>‹#›</a:t>
            </a:fld>
            <a:endParaRPr lang="en-US"/>
          </a:p>
        </p:txBody>
      </p:sp>
    </p:spTree>
    <p:extLst>
      <p:ext uri="{BB962C8B-B14F-4D97-AF65-F5344CB8AC3E}">
        <p14:creationId xmlns:p14="http://schemas.microsoft.com/office/powerpoint/2010/main" val="3911236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2973"/>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4008705" y="0"/>
            <a:ext cx="3066733" cy="452973"/>
          </a:xfrm>
          <a:prstGeom prst="rect">
            <a:avLst/>
          </a:prstGeom>
        </p:spPr>
        <p:txBody>
          <a:bodyPr vert="horz" lIns="93177" tIns="46589" rIns="93177" bIns="46589" rtlCol="0"/>
          <a:lstStyle>
            <a:lvl1pPr algn="r">
              <a:defRPr sz="1200"/>
            </a:lvl1pPr>
          </a:lstStyle>
          <a:p>
            <a:fld id="{49615646-A0DD-4017-BD37-2124DFDD3C2C}" type="datetimeFigureOut">
              <a:rPr lang="en-US" smtClean="0"/>
              <a:t>6/28/2020</a:t>
            </a:fld>
            <a:endParaRPr lang="en-US"/>
          </a:p>
        </p:txBody>
      </p:sp>
      <p:sp>
        <p:nvSpPr>
          <p:cNvPr id="4" name="Slide Image Placeholder 3"/>
          <p:cNvSpPr>
            <a:spLocks noGrp="1" noRot="1" noChangeAspect="1"/>
          </p:cNvSpPr>
          <p:nvPr>
            <p:ph type="sldImg" idx="2"/>
          </p:nvPr>
        </p:nvSpPr>
        <p:spPr>
          <a:xfrm>
            <a:off x="1508125" y="1128713"/>
            <a:ext cx="4060825" cy="3046412"/>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7708" y="4344779"/>
            <a:ext cx="5661660" cy="355482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75141"/>
            <a:ext cx="3066733" cy="452972"/>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75141"/>
            <a:ext cx="3066733" cy="452972"/>
          </a:xfrm>
          <a:prstGeom prst="rect">
            <a:avLst/>
          </a:prstGeom>
        </p:spPr>
        <p:txBody>
          <a:bodyPr vert="horz" lIns="93177" tIns="46589" rIns="93177" bIns="46589" rtlCol="0" anchor="b"/>
          <a:lstStyle>
            <a:lvl1pPr algn="r">
              <a:defRPr sz="1200"/>
            </a:lvl1pPr>
          </a:lstStyle>
          <a:p>
            <a:fld id="{98AF0D94-49D9-46A1-8177-778C44701F2F}" type="slidenum">
              <a:rPr lang="en-US" smtClean="0"/>
              <a:t>‹#›</a:t>
            </a:fld>
            <a:endParaRPr lang="en-US"/>
          </a:p>
        </p:txBody>
      </p:sp>
    </p:spTree>
    <p:extLst>
      <p:ext uri="{BB962C8B-B14F-4D97-AF65-F5344CB8AC3E}">
        <p14:creationId xmlns:p14="http://schemas.microsoft.com/office/powerpoint/2010/main" val="693333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AF0D94-49D9-46A1-8177-778C44701F2F}" type="slidenum">
              <a:rPr lang="en-US" smtClean="0"/>
              <a:t>1</a:t>
            </a:fld>
            <a:endParaRPr lang="en-US"/>
          </a:p>
        </p:txBody>
      </p:sp>
    </p:spTree>
    <p:extLst>
      <p:ext uri="{BB962C8B-B14F-4D97-AF65-F5344CB8AC3E}">
        <p14:creationId xmlns:p14="http://schemas.microsoft.com/office/powerpoint/2010/main" val="3229688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AF0D94-49D9-46A1-8177-778C44701F2F}" type="slidenum">
              <a:rPr lang="en-US" smtClean="0"/>
              <a:t>10</a:t>
            </a:fld>
            <a:endParaRPr lang="en-US"/>
          </a:p>
        </p:txBody>
      </p:sp>
    </p:spTree>
    <p:extLst>
      <p:ext uri="{BB962C8B-B14F-4D97-AF65-F5344CB8AC3E}">
        <p14:creationId xmlns:p14="http://schemas.microsoft.com/office/powerpoint/2010/main" val="1373871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AF0D94-49D9-46A1-8177-778C44701F2F}" type="slidenum">
              <a:rPr lang="en-US" smtClean="0"/>
              <a:t>11</a:t>
            </a:fld>
            <a:endParaRPr lang="en-US"/>
          </a:p>
        </p:txBody>
      </p:sp>
    </p:spTree>
    <p:extLst>
      <p:ext uri="{BB962C8B-B14F-4D97-AF65-F5344CB8AC3E}">
        <p14:creationId xmlns:p14="http://schemas.microsoft.com/office/powerpoint/2010/main" val="2798551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AF0D94-49D9-46A1-8177-778C44701F2F}" type="slidenum">
              <a:rPr lang="en-US" smtClean="0"/>
              <a:t>12</a:t>
            </a:fld>
            <a:endParaRPr lang="en-US"/>
          </a:p>
        </p:txBody>
      </p:sp>
    </p:spTree>
    <p:extLst>
      <p:ext uri="{BB962C8B-B14F-4D97-AF65-F5344CB8AC3E}">
        <p14:creationId xmlns:p14="http://schemas.microsoft.com/office/powerpoint/2010/main" val="2369812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AF0D94-49D9-46A1-8177-778C44701F2F}" type="slidenum">
              <a:rPr lang="en-US" smtClean="0"/>
              <a:t>13</a:t>
            </a:fld>
            <a:endParaRPr lang="en-US"/>
          </a:p>
        </p:txBody>
      </p:sp>
    </p:spTree>
    <p:extLst>
      <p:ext uri="{BB962C8B-B14F-4D97-AF65-F5344CB8AC3E}">
        <p14:creationId xmlns:p14="http://schemas.microsoft.com/office/powerpoint/2010/main" val="2677655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AF0D94-49D9-46A1-8177-778C44701F2F}" type="slidenum">
              <a:rPr lang="en-US" smtClean="0"/>
              <a:t>14</a:t>
            </a:fld>
            <a:endParaRPr lang="en-US"/>
          </a:p>
        </p:txBody>
      </p:sp>
    </p:spTree>
    <p:extLst>
      <p:ext uri="{BB962C8B-B14F-4D97-AF65-F5344CB8AC3E}">
        <p14:creationId xmlns:p14="http://schemas.microsoft.com/office/powerpoint/2010/main" val="1412743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AF0D94-49D9-46A1-8177-778C44701F2F}" type="slidenum">
              <a:rPr lang="en-US" smtClean="0"/>
              <a:t>15</a:t>
            </a:fld>
            <a:endParaRPr lang="en-US"/>
          </a:p>
        </p:txBody>
      </p:sp>
    </p:spTree>
    <p:extLst>
      <p:ext uri="{BB962C8B-B14F-4D97-AF65-F5344CB8AC3E}">
        <p14:creationId xmlns:p14="http://schemas.microsoft.com/office/powerpoint/2010/main" val="200481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AF0D94-49D9-46A1-8177-778C44701F2F}" type="slidenum">
              <a:rPr lang="en-US" smtClean="0"/>
              <a:t>16</a:t>
            </a:fld>
            <a:endParaRPr lang="en-US"/>
          </a:p>
        </p:txBody>
      </p:sp>
    </p:spTree>
    <p:extLst>
      <p:ext uri="{BB962C8B-B14F-4D97-AF65-F5344CB8AC3E}">
        <p14:creationId xmlns:p14="http://schemas.microsoft.com/office/powerpoint/2010/main" val="2557063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AF0D94-49D9-46A1-8177-778C44701F2F}" type="slidenum">
              <a:rPr lang="en-US" smtClean="0"/>
              <a:t>17</a:t>
            </a:fld>
            <a:endParaRPr lang="en-US"/>
          </a:p>
        </p:txBody>
      </p:sp>
    </p:spTree>
    <p:extLst>
      <p:ext uri="{BB962C8B-B14F-4D97-AF65-F5344CB8AC3E}">
        <p14:creationId xmlns:p14="http://schemas.microsoft.com/office/powerpoint/2010/main" val="2150537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AF0D94-49D9-46A1-8177-778C44701F2F}" type="slidenum">
              <a:rPr lang="en-US" smtClean="0"/>
              <a:t>18</a:t>
            </a:fld>
            <a:endParaRPr lang="en-US"/>
          </a:p>
        </p:txBody>
      </p:sp>
    </p:spTree>
    <p:extLst>
      <p:ext uri="{BB962C8B-B14F-4D97-AF65-F5344CB8AC3E}">
        <p14:creationId xmlns:p14="http://schemas.microsoft.com/office/powerpoint/2010/main" val="156209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AF0D94-49D9-46A1-8177-778C44701F2F}" type="slidenum">
              <a:rPr lang="en-US" smtClean="0"/>
              <a:t>19</a:t>
            </a:fld>
            <a:endParaRPr lang="en-US"/>
          </a:p>
        </p:txBody>
      </p:sp>
    </p:spTree>
    <p:extLst>
      <p:ext uri="{BB962C8B-B14F-4D97-AF65-F5344CB8AC3E}">
        <p14:creationId xmlns:p14="http://schemas.microsoft.com/office/powerpoint/2010/main" val="270285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AF0D94-49D9-46A1-8177-778C44701F2F}" type="slidenum">
              <a:rPr lang="en-US" smtClean="0"/>
              <a:t>2</a:t>
            </a:fld>
            <a:endParaRPr lang="en-US"/>
          </a:p>
        </p:txBody>
      </p:sp>
    </p:spTree>
    <p:extLst>
      <p:ext uri="{BB962C8B-B14F-4D97-AF65-F5344CB8AC3E}">
        <p14:creationId xmlns:p14="http://schemas.microsoft.com/office/powerpoint/2010/main" val="1572203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AF0D94-49D9-46A1-8177-778C44701F2F}" type="slidenum">
              <a:rPr lang="en-US" smtClean="0"/>
              <a:t>20</a:t>
            </a:fld>
            <a:endParaRPr lang="en-US"/>
          </a:p>
        </p:txBody>
      </p:sp>
    </p:spTree>
    <p:extLst>
      <p:ext uri="{BB962C8B-B14F-4D97-AF65-F5344CB8AC3E}">
        <p14:creationId xmlns:p14="http://schemas.microsoft.com/office/powerpoint/2010/main" val="2860908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AF0D94-49D9-46A1-8177-778C44701F2F}" type="slidenum">
              <a:rPr lang="en-US" smtClean="0"/>
              <a:t>21</a:t>
            </a:fld>
            <a:endParaRPr lang="en-US"/>
          </a:p>
        </p:txBody>
      </p:sp>
    </p:spTree>
    <p:extLst>
      <p:ext uri="{BB962C8B-B14F-4D97-AF65-F5344CB8AC3E}">
        <p14:creationId xmlns:p14="http://schemas.microsoft.com/office/powerpoint/2010/main" val="2149999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AF0D94-49D9-46A1-8177-778C44701F2F}" type="slidenum">
              <a:rPr lang="en-US" smtClean="0"/>
              <a:t>22</a:t>
            </a:fld>
            <a:endParaRPr lang="en-US"/>
          </a:p>
        </p:txBody>
      </p:sp>
    </p:spTree>
    <p:extLst>
      <p:ext uri="{BB962C8B-B14F-4D97-AF65-F5344CB8AC3E}">
        <p14:creationId xmlns:p14="http://schemas.microsoft.com/office/powerpoint/2010/main" val="32699859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AF0D94-49D9-46A1-8177-778C44701F2F}" type="slidenum">
              <a:rPr lang="en-US" smtClean="0"/>
              <a:t>23</a:t>
            </a:fld>
            <a:endParaRPr lang="en-US"/>
          </a:p>
        </p:txBody>
      </p:sp>
    </p:spTree>
    <p:extLst>
      <p:ext uri="{BB962C8B-B14F-4D97-AF65-F5344CB8AC3E}">
        <p14:creationId xmlns:p14="http://schemas.microsoft.com/office/powerpoint/2010/main" val="592996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AF0D94-49D9-46A1-8177-778C44701F2F}" type="slidenum">
              <a:rPr lang="en-US" smtClean="0"/>
              <a:t>3</a:t>
            </a:fld>
            <a:endParaRPr lang="en-US"/>
          </a:p>
        </p:txBody>
      </p:sp>
    </p:spTree>
    <p:extLst>
      <p:ext uri="{BB962C8B-B14F-4D97-AF65-F5344CB8AC3E}">
        <p14:creationId xmlns:p14="http://schemas.microsoft.com/office/powerpoint/2010/main" val="101627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AF0D94-49D9-46A1-8177-778C44701F2F}" type="slidenum">
              <a:rPr lang="en-US" smtClean="0"/>
              <a:t>4</a:t>
            </a:fld>
            <a:endParaRPr lang="en-US"/>
          </a:p>
        </p:txBody>
      </p:sp>
    </p:spTree>
    <p:extLst>
      <p:ext uri="{BB962C8B-B14F-4D97-AF65-F5344CB8AC3E}">
        <p14:creationId xmlns:p14="http://schemas.microsoft.com/office/powerpoint/2010/main" val="943575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6C427A-E5BB-4A9C-A330-652FFBCBF2AE}" type="slidenum">
              <a:rPr lang="en-US" smtClean="0"/>
              <a:t>5</a:t>
            </a:fld>
            <a:endParaRPr lang="en-US"/>
          </a:p>
        </p:txBody>
      </p:sp>
    </p:spTree>
    <p:extLst>
      <p:ext uri="{BB962C8B-B14F-4D97-AF65-F5344CB8AC3E}">
        <p14:creationId xmlns:p14="http://schemas.microsoft.com/office/powerpoint/2010/main" val="3418079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AF0D94-49D9-46A1-8177-778C44701F2F}" type="slidenum">
              <a:rPr lang="en-US" smtClean="0"/>
              <a:t>6</a:t>
            </a:fld>
            <a:endParaRPr lang="en-US"/>
          </a:p>
        </p:txBody>
      </p:sp>
    </p:spTree>
    <p:extLst>
      <p:ext uri="{BB962C8B-B14F-4D97-AF65-F5344CB8AC3E}">
        <p14:creationId xmlns:p14="http://schemas.microsoft.com/office/powerpoint/2010/main" val="3246613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fld id="{C16C427A-E5BB-4A9C-A330-652FFBCBF2AE}" type="slidenum">
              <a:rPr lang="en-US" smtClean="0"/>
              <a:t>7</a:t>
            </a:fld>
            <a:endParaRPr lang="en-US"/>
          </a:p>
        </p:txBody>
      </p:sp>
    </p:spTree>
    <p:extLst>
      <p:ext uri="{BB962C8B-B14F-4D97-AF65-F5344CB8AC3E}">
        <p14:creationId xmlns:p14="http://schemas.microsoft.com/office/powerpoint/2010/main" val="3947859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AF0D94-49D9-46A1-8177-778C44701F2F}" type="slidenum">
              <a:rPr lang="en-US" smtClean="0"/>
              <a:t>8</a:t>
            </a:fld>
            <a:endParaRPr lang="en-US"/>
          </a:p>
        </p:txBody>
      </p:sp>
    </p:spTree>
    <p:extLst>
      <p:ext uri="{BB962C8B-B14F-4D97-AF65-F5344CB8AC3E}">
        <p14:creationId xmlns:p14="http://schemas.microsoft.com/office/powerpoint/2010/main" val="1371844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AF0D94-49D9-46A1-8177-778C44701F2F}" type="slidenum">
              <a:rPr lang="en-US" smtClean="0"/>
              <a:t>9</a:t>
            </a:fld>
            <a:endParaRPr lang="en-US"/>
          </a:p>
        </p:txBody>
      </p:sp>
    </p:spTree>
    <p:extLst>
      <p:ext uri="{BB962C8B-B14F-4D97-AF65-F5344CB8AC3E}">
        <p14:creationId xmlns:p14="http://schemas.microsoft.com/office/powerpoint/2010/main" val="406458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258968-9840-4CF8-BD48-65DCB23F7104}" type="datetime1">
              <a:rPr lang="en-US" smtClean="0"/>
              <a:t>6/28/2020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C36F0-B428-41C0-AF55-5275465A159A}" type="slidenum">
              <a:rPr lang="en-US" smtClean="0"/>
              <a:t>‹#›</a:t>
            </a:fld>
            <a:endParaRPr lang="en-US"/>
          </a:p>
        </p:txBody>
      </p:sp>
    </p:spTree>
    <p:extLst>
      <p:ext uri="{BB962C8B-B14F-4D97-AF65-F5344CB8AC3E}">
        <p14:creationId xmlns:p14="http://schemas.microsoft.com/office/powerpoint/2010/main" val="2431118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E07B3E-966C-43A4-8B94-65465FC2554F}" type="datetime1">
              <a:rPr lang="en-US" smtClean="0"/>
              <a:t>6/28/2020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C36F0-B428-41C0-AF55-5275465A159A}" type="slidenum">
              <a:rPr lang="en-US" smtClean="0"/>
              <a:t>‹#›</a:t>
            </a:fld>
            <a:endParaRPr lang="en-US"/>
          </a:p>
        </p:txBody>
      </p:sp>
    </p:spTree>
    <p:extLst>
      <p:ext uri="{BB962C8B-B14F-4D97-AF65-F5344CB8AC3E}">
        <p14:creationId xmlns:p14="http://schemas.microsoft.com/office/powerpoint/2010/main" val="881350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067651-D98C-4026-9821-F9BDF1ED8054}" type="datetime1">
              <a:rPr lang="en-US" smtClean="0"/>
              <a:t>6/28/2020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C36F0-B428-41C0-AF55-5275465A159A}" type="slidenum">
              <a:rPr lang="en-US" smtClean="0"/>
              <a:t>‹#›</a:t>
            </a:fld>
            <a:endParaRPr lang="en-US"/>
          </a:p>
        </p:txBody>
      </p:sp>
    </p:spTree>
    <p:extLst>
      <p:ext uri="{BB962C8B-B14F-4D97-AF65-F5344CB8AC3E}">
        <p14:creationId xmlns:p14="http://schemas.microsoft.com/office/powerpoint/2010/main" val="4231281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1012" y="6267796"/>
            <a:ext cx="4573012" cy="5947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2278" y="240631"/>
            <a:ext cx="8971722" cy="749395"/>
          </a:xfrm>
          <a:solidFill>
            <a:schemeClr val="bg1">
              <a:lumMod val="85000"/>
            </a:schemeClr>
          </a:solidFill>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BDFB0A-1579-49D6-A77B-CFFF1C0A4434}" type="datetime1">
              <a:rPr lang="en-US" smtClean="0"/>
              <a:t>6/28/2020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090465" y="6493851"/>
            <a:ext cx="2057400" cy="365125"/>
          </a:xfrm>
        </p:spPr>
        <p:txBody>
          <a:bodyPr/>
          <a:lstStyle>
            <a:lvl1pPr>
              <a:defRPr sz="1600"/>
            </a:lvl1pPr>
          </a:lstStyle>
          <a:p>
            <a:fld id="{6C0C36F0-B428-41C0-AF55-5275465A159A}" type="slidenum">
              <a:rPr lang="en-US" smtClean="0"/>
              <a:pPr/>
              <a:t>‹#›</a:t>
            </a:fld>
            <a:endParaRPr lang="en-US"/>
          </a:p>
        </p:txBody>
      </p:sp>
    </p:spTree>
    <p:extLst>
      <p:ext uri="{BB962C8B-B14F-4D97-AF65-F5344CB8AC3E}">
        <p14:creationId xmlns:p14="http://schemas.microsoft.com/office/powerpoint/2010/main" val="1869911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3713E9-9E4C-4EA0-B1F3-25AB53B35333}" type="datetime1">
              <a:rPr lang="en-US" smtClean="0"/>
              <a:t>6/28/2020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C36F0-B428-41C0-AF55-5275465A159A}" type="slidenum">
              <a:rPr lang="en-US" smtClean="0"/>
              <a:t>‹#›</a:t>
            </a:fld>
            <a:endParaRPr lang="en-US"/>
          </a:p>
        </p:txBody>
      </p:sp>
    </p:spTree>
    <p:extLst>
      <p:ext uri="{BB962C8B-B14F-4D97-AF65-F5344CB8AC3E}">
        <p14:creationId xmlns:p14="http://schemas.microsoft.com/office/powerpoint/2010/main" val="291408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17C4DA-A5C3-40F3-9BE0-D71AC7DCD3E1}" type="datetime1">
              <a:rPr lang="en-US" smtClean="0"/>
              <a:t>6/28/2020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0C36F0-B428-41C0-AF55-5275465A159A}" type="slidenum">
              <a:rPr lang="en-US" smtClean="0"/>
              <a:t>‹#›</a:t>
            </a:fld>
            <a:endParaRPr lang="en-US"/>
          </a:p>
        </p:txBody>
      </p:sp>
    </p:spTree>
    <p:extLst>
      <p:ext uri="{BB962C8B-B14F-4D97-AF65-F5344CB8AC3E}">
        <p14:creationId xmlns:p14="http://schemas.microsoft.com/office/powerpoint/2010/main" val="3730418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1EBEA6-2D20-4997-A621-BF31F2A5523D}" type="datetime1">
              <a:rPr lang="en-US" smtClean="0"/>
              <a:t>6/28/2020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0C36F0-B428-41C0-AF55-5275465A159A}" type="slidenum">
              <a:rPr lang="en-US" smtClean="0"/>
              <a:t>‹#›</a:t>
            </a:fld>
            <a:endParaRPr lang="en-US"/>
          </a:p>
        </p:txBody>
      </p:sp>
    </p:spTree>
    <p:extLst>
      <p:ext uri="{BB962C8B-B14F-4D97-AF65-F5344CB8AC3E}">
        <p14:creationId xmlns:p14="http://schemas.microsoft.com/office/powerpoint/2010/main" val="328725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99D3EF-AD0A-440B-8D56-BD81D6DBEB09}" type="datetime1">
              <a:rPr lang="en-US" smtClean="0"/>
              <a:t>6/28/2020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0C36F0-B428-41C0-AF55-5275465A159A}" type="slidenum">
              <a:rPr lang="en-US" smtClean="0"/>
              <a:t>‹#›</a:t>
            </a:fld>
            <a:endParaRPr lang="en-US"/>
          </a:p>
        </p:txBody>
      </p:sp>
    </p:spTree>
    <p:extLst>
      <p:ext uri="{BB962C8B-B14F-4D97-AF65-F5344CB8AC3E}">
        <p14:creationId xmlns:p14="http://schemas.microsoft.com/office/powerpoint/2010/main" val="4199361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0E045-D0BC-425D-A3E7-0CA802520889}" type="datetime1">
              <a:rPr lang="en-US" smtClean="0"/>
              <a:t>6/28/2020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0C36F0-B428-41C0-AF55-5275465A159A}" type="slidenum">
              <a:rPr lang="en-US" smtClean="0"/>
              <a:t>‹#›</a:t>
            </a:fld>
            <a:endParaRPr lang="en-US"/>
          </a:p>
        </p:txBody>
      </p:sp>
    </p:spTree>
    <p:extLst>
      <p:ext uri="{BB962C8B-B14F-4D97-AF65-F5344CB8AC3E}">
        <p14:creationId xmlns:p14="http://schemas.microsoft.com/office/powerpoint/2010/main" val="3735241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14D914-0354-4E3D-85DB-1E63DC48F8D4}" type="datetime1">
              <a:rPr lang="en-US" smtClean="0"/>
              <a:t>6/28/2020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0C36F0-B428-41C0-AF55-5275465A159A}" type="slidenum">
              <a:rPr lang="en-US" smtClean="0"/>
              <a:t>‹#›</a:t>
            </a:fld>
            <a:endParaRPr lang="en-US"/>
          </a:p>
        </p:txBody>
      </p:sp>
    </p:spTree>
    <p:extLst>
      <p:ext uri="{BB962C8B-B14F-4D97-AF65-F5344CB8AC3E}">
        <p14:creationId xmlns:p14="http://schemas.microsoft.com/office/powerpoint/2010/main" val="830059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DC7C47-44EA-463F-BD80-0E4FD33C582B}" type="datetime1">
              <a:rPr lang="en-US" smtClean="0"/>
              <a:t>6/28/2020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0C36F0-B428-41C0-AF55-5275465A159A}" type="slidenum">
              <a:rPr lang="en-US" smtClean="0"/>
              <a:t>‹#›</a:t>
            </a:fld>
            <a:endParaRPr lang="en-US"/>
          </a:p>
        </p:txBody>
      </p:sp>
    </p:spTree>
    <p:extLst>
      <p:ext uri="{BB962C8B-B14F-4D97-AF65-F5344CB8AC3E}">
        <p14:creationId xmlns:p14="http://schemas.microsoft.com/office/powerpoint/2010/main" val="1562455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2278" y="-5934"/>
            <a:ext cx="8825948"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72278" y="1481073"/>
            <a:ext cx="8825948" cy="49992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B5BFCB-DA26-4847-B02D-85E0E7C0CAE1}" type="datetime1">
              <a:rPr lang="en-US" smtClean="0"/>
              <a:t>6/28/2020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0C36F0-B428-41C0-AF55-5275465A159A}" type="slidenum">
              <a:rPr lang="en-US" smtClean="0"/>
              <a:t>‹#›</a:t>
            </a:fld>
            <a:endParaRPr lang="en-US"/>
          </a:p>
        </p:txBody>
      </p:sp>
    </p:spTree>
    <p:extLst>
      <p:ext uri="{BB962C8B-B14F-4D97-AF65-F5344CB8AC3E}">
        <p14:creationId xmlns:p14="http://schemas.microsoft.com/office/powerpoint/2010/main" val="3035184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104D6C4-140D-4BD0-9461-6706C9EE0C83}"/>
              </a:ext>
            </a:extLst>
          </p:cNvPr>
          <p:cNvGrpSpPr/>
          <p:nvPr/>
        </p:nvGrpSpPr>
        <p:grpSpPr>
          <a:xfrm>
            <a:off x="316230" y="2482880"/>
            <a:ext cx="8622852" cy="2511504"/>
            <a:chOff x="316230" y="2482880"/>
            <a:chExt cx="8622852" cy="2511504"/>
          </a:xfrm>
        </p:grpSpPr>
        <p:sp>
          <p:nvSpPr>
            <p:cNvPr id="4" name="Oval 3">
              <a:extLst>
                <a:ext uri="{FF2B5EF4-FFF2-40B4-BE49-F238E27FC236}">
                  <a16:creationId xmlns:a16="http://schemas.microsoft.com/office/drawing/2014/main" id="{15AF2F20-0857-423A-B6E7-EBEEA5EDB63A}"/>
                </a:ext>
              </a:extLst>
            </p:cNvPr>
            <p:cNvSpPr/>
            <p:nvPr/>
          </p:nvSpPr>
          <p:spPr>
            <a:xfrm>
              <a:off x="2170177" y="2938812"/>
              <a:ext cx="2223821" cy="205557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0070C0"/>
                  </a:solidFill>
                </a:rPr>
                <a:t>SOMA</a:t>
              </a:r>
            </a:p>
          </p:txBody>
        </p:sp>
        <p:sp>
          <p:nvSpPr>
            <p:cNvPr id="5" name="Isosceles Triangle 4">
              <a:extLst>
                <a:ext uri="{FF2B5EF4-FFF2-40B4-BE49-F238E27FC236}">
                  <a16:creationId xmlns:a16="http://schemas.microsoft.com/office/drawing/2014/main" id="{38228245-CF41-4755-8B56-B62F5606F298}"/>
                </a:ext>
              </a:extLst>
            </p:cNvPr>
            <p:cNvSpPr/>
            <p:nvPr/>
          </p:nvSpPr>
          <p:spPr>
            <a:xfrm rot="17968847">
              <a:off x="1407121" y="1391989"/>
              <a:ext cx="289902" cy="2471683"/>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Isosceles Triangle 5">
              <a:extLst>
                <a:ext uri="{FF2B5EF4-FFF2-40B4-BE49-F238E27FC236}">
                  <a16:creationId xmlns:a16="http://schemas.microsoft.com/office/drawing/2014/main" id="{6F4ECE4A-777D-4C82-AFC8-1DD76D208671}"/>
                </a:ext>
              </a:extLst>
            </p:cNvPr>
            <p:cNvSpPr/>
            <p:nvPr/>
          </p:nvSpPr>
          <p:spPr>
            <a:xfrm rot="15435267">
              <a:off x="1338319" y="3603864"/>
              <a:ext cx="378684" cy="2138263"/>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Isosceles Triangle 6">
              <a:extLst>
                <a:ext uri="{FF2B5EF4-FFF2-40B4-BE49-F238E27FC236}">
                  <a16:creationId xmlns:a16="http://schemas.microsoft.com/office/drawing/2014/main" id="{638EC22E-6E4E-4F26-ADF8-81CAF91117E1}"/>
                </a:ext>
              </a:extLst>
            </p:cNvPr>
            <p:cNvSpPr/>
            <p:nvPr/>
          </p:nvSpPr>
          <p:spPr>
            <a:xfrm rot="16731290">
              <a:off x="1199133" y="2714797"/>
              <a:ext cx="248088" cy="182003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a:extLst>
                <a:ext uri="{FF2B5EF4-FFF2-40B4-BE49-F238E27FC236}">
                  <a16:creationId xmlns:a16="http://schemas.microsoft.com/office/drawing/2014/main" id="{6FD77AFA-7B46-4C07-8656-83A5A54048F6}"/>
                </a:ext>
              </a:extLst>
            </p:cNvPr>
            <p:cNvSpPr/>
            <p:nvPr/>
          </p:nvSpPr>
          <p:spPr>
            <a:xfrm>
              <a:off x="4211119" y="3699593"/>
              <a:ext cx="3669826" cy="55285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0070C0"/>
                  </a:solidFill>
                </a:rPr>
                <a:t>AXON</a:t>
              </a:r>
            </a:p>
          </p:txBody>
        </p:sp>
        <p:sp>
          <p:nvSpPr>
            <p:cNvPr id="9" name="Isosceles Triangle 8">
              <a:extLst>
                <a:ext uri="{FF2B5EF4-FFF2-40B4-BE49-F238E27FC236}">
                  <a16:creationId xmlns:a16="http://schemas.microsoft.com/office/drawing/2014/main" id="{1CAC7709-07C8-40F9-94C1-B56EECDE790E}"/>
                </a:ext>
              </a:extLst>
            </p:cNvPr>
            <p:cNvSpPr/>
            <p:nvPr/>
          </p:nvSpPr>
          <p:spPr>
            <a:xfrm rot="4287990">
              <a:off x="8059228" y="3073642"/>
              <a:ext cx="253916" cy="1138356"/>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Isosceles Triangle 9">
              <a:extLst>
                <a:ext uri="{FF2B5EF4-FFF2-40B4-BE49-F238E27FC236}">
                  <a16:creationId xmlns:a16="http://schemas.microsoft.com/office/drawing/2014/main" id="{FA041A17-932F-4858-9EDB-D52248D5F86F}"/>
                </a:ext>
              </a:extLst>
            </p:cNvPr>
            <p:cNvSpPr/>
            <p:nvPr/>
          </p:nvSpPr>
          <p:spPr>
            <a:xfrm rot="6795834">
              <a:off x="8084465" y="3791222"/>
              <a:ext cx="253916" cy="1138356"/>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Isosceles Triangle 10">
              <a:extLst>
                <a:ext uri="{FF2B5EF4-FFF2-40B4-BE49-F238E27FC236}">
                  <a16:creationId xmlns:a16="http://schemas.microsoft.com/office/drawing/2014/main" id="{40293618-7D91-4B39-8DE6-B6CF4E6A373E}"/>
                </a:ext>
              </a:extLst>
            </p:cNvPr>
            <p:cNvSpPr/>
            <p:nvPr/>
          </p:nvSpPr>
          <p:spPr>
            <a:xfrm rot="5400000">
              <a:off x="8242946" y="3378983"/>
              <a:ext cx="253916" cy="1138356"/>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Left Brace 11">
            <a:extLst>
              <a:ext uri="{FF2B5EF4-FFF2-40B4-BE49-F238E27FC236}">
                <a16:creationId xmlns:a16="http://schemas.microsoft.com/office/drawing/2014/main" id="{1C72AE9D-9B0E-4BFB-AD35-01B28191B624}"/>
              </a:ext>
            </a:extLst>
          </p:cNvPr>
          <p:cNvSpPr/>
          <p:nvPr/>
        </p:nvSpPr>
        <p:spPr>
          <a:xfrm rot="5400000">
            <a:off x="8128000" y="2614503"/>
            <a:ext cx="243840" cy="818317"/>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59AC1D96-1D56-4B77-8EA8-6F9C71B21E7F}"/>
              </a:ext>
            </a:extLst>
          </p:cNvPr>
          <p:cNvSpPr txBox="1"/>
          <p:nvPr/>
        </p:nvSpPr>
        <p:spPr>
          <a:xfrm>
            <a:off x="7460163" y="1803089"/>
            <a:ext cx="1599349" cy="1015663"/>
          </a:xfrm>
          <a:prstGeom prst="rect">
            <a:avLst/>
          </a:prstGeom>
          <a:noFill/>
        </p:spPr>
        <p:txBody>
          <a:bodyPr wrap="none" rtlCol="0">
            <a:spAutoFit/>
          </a:bodyPr>
          <a:lstStyle/>
          <a:p>
            <a:pPr algn="ctr"/>
            <a:r>
              <a:rPr lang="en-US" sz="2000" b="1" dirty="0">
                <a:solidFill>
                  <a:srgbClr val="0070C0"/>
                </a:solidFill>
              </a:rPr>
              <a:t>AXON </a:t>
            </a:r>
          </a:p>
          <a:p>
            <a:pPr algn="ctr"/>
            <a:r>
              <a:rPr lang="en-US" sz="2000" b="1" dirty="0">
                <a:solidFill>
                  <a:srgbClr val="0070C0"/>
                </a:solidFill>
              </a:rPr>
              <a:t>TERMINAL</a:t>
            </a:r>
          </a:p>
          <a:p>
            <a:pPr algn="ctr"/>
            <a:r>
              <a:rPr lang="en-US" sz="2000" b="1" dirty="0">
                <a:solidFill>
                  <a:srgbClr val="0070C0"/>
                </a:solidFill>
              </a:rPr>
              <a:t>(in light blue)</a:t>
            </a:r>
          </a:p>
        </p:txBody>
      </p:sp>
      <p:sp>
        <p:nvSpPr>
          <p:cNvPr id="14" name="TextBox 13">
            <a:extLst>
              <a:ext uri="{FF2B5EF4-FFF2-40B4-BE49-F238E27FC236}">
                <a16:creationId xmlns:a16="http://schemas.microsoft.com/office/drawing/2014/main" id="{9CB3AAF3-50C8-446E-934C-27260ADA1EE0}"/>
              </a:ext>
            </a:extLst>
          </p:cNvPr>
          <p:cNvSpPr txBox="1"/>
          <p:nvPr/>
        </p:nvSpPr>
        <p:spPr>
          <a:xfrm>
            <a:off x="0" y="6778"/>
            <a:ext cx="9143999" cy="646331"/>
          </a:xfrm>
          <a:prstGeom prst="rect">
            <a:avLst/>
          </a:prstGeom>
          <a:noFill/>
        </p:spPr>
        <p:txBody>
          <a:bodyPr wrap="square" rtlCol="0">
            <a:spAutoFit/>
          </a:bodyPr>
          <a:lstStyle/>
          <a:p>
            <a:r>
              <a:rPr lang="en-US" sz="3600" u="sng" dirty="0">
                <a:solidFill>
                  <a:schemeClr val="accent6">
                    <a:lumMod val="75000"/>
                  </a:schemeClr>
                </a:solidFill>
              </a:rPr>
              <a:t>How Neurons Work: An Introduction</a:t>
            </a:r>
          </a:p>
        </p:txBody>
      </p:sp>
      <p:sp>
        <p:nvSpPr>
          <p:cNvPr id="15" name="Isosceles Triangle 14">
            <a:extLst>
              <a:ext uri="{FF2B5EF4-FFF2-40B4-BE49-F238E27FC236}">
                <a16:creationId xmlns:a16="http://schemas.microsoft.com/office/drawing/2014/main" id="{23CA98C4-46FA-406E-BFC2-F1BF57F73136}"/>
              </a:ext>
            </a:extLst>
          </p:cNvPr>
          <p:cNvSpPr/>
          <p:nvPr/>
        </p:nvSpPr>
        <p:spPr>
          <a:xfrm rot="15329144">
            <a:off x="8417131" y="4027111"/>
            <a:ext cx="335021" cy="1583893"/>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Isosceles Triangle 15">
            <a:extLst>
              <a:ext uri="{FF2B5EF4-FFF2-40B4-BE49-F238E27FC236}">
                <a16:creationId xmlns:a16="http://schemas.microsoft.com/office/drawing/2014/main" id="{A8530938-4614-45B8-A2C2-1B66A1A889B2}"/>
              </a:ext>
            </a:extLst>
          </p:cNvPr>
          <p:cNvSpPr/>
          <p:nvPr/>
        </p:nvSpPr>
        <p:spPr>
          <a:xfrm rot="14786436">
            <a:off x="8655294" y="2652423"/>
            <a:ext cx="215751" cy="1280773"/>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Isosceles Triangle 16">
            <a:extLst>
              <a:ext uri="{FF2B5EF4-FFF2-40B4-BE49-F238E27FC236}">
                <a16:creationId xmlns:a16="http://schemas.microsoft.com/office/drawing/2014/main" id="{7668AA2B-AFFB-4439-AC6E-4B24E02D94BC}"/>
              </a:ext>
            </a:extLst>
          </p:cNvPr>
          <p:cNvSpPr/>
          <p:nvPr/>
        </p:nvSpPr>
        <p:spPr>
          <a:xfrm rot="14136223">
            <a:off x="8763504" y="3565656"/>
            <a:ext cx="289902" cy="1003367"/>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Isosceles Triangle 17">
            <a:extLst>
              <a:ext uri="{FF2B5EF4-FFF2-40B4-BE49-F238E27FC236}">
                <a16:creationId xmlns:a16="http://schemas.microsoft.com/office/drawing/2014/main" id="{57687084-7B75-426D-A12F-A2FE55783DCC}"/>
              </a:ext>
            </a:extLst>
          </p:cNvPr>
          <p:cNvSpPr/>
          <p:nvPr/>
        </p:nvSpPr>
        <p:spPr>
          <a:xfrm rot="14347713">
            <a:off x="8690622" y="3184190"/>
            <a:ext cx="281734" cy="907129"/>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Left Brace 18">
            <a:extLst>
              <a:ext uri="{FF2B5EF4-FFF2-40B4-BE49-F238E27FC236}">
                <a16:creationId xmlns:a16="http://schemas.microsoft.com/office/drawing/2014/main" id="{D1FDADD8-CEE5-46DD-934B-AF930BF108FC}"/>
              </a:ext>
            </a:extLst>
          </p:cNvPr>
          <p:cNvSpPr/>
          <p:nvPr/>
        </p:nvSpPr>
        <p:spPr>
          <a:xfrm rot="16200000" flipV="1">
            <a:off x="8508309" y="4789741"/>
            <a:ext cx="212382" cy="962914"/>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16408742-906D-41A1-B812-CA970C045F09}"/>
              </a:ext>
            </a:extLst>
          </p:cNvPr>
          <p:cNvSpPr txBox="1"/>
          <p:nvPr/>
        </p:nvSpPr>
        <p:spPr>
          <a:xfrm>
            <a:off x="7688687" y="5503316"/>
            <a:ext cx="1447107" cy="1015663"/>
          </a:xfrm>
          <a:prstGeom prst="rect">
            <a:avLst/>
          </a:prstGeom>
          <a:noFill/>
        </p:spPr>
        <p:txBody>
          <a:bodyPr wrap="none" rtlCol="0">
            <a:spAutoFit/>
          </a:bodyPr>
          <a:lstStyle/>
          <a:p>
            <a:pPr algn="r"/>
            <a:r>
              <a:rPr lang="en-US" sz="2000" b="1" dirty="0"/>
              <a:t>DENDRITES </a:t>
            </a:r>
          </a:p>
          <a:p>
            <a:pPr algn="r"/>
            <a:r>
              <a:rPr lang="en-US" sz="2000" b="1" dirty="0"/>
              <a:t>OF OTHER </a:t>
            </a:r>
          </a:p>
          <a:p>
            <a:pPr algn="r"/>
            <a:r>
              <a:rPr lang="en-US" sz="2000" b="1" dirty="0"/>
              <a:t>NEURONS </a:t>
            </a:r>
          </a:p>
        </p:txBody>
      </p:sp>
      <p:sp>
        <p:nvSpPr>
          <p:cNvPr id="21" name="Left Brace 20">
            <a:extLst>
              <a:ext uri="{FF2B5EF4-FFF2-40B4-BE49-F238E27FC236}">
                <a16:creationId xmlns:a16="http://schemas.microsoft.com/office/drawing/2014/main" id="{F2F0E0BE-7F35-4456-8FE2-9958F4DD44DB}"/>
              </a:ext>
            </a:extLst>
          </p:cNvPr>
          <p:cNvSpPr/>
          <p:nvPr/>
        </p:nvSpPr>
        <p:spPr>
          <a:xfrm rot="5400000">
            <a:off x="1556457" y="533521"/>
            <a:ext cx="183412" cy="1928115"/>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983692A1-91C6-4FBB-BC58-6999FD813F4E}"/>
              </a:ext>
            </a:extLst>
          </p:cNvPr>
          <p:cNvSpPr txBox="1"/>
          <p:nvPr/>
        </p:nvSpPr>
        <p:spPr>
          <a:xfrm>
            <a:off x="829114" y="605116"/>
            <a:ext cx="1657056" cy="707886"/>
          </a:xfrm>
          <a:prstGeom prst="rect">
            <a:avLst/>
          </a:prstGeom>
          <a:noFill/>
        </p:spPr>
        <p:txBody>
          <a:bodyPr wrap="none" rtlCol="0">
            <a:spAutoFit/>
          </a:bodyPr>
          <a:lstStyle/>
          <a:p>
            <a:pPr algn="ctr"/>
            <a:r>
              <a:rPr lang="en-US" sz="2000" b="1" dirty="0">
                <a:solidFill>
                  <a:srgbClr val="0070C0"/>
                </a:solidFill>
              </a:rPr>
              <a:t>DENDRITES </a:t>
            </a:r>
          </a:p>
          <a:p>
            <a:pPr algn="ctr"/>
            <a:r>
              <a:rPr lang="en-US" sz="2000" b="1" dirty="0">
                <a:solidFill>
                  <a:srgbClr val="0070C0"/>
                </a:solidFill>
              </a:rPr>
              <a:t>(in light blue) </a:t>
            </a:r>
          </a:p>
        </p:txBody>
      </p:sp>
      <p:sp>
        <p:nvSpPr>
          <p:cNvPr id="23" name="Isosceles Triangle 22">
            <a:extLst>
              <a:ext uri="{FF2B5EF4-FFF2-40B4-BE49-F238E27FC236}">
                <a16:creationId xmlns:a16="http://schemas.microsoft.com/office/drawing/2014/main" id="{A7D88B26-2E22-4694-AFCF-613A11F6AC7E}"/>
              </a:ext>
            </a:extLst>
          </p:cNvPr>
          <p:cNvSpPr/>
          <p:nvPr/>
        </p:nvSpPr>
        <p:spPr>
          <a:xfrm rot="7117501">
            <a:off x="720931" y="1433690"/>
            <a:ext cx="289902" cy="2225594"/>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Isosceles Triangle 23">
            <a:extLst>
              <a:ext uri="{FF2B5EF4-FFF2-40B4-BE49-F238E27FC236}">
                <a16:creationId xmlns:a16="http://schemas.microsoft.com/office/drawing/2014/main" id="{27170A8B-770D-4EA9-A36F-11AF5713BEDC}"/>
              </a:ext>
            </a:extLst>
          </p:cNvPr>
          <p:cNvSpPr/>
          <p:nvPr/>
        </p:nvSpPr>
        <p:spPr>
          <a:xfrm rot="7214417">
            <a:off x="798455" y="739176"/>
            <a:ext cx="289902" cy="247168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Isosceles Triangle 24">
            <a:extLst>
              <a:ext uri="{FF2B5EF4-FFF2-40B4-BE49-F238E27FC236}">
                <a16:creationId xmlns:a16="http://schemas.microsoft.com/office/drawing/2014/main" id="{FDF3F000-F486-467F-ADF3-5CD8D26CCE36}"/>
              </a:ext>
            </a:extLst>
          </p:cNvPr>
          <p:cNvSpPr/>
          <p:nvPr/>
        </p:nvSpPr>
        <p:spPr>
          <a:xfrm rot="6646745">
            <a:off x="514310" y="2278284"/>
            <a:ext cx="289902" cy="174762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Isosceles Triangle 25">
            <a:extLst>
              <a:ext uri="{FF2B5EF4-FFF2-40B4-BE49-F238E27FC236}">
                <a16:creationId xmlns:a16="http://schemas.microsoft.com/office/drawing/2014/main" id="{17399C0A-C279-48A6-B987-93DD8D573764}"/>
              </a:ext>
            </a:extLst>
          </p:cNvPr>
          <p:cNvSpPr/>
          <p:nvPr/>
        </p:nvSpPr>
        <p:spPr>
          <a:xfrm rot="3907309">
            <a:off x="387968" y="3792090"/>
            <a:ext cx="289902" cy="1747624"/>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Isosceles Triangle 26">
            <a:extLst>
              <a:ext uri="{FF2B5EF4-FFF2-40B4-BE49-F238E27FC236}">
                <a16:creationId xmlns:a16="http://schemas.microsoft.com/office/drawing/2014/main" id="{F40112FD-EBB2-4D49-87DC-E03004744251}"/>
              </a:ext>
            </a:extLst>
          </p:cNvPr>
          <p:cNvSpPr/>
          <p:nvPr/>
        </p:nvSpPr>
        <p:spPr>
          <a:xfrm rot="4557748">
            <a:off x="451195" y="3230530"/>
            <a:ext cx="449835" cy="1565102"/>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Left Brace 27">
            <a:extLst>
              <a:ext uri="{FF2B5EF4-FFF2-40B4-BE49-F238E27FC236}">
                <a16:creationId xmlns:a16="http://schemas.microsoft.com/office/drawing/2014/main" id="{2C688F64-657D-4578-9ABE-DAE858955CCA}"/>
              </a:ext>
            </a:extLst>
          </p:cNvPr>
          <p:cNvSpPr/>
          <p:nvPr/>
        </p:nvSpPr>
        <p:spPr>
          <a:xfrm rot="16200000" flipV="1">
            <a:off x="573150" y="4639899"/>
            <a:ext cx="236089" cy="1286304"/>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83B05C2C-DCFD-40C5-A6CF-7302EB6BD424}"/>
              </a:ext>
            </a:extLst>
          </p:cNvPr>
          <p:cNvSpPr txBox="1"/>
          <p:nvPr/>
        </p:nvSpPr>
        <p:spPr>
          <a:xfrm>
            <a:off x="16552" y="5527023"/>
            <a:ext cx="1486304" cy="1323439"/>
          </a:xfrm>
          <a:prstGeom prst="rect">
            <a:avLst/>
          </a:prstGeom>
          <a:noFill/>
        </p:spPr>
        <p:txBody>
          <a:bodyPr wrap="none" rtlCol="0">
            <a:spAutoFit/>
          </a:bodyPr>
          <a:lstStyle/>
          <a:p>
            <a:r>
              <a:rPr lang="en-US" sz="2000" b="1" dirty="0"/>
              <a:t>AXON </a:t>
            </a:r>
          </a:p>
          <a:p>
            <a:r>
              <a:rPr lang="en-US" sz="2000" b="1" dirty="0"/>
              <a:t>TERMINALS </a:t>
            </a:r>
          </a:p>
          <a:p>
            <a:r>
              <a:rPr lang="en-US" sz="2000" b="1" dirty="0"/>
              <a:t>OF OTHER </a:t>
            </a:r>
          </a:p>
          <a:p>
            <a:r>
              <a:rPr lang="en-US" sz="2000" b="1" dirty="0"/>
              <a:t>NEURONS </a:t>
            </a:r>
          </a:p>
        </p:txBody>
      </p:sp>
      <p:cxnSp>
        <p:nvCxnSpPr>
          <p:cNvPr id="32" name="Straight Arrow Connector 31">
            <a:extLst>
              <a:ext uri="{FF2B5EF4-FFF2-40B4-BE49-F238E27FC236}">
                <a16:creationId xmlns:a16="http://schemas.microsoft.com/office/drawing/2014/main" id="{6C09A3E3-8A3C-462C-A052-5A8B2892BF45}"/>
              </a:ext>
            </a:extLst>
          </p:cNvPr>
          <p:cNvCxnSpPr>
            <a:cxnSpLocks/>
          </p:cNvCxnSpPr>
          <p:nvPr/>
        </p:nvCxnSpPr>
        <p:spPr>
          <a:xfrm>
            <a:off x="4417763" y="2722648"/>
            <a:ext cx="0" cy="1268746"/>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9259C71-E95E-47E6-AC3D-25C8CE95170E}"/>
              </a:ext>
            </a:extLst>
          </p:cNvPr>
          <p:cNvSpPr txBox="1"/>
          <p:nvPr/>
        </p:nvSpPr>
        <p:spPr>
          <a:xfrm>
            <a:off x="3884398" y="1999558"/>
            <a:ext cx="1079463" cy="707886"/>
          </a:xfrm>
          <a:prstGeom prst="rect">
            <a:avLst/>
          </a:prstGeom>
          <a:noFill/>
        </p:spPr>
        <p:txBody>
          <a:bodyPr wrap="none" rtlCol="0">
            <a:spAutoFit/>
          </a:bodyPr>
          <a:lstStyle/>
          <a:p>
            <a:pPr algn="ctr"/>
            <a:r>
              <a:rPr lang="en-US" sz="2000" b="1" dirty="0">
                <a:solidFill>
                  <a:srgbClr val="0070C0"/>
                </a:solidFill>
              </a:rPr>
              <a:t>AXON </a:t>
            </a:r>
          </a:p>
          <a:p>
            <a:pPr algn="ctr"/>
            <a:r>
              <a:rPr lang="en-US" sz="2000" b="1" dirty="0">
                <a:solidFill>
                  <a:srgbClr val="0070C0"/>
                </a:solidFill>
              </a:rPr>
              <a:t>HILLOCK</a:t>
            </a:r>
          </a:p>
        </p:txBody>
      </p:sp>
      <p:sp>
        <p:nvSpPr>
          <p:cNvPr id="31" name="Content Placeholder 2">
            <a:extLst>
              <a:ext uri="{FF2B5EF4-FFF2-40B4-BE49-F238E27FC236}">
                <a16:creationId xmlns:a16="http://schemas.microsoft.com/office/drawing/2014/main" id="{531A40B1-D620-49B8-9F44-5A0464E4D1BC}"/>
              </a:ext>
            </a:extLst>
          </p:cNvPr>
          <p:cNvSpPr txBox="1">
            <a:spLocks/>
          </p:cNvSpPr>
          <p:nvPr/>
        </p:nvSpPr>
        <p:spPr>
          <a:xfrm>
            <a:off x="2957300" y="620459"/>
            <a:ext cx="6040925" cy="1107786"/>
          </a:xfrm>
          <a:prstGeom prst="rect">
            <a:avLst/>
          </a:prstGeom>
          <a:ln>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200" i="1" u="sng" dirty="0"/>
              <a:t>Note to instructors</a:t>
            </a:r>
            <a:r>
              <a:rPr lang="en-US" sz="1200" i="1" dirty="0"/>
              <a:t>: This worksheet represents a way that I have taught this material, which incorporates figures created by others. I have cited these figures’ sources, but I have not formally obtained permission to use the figures in this way. As far as I’m concerned, you’re welcome to modify this worksheet or use it as is; if you do so, please continue to cite the sources of these figures – and be aware that the figures’ inclusion here may or may not be permissible under “fair use” doctrine.</a:t>
            </a:r>
            <a:r>
              <a:rPr lang="en-US" sz="1200" dirty="0"/>
              <a:t> </a:t>
            </a:r>
            <a:r>
              <a:rPr lang="en-US" sz="1200" i="1" dirty="0"/>
              <a:t>--Greg Crowther, Everett Community College</a:t>
            </a:r>
            <a:endParaRPr lang="en-US" sz="1200" dirty="0"/>
          </a:p>
          <a:p>
            <a:pPr algn="l"/>
            <a:endParaRPr lang="en-US" sz="1200" dirty="0"/>
          </a:p>
        </p:txBody>
      </p:sp>
    </p:spTree>
    <p:extLst>
      <p:ext uri="{BB962C8B-B14F-4D97-AF65-F5344CB8AC3E}">
        <p14:creationId xmlns:p14="http://schemas.microsoft.com/office/powerpoint/2010/main" val="2795494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C35DE9-141E-4978-838C-FC02AA7BF283}"/>
              </a:ext>
            </a:extLst>
          </p:cNvPr>
          <p:cNvPicPr>
            <a:picLocks noChangeAspect="1"/>
          </p:cNvPicPr>
          <p:nvPr/>
        </p:nvPicPr>
        <p:blipFill rotWithShape="1">
          <a:blip r:embed="rId3">
            <a:extLst>
              <a:ext uri="{28A0092B-C50C-407E-A947-70E740481C1C}">
                <a14:useLocalDpi xmlns:a14="http://schemas.microsoft.com/office/drawing/2010/main" val="0"/>
              </a:ext>
            </a:extLst>
          </a:blip>
          <a:srcRect r="50597" b="2767"/>
          <a:stretch/>
        </p:blipFill>
        <p:spPr>
          <a:xfrm>
            <a:off x="4681728" y="66313"/>
            <a:ext cx="4449201" cy="6745529"/>
          </a:xfrm>
          <a:prstGeom prst="rect">
            <a:avLst/>
          </a:prstGeom>
        </p:spPr>
      </p:pic>
      <p:sp>
        <p:nvSpPr>
          <p:cNvPr id="8" name="TextBox 7">
            <a:extLst>
              <a:ext uri="{FF2B5EF4-FFF2-40B4-BE49-F238E27FC236}">
                <a16:creationId xmlns:a16="http://schemas.microsoft.com/office/drawing/2014/main" id="{5269A68F-53EF-44DA-A3A9-7E8656234FDB}"/>
              </a:ext>
            </a:extLst>
          </p:cNvPr>
          <p:cNvSpPr txBox="1"/>
          <p:nvPr/>
        </p:nvSpPr>
        <p:spPr>
          <a:xfrm>
            <a:off x="-1" y="6390699"/>
            <a:ext cx="4488109" cy="369332"/>
          </a:xfrm>
          <a:prstGeom prst="rect">
            <a:avLst/>
          </a:prstGeom>
          <a:noFill/>
        </p:spPr>
        <p:txBody>
          <a:bodyPr wrap="square" rtlCol="0">
            <a:spAutoFit/>
          </a:bodyPr>
          <a:lstStyle/>
          <a:p>
            <a:pPr algn="ctr"/>
            <a:r>
              <a:rPr lang="en-US" dirty="0"/>
              <a:t>Freeman et al. (2016), Figure 43.7 </a:t>
            </a:r>
          </a:p>
        </p:txBody>
      </p:sp>
      <p:sp>
        <p:nvSpPr>
          <p:cNvPr id="4" name="TextBox 3">
            <a:extLst>
              <a:ext uri="{FF2B5EF4-FFF2-40B4-BE49-F238E27FC236}">
                <a16:creationId xmlns:a16="http://schemas.microsoft.com/office/drawing/2014/main" id="{630741A4-31B0-4AC7-8995-D7177CBBB8BD}"/>
              </a:ext>
            </a:extLst>
          </p:cNvPr>
          <p:cNvSpPr txBox="1"/>
          <p:nvPr/>
        </p:nvSpPr>
        <p:spPr>
          <a:xfrm>
            <a:off x="122145" y="100383"/>
            <a:ext cx="4559583" cy="4462760"/>
          </a:xfrm>
          <a:prstGeom prst="rect">
            <a:avLst/>
          </a:prstGeom>
          <a:noFill/>
        </p:spPr>
        <p:txBody>
          <a:bodyPr wrap="square" rtlCol="0">
            <a:spAutoFit/>
          </a:bodyPr>
          <a:lstStyle/>
          <a:p>
            <a:r>
              <a:rPr lang="en-US" sz="2400" dirty="0"/>
              <a:t>A more detailed look at </a:t>
            </a:r>
            <a:r>
              <a:rPr lang="en-US" sz="2400" u="sng" dirty="0"/>
              <a:t>active spread</a:t>
            </a:r>
            <a:r>
              <a:rPr lang="en-US" sz="2400" dirty="0"/>
              <a:t> (action potentials)</a:t>
            </a:r>
          </a:p>
          <a:p>
            <a:endParaRPr lang="en-US" sz="2000" dirty="0"/>
          </a:p>
          <a:p>
            <a:r>
              <a:rPr lang="en-US" sz="2400" dirty="0"/>
              <a:t>A key difference between “active” spread and “passive” spread is that active spread causes the opening of additional ion channels, while purely passive spread does not. In the figure at right, the opening of the left channel causes the right channel to open too, while purely passive spread does not.</a:t>
            </a:r>
          </a:p>
        </p:txBody>
      </p:sp>
    </p:spTree>
    <p:extLst>
      <p:ext uri="{BB962C8B-B14F-4D97-AF65-F5344CB8AC3E}">
        <p14:creationId xmlns:p14="http://schemas.microsoft.com/office/powerpoint/2010/main" val="2769747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007F29-7138-4155-B9F3-B4689394EC6E}"/>
              </a:ext>
            </a:extLst>
          </p:cNvPr>
          <p:cNvSpPr>
            <a:spLocks noGrp="1"/>
          </p:cNvSpPr>
          <p:nvPr>
            <p:ph type="sldNum" sz="quarter" idx="12"/>
          </p:nvPr>
        </p:nvSpPr>
        <p:spPr/>
        <p:txBody>
          <a:bodyPr/>
          <a:lstStyle/>
          <a:p>
            <a:fld id="{6C0C36F0-B428-41C0-AF55-5275465A159A}" type="slidenum">
              <a:rPr lang="en-US" smtClean="0"/>
              <a:pPr/>
              <a:t>11</a:t>
            </a:fld>
            <a:endParaRPr lang="en-US" dirty="0"/>
          </a:p>
        </p:txBody>
      </p:sp>
      <p:pic>
        <p:nvPicPr>
          <p:cNvPr id="10" name="Picture 9">
            <a:extLst>
              <a:ext uri="{FF2B5EF4-FFF2-40B4-BE49-F238E27FC236}">
                <a16:creationId xmlns:a16="http://schemas.microsoft.com/office/drawing/2014/main" id="{A3DC250B-5385-42BE-BB29-D03C24365595}"/>
              </a:ext>
            </a:extLst>
          </p:cNvPr>
          <p:cNvPicPr>
            <a:picLocks noChangeAspect="1"/>
          </p:cNvPicPr>
          <p:nvPr/>
        </p:nvPicPr>
        <p:blipFill rotWithShape="1">
          <a:blip r:embed="rId3">
            <a:extLst>
              <a:ext uri="{28A0092B-C50C-407E-A947-70E740481C1C}">
                <a14:useLocalDpi xmlns:a14="http://schemas.microsoft.com/office/drawing/2010/main" val="0"/>
              </a:ext>
            </a:extLst>
          </a:blip>
          <a:srcRect l="19853" t="24079" r="8069" b="18233"/>
          <a:stretch/>
        </p:blipFill>
        <p:spPr>
          <a:xfrm>
            <a:off x="1689170" y="11734"/>
            <a:ext cx="7447144" cy="6846265"/>
          </a:xfrm>
          <a:prstGeom prst="rect">
            <a:avLst/>
          </a:prstGeom>
        </p:spPr>
      </p:pic>
      <p:sp>
        <p:nvSpPr>
          <p:cNvPr id="2" name="Title 1">
            <a:extLst>
              <a:ext uri="{FF2B5EF4-FFF2-40B4-BE49-F238E27FC236}">
                <a16:creationId xmlns:a16="http://schemas.microsoft.com/office/drawing/2014/main" id="{DC10BEB6-ECE8-426E-8695-42AB012B91E6}"/>
              </a:ext>
            </a:extLst>
          </p:cNvPr>
          <p:cNvSpPr>
            <a:spLocks noGrp="1"/>
          </p:cNvSpPr>
          <p:nvPr>
            <p:ph type="title"/>
          </p:nvPr>
        </p:nvSpPr>
        <p:spPr>
          <a:xfrm>
            <a:off x="128873" y="120435"/>
            <a:ext cx="2077592" cy="1606457"/>
          </a:xfrm>
        </p:spPr>
        <p:txBody>
          <a:bodyPr>
            <a:normAutofit fontScale="90000"/>
          </a:bodyPr>
          <a:lstStyle/>
          <a:p>
            <a:r>
              <a:rPr lang="en-US" sz="2800" dirty="0"/>
              <a:t>(F) Exocytosis:</a:t>
            </a:r>
            <a:br>
              <a:rPr lang="en-US" sz="2800" dirty="0"/>
            </a:br>
            <a:r>
              <a:rPr lang="en-US" sz="2800" dirty="0"/>
              <a:t>passing the signal to the next cell</a:t>
            </a:r>
          </a:p>
        </p:txBody>
      </p:sp>
      <p:sp>
        <p:nvSpPr>
          <p:cNvPr id="5" name="TextBox 4">
            <a:extLst>
              <a:ext uri="{FF2B5EF4-FFF2-40B4-BE49-F238E27FC236}">
                <a16:creationId xmlns:a16="http://schemas.microsoft.com/office/drawing/2014/main" id="{636CF800-E0EE-43CB-AD16-F30646624C36}"/>
              </a:ext>
            </a:extLst>
          </p:cNvPr>
          <p:cNvSpPr txBox="1"/>
          <p:nvPr/>
        </p:nvSpPr>
        <p:spPr>
          <a:xfrm>
            <a:off x="5999" y="6029970"/>
            <a:ext cx="1778733" cy="830997"/>
          </a:xfrm>
          <a:prstGeom prst="rect">
            <a:avLst/>
          </a:prstGeom>
          <a:noFill/>
        </p:spPr>
        <p:txBody>
          <a:bodyPr wrap="square" rtlCol="0">
            <a:spAutoFit/>
          </a:bodyPr>
          <a:lstStyle/>
          <a:p>
            <a:pPr algn="ctr"/>
            <a:r>
              <a:rPr lang="en-US" sz="1600" dirty="0" err="1"/>
              <a:t>Marieb</a:t>
            </a:r>
            <a:r>
              <a:rPr lang="en-US" sz="1600" dirty="0"/>
              <a:t> &amp; Hoehn (2019), Focus Figure 11.3</a:t>
            </a:r>
          </a:p>
        </p:txBody>
      </p:sp>
    </p:spTree>
    <p:extLst>
      <p:ext uri="{BB962C8B-B14F-4D97-AF65-F5344CB8AC3E}">
        <p14:creationId xmlns:p14="http://schemas.microsoft.com/office/powerpoint/2010/main" val="661540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1A0BB-0FE0-413F-814B-4D83F10E0227}"/>
              </a:ext>
            </a:extLst>
          </p:cNvPr>
          <p:cNvSpPr>
            <a:spLocks noGrp="1"/>
          </p:cNvSpPr>
          <p:nvPr>
            <p:ph type="title"/>
          </p:nvPr>
        </p:nvSpPr>
        <p:spPr>
          <a:xfrm>
            <a:off x="0" y="502920"/>
            <a:ext cx="9144000" cy="605978"/>
          </a:xfrm>
        </p:spPr>
        <p:txBody>
          <a:bodyPr/>
          <a:lstStyle/>
          <a:p>
            <a:r>
              <a:rPr lang="en-US" dirty="0"/>
              <a:t>How neurons work: practice and extension</a:t>
            </a:r>
          </a:p>
        </p:txBody>
      </p:sp>
      <p:sp>
        <p:nvSpPr>
          <p:cNvPr id="4" name="Slide Number Placeholder 3">
            <a:extLst>
              <a:ext uri="{FF2B5EF4-FFF2-40B4-BE49-F238E27FC236}">
                <a16:creationId xmlns:a16="http://schemas.microsoft.com/office/drawing/2014/main" id="{021FD8F8-6D9D-4ABC-B7A2-FA16025ACA89}"/>
              </a:ext>
            </a:extLst>
          </p:cNvPr>
          <p:cNvSpPr>
            <a:spLocks noGrp="1"/>
          </p:cNvSpPr>
          <p:nvPr>
            <p:ph type="sldNum" sz="quarter" idx="12"/>
          </p:nvPr>
        </p:nvSpPr>
        <p:spPr/>
        <p:txBody>
          <a:bodyPr/>
          <a:lstStyle/>
          <a:p>
            <a:fld id="{6C0C36F0-B428-41C0-AF55-5275465A159A}" type="slidenum">
              <a:rPr lang="en-US" smtClean="0"/>
              <a:pPr/>
              <a:t>12</a:t>
            </a:fld>
            <a:endParaRPr lang="en-US" dirty="0"/>
          </a:p>
        </p:txBody>
      </p:sp>
      <p:pic>
        <p:nvPicPr>
          <p:cNvPr id="5" name="Picture 4">
            <a:extLst>
              <a:ext uri="{FF2B5EF4-FFF2-40B4-BE49-F238E27FC236}">
                <a16:creationId xmlns:a16="http://schemas.microsoft.com/office/drawing/2014/main" id="{488C930C-C8C4-4F80-AB16-14CAE5F7A10C}"/>
              </a:ext>
            </a:extLst>
          </p:cNvPr>
          <p:cNvPicPr/>
          <p:nvPr/>
        </p:nvPicPr>
        <p:blipFill>
          <a:blip r:embed="rId3">
            <a:extLst>
              <a:ext uri="{28A0092B-C50C-407E-A947-70E740481C1C}">
                <a14:useLocalDpi xmlns:a14="http://schemas.microsoft.com/office/drawing/2010/main" val="0"/>
              </a:ext>
            </a:extLst>
          </a:blip>
          <a:stretch>
            <a:fillRect/>
          </a:stretch>
        </p:blipFill>
        <p:spPr>
          <a:xfrm>
            <a:off x="1258529" y="1214634"/>
            <a:ext cx="7183694" cy="3368912"/>
          </a:xfrm>
          <a:prstGeom prst="rect">
            <a:avLst/>
          </a:prstGeom>
        </p:spPr>
      </p:pic>
      <p:sp>
        <p:nvSpPr>
          <p:cNvPr id="6" name="TextBox 5">
            <a:extLst>
              <a:ext uri="{FF2B5EF4-FFF2-40B4-BE49-F238E27FC236}">
                <a16:creationId xmlns:a16="http://schemas.microsoft.com/office/drawing/2014/main" id="{6BEF6A27-0AE9-4FAA-B951-12011BA9312C}"/>
              </a:ext>
            </a:extLst>
          </p:cNvPr>
          <p:cNvSpPr txBox="1"/>
          <p:nvPr/>
        </p:nvSpPr>
        <p:spPr>
          <a:xfrm>
            <a:off x="471948" y="6378822"/>
            <a:ext cx="3705181" cy="369332"/>
          </a:xfrm>
          <a:prstGeom prst="rect">
            <a:avLst/>
          </a:prstGeom>
          <a:noFill/>
        </p:spPr>
        <p:txBody>
          <a:bodyPr wrap="none" rtlCol="0">
            <a:spAutoFit/>
          </a:bodyPr>
          <a:lstStyle/>
          <a:p>
            <a:r>
              <a:rPr lang="en-US" dirty="0"/>
              <a:t>Image: integrativebiology.okstate.edu</a:t>
            </a:r>
          </a:p>
        </p:txBody>
      </p:sp>
      <p:sp>
        <p:nvSpPr>
          <p:cNvPr id="7" name="TextBox 6">
            <a:extLst>
              <a:ext uri="{FF2B5EF4-FFF2-40B4-BE49-F238E27FC236}">
                <a16:creationId xmlns:a16="http://schemas.microsoft.com/office/drawing/2014/main" id="{1E6D2FA1-14FB-4294-9E83-58CBCDA9E97E}"/>
              </a:ext>
            </a:extLst>
          </p:cNvPr>
          <p:cNvSpPr txBox="1"/>
          <p:nvPr/>
        </p:nvSpPr>
        <p:spPr>
          <a:xfrm>
            <a:off x="353961" y="4748979"/>
            <a:ext cx="8308258" cy="1323439"/>
          </a:xfrm>
          <a:prstGeom prst="rect">
            <a:avLst/>
          </a:prstGeom>
          <a:noFill/>
        </p:spPr>
        <p:txBody>
          <a:bodyPr wrap="square" rtlCol="0">
            <a:spAutoFit/>
          </a:bodyPr>
          <a:lstStyle/>
          <a:p>
            <a:r>
              <a:rPr lang="en-US" sz="2000" dirty="0"/>
              <a:t>Q1. Label the appropriate areas of the neurons above with…</a:t>
            </a:r>
          </a:p>
          <a:p>
            <a:pPr marL="285750" indent="-285750">
              <a:buFont typeface="Arial" panose="020B0604020202020204" pitchFamily="34" charset="0"/>
              <a:buChar char="•"/>
            </a:pPr>
            <a:r>
              <a:rPr lang="en-US" sz="2000" dirty="0"/>
              <a:t>“L-G” for ligand-gated ion channels (Cl</a:t>
            </a:r>
            <a:r>
              <a:rPr lang="en-US" sz="2000" baseline="30000" dirty="0"/>
              <a:t>-</a:t>
            </a:r>
            <a:r>
              <a:rPr lang="en-US" sz="2000" dirty="0"/>
              <a:t>, K</a:t>
            </a:r>
            <a:r>
              <a:rPr lang="en-US" sz="2000" baseline="30000" dirty="0"/>
              <a:t>+</a:t>
            </a:r>
            <a:r>
              <a:rPr lang="en-US" sz="2000" dirty="0"/>
              <a:t>, Na</a:t>
            </a:r>
            <a:r>
              <a:rPr lang="en-US" sz="2000" baseline="30000" dirty="0"/>
              <a:t>+</a:t>
            </a:r>
            <a:r>
              <a:rPr lang="en-US" sz="2000" dirty="0"/>
              <a:t>) </a:t>
            </a:r>
          </a:p>
          <a:p>
            <a:pPr marL="285750" indent="-285750">
              <a:buFont typeface="Arial" panose="020B0604020202020204" pitchFamily="34" charset="0"/>
              <a:buChar char="•"/>
            </a:pPr>
            <a:r>
              <a:rPr lang="en-US" sz="2000" dirty="0"/>
              <a:t>“V-G” for voltage-gated K</a:t>
            </a:r>
            <a:r>
              <a:rPr lang="en-US" sz="2000" baseline="30000" dirty="0"/>
              <a:t>+</a:t>
            </a:r>
            <a:r>
              <a:rPr lang="en-US" sz="2000" dirty="0"/>
              <a:t> and Na</a:t>
            </a:r>
            <a:r>
              <a:rPr lang="en-US" sz="2000" baseline="30000" dirty="0"/>
              <a:t>+ </a:t>
            </a:r>
            <a:r>
              <a:rPr lang="en-US" sz="2000" dirty="0"/>
              <a:t>ion channels</a:t>
            </a:r>
          </a:p>
          <a:p>
            <a:pPr marL="285750" indent="-285750">
              <a:buFont typeface="Arial" panose="020B0604020202020204" pitchFamily="34" charset="0"/>
              <a:buChar char="•"/>
            </a:pPr>
            <a:r>
              <a:rPr lang="en-US" sz="2000" dirty="0"/>
              <a:t>“Ca” for voltage-gated Ca</a:t>
            </a:r>
            <a:r>
              <a:rPr lang="en-US" sz="2000" baseline="30000" dirty="0"/>
              <a:t>2+</a:t>
            </a:r>
            <a:r>
              <a:rPr lang="en-US" sz="2000" dirty="0"/>
              <a:t> channels</a:t>
            </a:r>
          </a:p>
        </p:txBody>
      </p:sp>
    </p:spTree>
    <p:extLst>
      <p:ext uri="{BB962C8B-B14F-4D97-AF65-F5344CB8AC3E}">
        <p14:creationId xmlns:p14="http://schemas.microsoft.com/office/powerpoint/2010/main" val="2585108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1FD8F8-6D9D-4ABC-B7A2-FA16025ACA89}"/>
              </a:ext>
            </a:extLst>
          </p:cNvPr>
          <p:cNvSpPr>
            <a:spLocks noGrp="1"/>
          </p:cNvSpPr>
          <p:nvPr>
            <p:ph type="sldNum" sz="quarter" idx="12"/>
          </p:nvPr>
        </p:nvSpPr>
        <p:spPr/>
        <p:txBody>
          <a:bodyPr/>
          <a:lstStyle/>
          <a:p>
            <a:fld id="{6C0C36F0-B428-41C0-AF55-5275465A159A}" type="slidenum">
              <a:rPr lang="en-US" smtClean="0"/>
              <a:pPr/>
              <a:t>13</a:t>
            </a:fld>
            <a:endParaRPr lang="en-US" dirty="0"/>
          </a:p>
        </p:txBody>
      </p:sp>
      <p:pic>
        <p:nvPicPr>
          <p:cNvPr id="13" name="Picture 12">
            <a:extLst>
              <a:ext uri="{FF2B5EF4-FFF2-40B4-BE49-F238E27FC236}">
                <a16:creationId xmlns:a16="http://schemas.microsoft.com/office/drawing/2014/main" id="{53E8C4C5-E276-4237-9C12-68DC18D935AC}"/>
              </a:ext>
            </a:extLst>
          </p:cNvPr>
          <p:cNvPicPr>
            <a:picLocks noChangeAspect="1"/>
          </p:cNvPicPr>
          <p:nvPr/>
        </p:nvPicPr>
        <p:blipFill rotWithShape="1">
          <a:blip r:embed="rId3"/>
          <a:srcRect l="9140" t="26975" r="1398" b="19637"/>
          <a:stretch/>
        </p:blipFill>
        <p:spPr>
          <a:xfrm>
            <a:off x="-10183" y="2025444"/>
            <a:ext cx="9144297" cy="4383745"/>
          </a:xfrm>
          <a:prstGeom prst="rect">
            <a:avLst/>
          </a:prstGeom>
        </p:spPr>
      </p:pic>
      <p:sp>
        <p:nvSpPr>
          <p:cNvPr id="15" name="TextBox 14">
            <a:extLst>
              <a:ext uri="{FF2B5EF4-FFF2-40B4-BE49-F238E27FC236}">
                <a16:creationId xmlns:a16="http://schemas.microsoft.com/office/drawing/2014/main" id="{DAE9E596-DA8B-429B-8FE7-A94739561E53}"/>
              </a:ext>
            </a:extLst>
          </p:cNvPr>
          <p:cNvSpPr txBox="1"/>
          <p:nvPr/>
        </p:nvSpPr>
        <p:spPr>
          <a:xfrm flipH="1">
            <a:off x="294967" y="363794"/>
            <a:ext cx="8485237" cy="1569660"/>
          </a:xfrm>
          <a:prstGeom prst="rect">
            <a:avLst/>
          </a:prstGeom>
          <a:noFill/>
        </p:spPr>
        <p:txBody>
          <a:bodyPr wrap="square" rtlCol="0">
            <a:spAutoFit/>
          </a:bodyPr>
          <a:lstStyle/>
          <a:p>
            <a:r>
              <a:rPr lang="en-US" sz="2400" u="sng" dirty="0"/>
              <a:t>Neurotransmitter release at synapses</a:t>
            </a:r>
          </a:p>
          <a:p>
            <a:endParaRPr lang="en-US" sz="2400" dirty="0"/>
          </a:p>
          <a:p>
            <a:r>
              <a:rPr lang="en-US" sz="2400" dirty="0"/>
              <a:t>Q2. Make a simple sketch of each step.  Try to capture the key points using as few lines/shapes as possible!</a:t>
            </a:r>
            <a:endParaRPr lang="en-US" sz="3200" dirty="0"/>
          </a:p>
        </p:txBody>
      </p:sp>
    </p:spTree>
    <p:extLst>
      <p:ext uri="{BB962C8B-B14F-4D97-AF65-F5344CB8AC3E}">
        <p14:creationId xmlns:p14="http://schemas.microsoft.com/office/powerpoint/2010/main" val="3554570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F8D16D8-E0BA-413D-BF23-9E1D61684B22}"/>
              </a:ext>
            </a:extLst>
          </p:cNvPr>
          <p:cNvSpPr>
            <a:spLocks noGrp="1"/>
          </p:cNvSpPr>
          <p:nvPr>
            <p:ph type="sldNum" sz="quarter" idx="12"/>
          </p:nvPr>
        </p:nvSpPr>
        <p:spPr/>
        <p:txBody>
          <a:bodyPr/>
          <a:lstStyle/>
          <a:p>
            <a:fld id="{6C0C36F0-B428-41C0-AF55-5275465A159A}" type="slidenum">
              <a:rPr lang="en-US" smtClean="0"/>
              <a:pPr/>
              <a:t>14</a:t>
            </a:fld>
            <a:endParaRPr lang="en-US" dirty="0"/>
          </a:p>
        </p:txBody>
      </p:sp>
      <p:pic>
        <p:nvPicPr>
          <p:cNvPr id="5" name="Picture 4">
            <a:extLst>
              <a:ext uri="{FF2B5EF4-FFF2-40B4-BE49-F238E27FC236}">
                <a16:creationId xmlns:a16="http://schemas.microsoft.com/office/drawing/2014/main" id="{D7F94848-0E57-4959-BA18-2CE40F40D288}"/>
              </a:ext>
            </a:extLst>
          </p:cNvPr>
          <p:cNvPicPr>
            <a:picLocks noChangeAspect="1"/>
          </p:cNvPicPr>
          <p:nvPr/>
        </p:nvPicPr>
        <p:blipFill rotWithShape="1">
          <a:blip r:embed="rId3"/>
          <a:srcRect l="8603" t="26653" r="1397" b="23992"/>
          <a:stretch/>
        </p:blipFill>
        <p:spPr>
          <a:xfrm>
            <a:off x="0" y="494954"/>
            <a:ext cx="8975916" cy="3896011"/>
          </a:xfrm>
          <a:prstGeom prst="rect">
            <a:avLst/>
          </a:prstGeom>
        </p:spPr>
      </p:pic>
      <p:sp>
        <p:nvSpPr>
          <p:cNvPr id="6" name="TextBox 5">
            <a:extLst>
              <a:ext uri="{FF2B5EF4-FFF2-40B4-BE49-F238E27FC236}">
                <a16:creationId xmlns:a16="http://schemas.microsoft.com/office/drawing/2014/main" id="{8F96E985-857E-4D42-89AD-316F98C9C72F}"/>
              </a:ext>
            </a:extLst>
          </p:cNvPr>
          <p:cNvSpPr txBox="1"/>
          <p:nvPr/>
        </p:nvSpPr>
        <p:spPr>
          <a:xfrm>
            <a:off x="226143" y="4279981"/>
            <a:ext cx="6692281" cy="1569660"/>
          </a:xfrm>
          <a:prstGeom prst="rect">
            <a:avLst/>
          </a:prstGeom>
          <a:noFill/>
        </p:spPr>
        <p:txBody>
          <a:bodyPr wrap="none" rtlCol="0">
            <a:spAutoFit/>
          </a:bodyPr>
          <a:lstStyle/>
          <a:p>
            <a:r>
              <a:rPr lang="en-US" sz="2400" dirty="0"/>
              <a:t>Q3. Now summarize steps A-F in a single sentence.</a:t>
            </a:r>
          </a:p>
          <a:p>
            <a:endParaRPr lang="en-US" sz="2400" dirty="0"/>
          </a:p>
          <a:p>
            <a:endParaRPr lang="en-US" sz="2400" dirty="0"/>
          </a:p>
          <a:p>
            <a:r>
              <a:rPr lang="en-US" sz="2400" dirty="0"/>
              <a:t>Q4. How will step F affect the post-synaptic neuron?</a:t>
            </a:r>
          </a:p>
        </p:txBody>
      </p:sp>
    </p:spTree>
    <p:extLst>
      <p:ext uri="{BB962C8B-B14F-4D97-AF65-F5344CB8AC3E}">
        <p14:creationId xmlns:p14="http://schemas.microsoft.com/office/powerpoint/2010/main" val="2674434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88D581-3DF5-41C6-AEBA-0DF3405D0A0C}"/>
              </a:ext>
            </a:extLst>
          </p:cNvPr>
          <p:cNvSpPr>
            <a:spLocks noGrp="1"/>
          </p:cNvSpPr>
          <p:nvPr>
            <p:ph idx="1"/>
          </p:nvPr>
        </p:nvSpPr>
        <p:spPr>
          <a:xfrm>
            <a:off x="172278" y="463925"/>
            <a:ext cx="8825948" cy="6047190"/>
          </a:xfrm>
        </p:spPr>
        <p:txBody>
          <a:bodyPr>
            <a:normAutofit/>
          </a:bodyPr>
          <a:lstStyle/>
          <a:p>
            <a:pPr marL="0" indent="0">
              <a:buNone/>
            </a:pPr>
            <a:r>
              <a:rPr lang="en-US" sz="2400" dirty="0"/>
              <a:t>Post-synaptic cells often receive many inputs from many different pre-synaptic cells.  How do they “sum up” these inputs? </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As we shall see, the critical decision point occurs at the </a:t>
            </a:r>
            <a:r>
              <a:rPr lang="en-US" sz="2400" u="sng" dirty="0"/>
              <a:t>axon hillock</a:t>
            </a:r>
            <a:r>
              <a:rPr lang="en-US" sz="2400" dirty="0"/>
              <a:t>.  If the inputs collectively bring voltage-gated Na</a:t>
            </a:r>
            <a:r>
              <a:rPr lang="en-US" sz="2400" baseline="30000" dirty="0"/>
              <a:t>+</a:t>
            </a:r>
            <a:r>
              <a:rPr lang="en-US" sz="2400" dirty="0"/>
              <a:t> channels to their threshold, an action potential will sweep down the axon.</a:t>
            </a:r>
          </a:p>
          <a:p>
            <a:pPr marL="0" indent="0">
              <a:buNone/>
            </a:pPr>
            <a:endParaRPr lang="en-US" sz="2400" dirty="0"/>
          </a:p>
        </p:txBody>
      </p:sp>
      <p:sp>
        <p:nvSpPr>
          <p:cNvPr id="4" name="Slide Number Placeholder 3">
            <a:extLst>
              <a:ext uri="{FF2B5EF4-FFF2-40B4-BE49-F238E27FC236}">
                <a16:creationId xmlns:a16="http://schemas.microsoft.com/office/drawing/2014/main" id="{1133266D-6FE0-47F5-9882-8D2E70E4CD06}"/>
              </a:ext>
            </a:extLst>
          </p:cNvPr>
          <p:cNvSpPr>
            <a:spLocks noGrp="1"/>
          </p:cNvSpPr>
          <p:nvPr>
            <p:ph type="sldNum" sz="quarter" idx="12"/>
          </p:nvPr>
        </p:nvSpPr>
        <p:spPr/>
        <p:txBody>
          <a:bodyPr/>
          <a:lstStyle/>
          <a:p>
            <a:fld id="{6C0C36F0-B428-41C0-AF55-5275465A159A}" type="slidenum">
              <a:rPr lang="en-US" smtClean="0"/>
              <a:pPr/>
              <a:t>15</a:t>
            </a:fld>
            <a:endParaRPr lang="en-US" dirty="0"/>
          </a:p>
        </p:txBody>
      </p:sp>
      <p:sp>
        <p:nvSpPr>
          <p:cNvPr id="5" name="TextBox 4">
            <a:extLst>
              <a:ext uri="{FF2B5EF4-FFF2-40B4-BE49-F238E27FC236}">
                <a16:creationId xmlns:a16="http://schemas.microsoft.com/office/drawing/2014/main" id="{62AC7923-B059-4BD5-BB30-25F40BCC4A81}"/>
              </a:ext>
            </a:extLst>
          </p:cNvPr>
          <p:cNvSpPr txBox="1"/>
          <p:nvPr/>
        </p:nvSpPr>
        <p:spPr>
          <a:xfrm>
            <a:off x="0" y="6400804"/>
            <a:ext cx="4558145" cy="369332"/>
          </a:xfrm>
          <a:prstGeom prst="rect">
            <a:avLst/>
          </a:prstGeom>
          <a:noFill/>
        </p:spPr>
        <p:txBody>
          <a:bodyPr wrap="square" rtlCol="0">
            <a:spAutoFit/>
          </a:bodyPr>
          <a:lstStyle/>
          <a:p>
            <a:pPr algn="ctr"/>
            <a:r>
              <a:rPr lang="en-US" dirty="0"/>
              <a:t>Sherwood et al. (2013), Figure 4-15</a:t>
            </a:r>
          </a:p>
        </p:txBody>
      </p:sp>
      <p:pic>
        <p:nvPicPr>
          <p:cNvPr id="6" name="Picture 5">
            <a:extLst>
              <a:ext uri="{FF2B5EF4-FFF2-40B4-BE49-F238E27FC236}">
                <a16:creationId xmlns:a16="http://schemas.microsoft.com/office/drawing/2014/main" id="{BF254E83-59F4-4DDD-AB94-4131E462912B}"/>
              </a:ext>
            </a:extLst>
          </p:cNvPr>
          <p:cNvPicPr>
            <a:picLocks noChangeAspect="1"/>
          </p:cNvPicPr>
          <p:nvPr/>
        </p:nvPicPr>
        <p:blipFill rotWithShape="1">
          <a:blip r:embed="rId3">
            <a:extLst>
              <a:ext uri="{28A0092B-C50C-407E-A947-70E740481C1C}">
                <a14:useLocalDpi xmlns:a14="http://schemas.microsoft.com/office/drawing/2010/main" val="0"/>
              </a:ext>
            </a:extLst>
          </a:blip>
          <a:srcRect r="46818"/>
          <a:stretch/>
        </p:blipFill>
        <p:spPr>
          <a:xfrm>
            <a:off x="2126672" y="1225132"/>
            <a:ext cx="4862945" cy="3206496"/>
          </a:xfrm>
          <a:prstGeom prst="rect">
            <a:avLst/>
          </a:prstGeom>
        </p:spPr>
      </p:pic>
    </p:spTree>
    <p:extLst>
      <p:ext uri="{BB962C8B-B14F-4D97-AF65-F5344CB8AC3E}">
        <p14:creationId xmlns:p14="http://schemas.microsoft.com/office/powerpoint/2010/main" val="76819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034DF0-4CC8-4F1E-A973-08AEDB2BFA4F}"/>
              </a:ext>
            </a:extLst>
          </p:cNvPr>
          <p:cNvSpPr>
            <a:spLocks noGrp="1"/>
          </p:cNvSpPr>
          <p:nvPr>
            <p:ph idx="1"/>
          </p:nvPr>
        </p:nvSpPr>
        <p:spPr>
          <a:xfrm>
            <a:off x="172278" y="479263"/>
            <a:ext cx="8825948" cy="4999240"/>
          </a:xfrm>
        </p:spPr>
        <p:txBody>
          <a:bodyPr>
            <a:normAutofit fontScale="85000" lnSpcReduction="20000"/>
          </a:bodyPr>
          <a:lstStyle/>
          <a:p>
            <a:pPr marL="0" indent="0">
              <a:buNone/>
            </a:pPr>
            <a:r>
              <a:rPr lang="en-US" u="sng" dirty="0"/>
              <a:t>Post-synaptic potentials (PSPs)</a:t>
            </a:r>
          </a:p>
          <a:p>
            <a:pPr marL="0" indent="0">
              <a:buNone/>
            </a:pPr>
            <a:endParaRPr lang="en-US" sz="400" dirty="0"/>
          </a:p>
          <a:p>
            <a:r>
              <a:rPr lang="en-US" dirty="0"/>
              <a:t>Neurotransmitters released by the pre-synaptic cell bind to receptors in the membrane of the post-synaptic cell. These receptors either serve as ion channels or generate intracellular signals (2</a:t>
            </a:r>
            <a:r>
              <a:rPr lang="en-US" baseline="30000" dirty="0"/>
              <a:t>nd</a:t>
            </a:r>
            <a:r>
              <a:rPr lang="en-US" dirty="0"/>
              <a:t> messengers) that open ion channels.  </a:t>
            </a:r>
          </a:p>
          <a:p>
            <a:r>
              <a:rPr lang="en-US" b="1" dirty="0"/>
              <a:t>Which</a:t>
            </a:r>
            <a:r>
              <a:rPr lang="en-US" dirty="0"/>
              <a:t> ion channels open depends on which neurotransmitter is being used and sometimes which receptor binds to it. Regardless, the inward or outward movement of ions changes the membrane potential.  Since this change occurs in the post-synaptic cell, it is called a Post-Synaptic Potential, or PSP.  If the PSP brings the membrane potential closer to 0 mV, it is called an </a:t>
            </a:r>
            <a:r>
              <a:rPr lang="en-US" b="1" dirty="0"/>
              <a:t>Excitatory Post-Synaptic Potential (EPSP)</a:t>
            </a:r>
            <a:r>
              <a:rPr lang="en-US" dirty="0"/>
              <a:t>; if it makes the membrane potential more negative, it is called an </a:t>
            </a:r>
            <a:r>
              <a:rPr lang="en-US" b="1" dirty="0"/>
              <a:t>Inhibitory Post-Synaptic Potential (IPSP)</a:t>
            </a:r>
            <a:r>
              <a:rPr lang="en-US" dirty="0"/>
              <a:t>.</a:t>
            </a:r>
          </a:p>
          <a:p>
            <a:endParaRPr lang="en-US" dirty="0"/>
          </a:p>
          <a:p>
            <a:pPr marL="0" indent="0">
              <a:buNone/>
            </a:pPr>
            <a:r>
              <a:rPr lang="en-US" dirty="0"/>
              <a:t>Q5. Complete this table: </a:t>
            </a:r>
          </a:p>
          <a:p>
            <a:pPr marL="0" indent="0">
              <a:buNone/>
            </a:pPr>
            <a:endParaRPr lang="en-US" dirty="0"/>
          </a:p>
        </p:txBody>
      </p:sp>
      <p:sp>
        <p:nvSpPr>
          <p:cNvPr id="4" name="Slide Number Placeholder 3">
            <a:extLst>
              <a:ext uri="{FF2B5EF4-FFF2-40B4-BE49-F238E27FC236}">
                <a16:creationId xmlns:a16="http://schemas.microsoft.com/office/drawing/2014/main" id="{157FB1EF-C7C2-45ED-B002-6BDB66D1E507}"/>
              </a:ext>
            </a:extLst>
          </p:cNvPr>
          <p:cNvSpPr>
            <a:spLocks noGrp="1"/>
          </p:cNvSpPr>
          <p:nvPr>
            <p:ph type="sldNum" sz="quarter" idx="12"/>
          </p:nvPr>
        </p:nvSpPr>
        <p:spPr/>
        <p:txBody>
          <a:bodyPr/>
          <a:lstStyle/>
          <a:p>
            <a:fld id="{6C0C36F0-B428-41C0-AF55-5275465A159A}" type="slidenum">
              <a:rPr lang="en-US" smtClean="0"/>
              <a:pPr/>
              <a:t>16</a:t>
            </a:fld>
            <a:endParaRPr lang="en-US" dirty="0"/>
          </a:p>
        </p:txBody>
      </p:sp>
      <p:pic>
        <p:nvPicPr>
          <p:cNvPr id="5" name="Picture 4">
            <a:extLst>
              <a:ext uri="{FF2B5EF4-FFF2-40B4-BE49-F238E27FC236}">
                <a16:creationId xmlns:a16="http://schemas.microsoft.com/office/drawing/2014/main" id="{01F95C14-1B5D-42DE-AE1A-B02AC4E98B31}"/>
              </a:ext>
            </a:extLst>
          </p:cNvPr>
          <p:cNvPicPr>
            <a:picLocks noChangeAspect="1"/>
          </p:cNvPicPr>
          <p:nvPr/>
        </p:nvPicPr>
        <p:blipFill rotWithShape="1">
          <a:blip r:embed="rId3"/>
          <a:srcRect l="9140" t="23428" r="39996" b="49999"/>
          <a:stretch/>
        </p:blipFill>
        <p:spPr>
          <a:xfrm>
            <a:off x="3261083" y="4336024"/>
            <a:ext cx="5865159" cy="2042713"/>
          </a:xfrm>
          <a:prstGeom prst="rect">
            <a:avLst/>
          </a:prstGeom>
        </p:spPr>
      </p:pic>
    </p:spTree>
    <p:extLst>
      <p:ext uri="{BB962C8B-B14F-4D97-AF65-F5344CB8AC3E}">
        <p14:creationId xmlns:p14="http://schemas.microsoft.com/office/powerpoint/2010/main" val="1320864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0EB0E7-5BE6-415D-B90D-7CA31005E1B4}"/>
              </a:ext>
            </a:extLst>
          </p:cNvPr>
          <p:cNvSpPr>
            <a:spLocks noGrp="1"/>
          </p:cNvSpPr>
          <p:nvPr>
            <p:ph idx="1"/>
          </p:nvPr>
        </p:nvSpPr>
        <p:spPr>
          <a:xfrm>
            <a:off x="172278" y="418008"/>
            <a:ext cx="8825948" cy="4999240"/>
          </a:xfrm>
        </p:spPr>
        <p:txBody>
          <a:bodyPr/>
          <a:lstStyle/>
          <a:p>
            <a:pPr marL="0" indent="0">
              <a:buNone/>
            </a:pPr>
            <a:r>
              <a:rPr lang="en-US" sz="2400" dirty="0"/>
              <a:t>Q6. Regarding the “ion movement” column of the previous table, what determines whether the ions enter the cell or exit the cell?</a:t>
            </a:r>
          </a:p>
          <a:p>
            <a:pPr marL="0" indent="0">
              <a:buNone/>
            </a:pPr>
            <a:endParaRPr lang="en-US" sz="200" dirty="0"/>
          </a:p>
          <a:p>
            <a:pPr marL="0" indent="0">
              <a:buNone/>
            </a:pPr>
            <a:endParaRPr lang="en-US" sz="2400" dirty="0"/>
          </a:p>
          <a:p>
            <a:pPr marL="0" indent="0">
              <a:buNone/>
            </a:pPr>
            <a:r>
              <a:rPr lang="en-US" sz="2400" dirty="0"/>
              <a:t>Q7. Below is a table of some common neurotransmitters and the ion channels they open (directly or indirectly).  Based on the previous table, determine whether each neurotransmitters leads to EPSPs or IPSPs in the post-synaptic cell.</a:t>
            </a:r>
          </a:p>
          <a:p>
            <a:pPr marL="0" indent="0">
              <a:buNone/>
            </a:pPr>
            <a:endParaRPr lang="en-US" sz="2400" dirty="0"/>
          </a:p>
          <a:p>
            <a:pPr marL="0" indent="0">
              <a:buNone/>
            </a:pPr>
            <a:endParaRPr lang="en-US" dirty="0"/>
          </a:p>
        </p:txBody>
      </p:sp>
      <p:sp>
        <p:nvSpPr>
          <p:cNvPr id="4" name="Slide Number Placeholder 3">
            <a:extLst>
              <a:ext uri="{FF2B5EF4-FFF2-40B4-BE49-F238E27FC236}">
                <a16:creationId xmlns:a16="http://schemas.microsoft.com/office/drawing/2014/main" id="{0C9CB178-5609-427E-929D-F3D8F2978E68}"/>
              </a:ext>
            </a:extLst>
          </p:cNvPr>
          <p:cNvSpPr>
            <a:spLocks noGrp="1"/>
          </p:cNvSpPr>
          <p:nvPr>
            <p:ph type="sldNum" sz="quarter" idx="12"/>
          </p:nvPr>
        </p:nvSpPr>
        <p:spPr/>
        <p:txBody>
          <a:bodyPr/>
          <a:lstStyle/>
          <a:p>
            <a:fld id="{6C0C36F0-B428-41C0-AF55-5275465A159A}" type="slidenum">
              <a:rPr lang="en-US" smtClean="0"/>
              <a:pPr/>
              <a:t>17</a:t>
            </a:fld>
            <a:endParaRPr lang="en-US" dirty="0"/>
          </a:p>
        </p:txBody>
      </p:sp>
      <p:pic>
        <p:nvPicPr>
          <p:cNvPr id="5" name="Picture 4">
            <a:extLst>
              <a:ext uri="{FF2B5EF4-FFF2-40B4-BE49-F238E27FC236}">
                <a16:creationId xmlns:a16="http://schemas.microsoft.com/office/drawing/2014/main" id="{0D6A857F-1EB4-4414-A28B-831768D26D12}"/>
              </a:ext>
            </a:extLst>
          </p:cNvPr>
          <p:cNvPicPr>
            <a:picLocks noChangeAspect="1"/>
          </p:cNvPicPr>
          <p:nvPr/>
        </p:nvPicPr>
        <p:blipFill rotWithShape="1">
          <a:blip r:embed="rId3"/>
          <a:srcRect l="9355" t="34072" r="18925" b="30767"/>
          <a:stretch/>
        </p:blipFill>
        <p:spPr>
          <a:xfrm>
            <a:off x="5133" y="3323302"/>
            <a:ext cx="9108944" cy="2977137"/>
          </a:xfrm>
          <a:prstGeom prst="rect">
            <a:avLst/>
          </a:prstGeom>
        </p:spPr>
      </p:pic>
    </p:spTree>
    <p:extLst>
      <p:ext uri="{BB962C8B-B14F-4D97-AF65-F5344CB8AC3E}">
        <p14:creationId xmlns:p14="http://schemas.microsoft.com/office/powerpoint/2010/main" val="489275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74D7A2-DA24-41B1-AFF1-C7DC0A4B7F3B}"/>
              </a:ext>
            </a:extLst>
          </p:cNvPr>
          <p:cNvSpPr>
            <a:spLocks noGrp="1"/>
          </p:cNvSpPr>
          <p:nvPr>
            <p:ph idx="1"/>
          </p:nvPr>
        </p:nvSpPr>
        <p:spPr>
          <a:xfrm>
            <a:off x="201168" y="466344"/>
            <a:ext cx="8797058" cy="5757475"/>
          </a:xfrm>
        </p:spPr>
        <p:txBody>
          <a:bodyPr>
            <a:normAutofit fontScale="92500" lnSpcReduction="10000"/>
          </a:bodyPr>
          <a:lstStyle/>
          <a:p>
            <a:pPr marL="0" indent="0">
              <a:buNone/>
            </a:pPr>
            <a:r>
              <a:rPr lang="en-US" u="sng" dirty="0"/>
              <a:t>Summation of PSPs at the axon hillock</a:t>
            </a:r>
          </a:p>
          <a:p>
            <a:pPr marL="0" indent="0">
              <a:buNone/>
            </a:pPr>
            <a:endParaRPr lang="en-US" dirty="0"/>
          </a:p>
          <a:p>
            <a:pPr marL="0" indent="0">
              <a:buNone/>
            </a:pPr>
            <a:r>
              <a:rPr lang="en-US" dirty="0"/>
              <a:t>The axon hillock is the “start” of the axon where the axon meets the soma. Unlike the dendrites and soma, it (like the rest of the axon) has a high density of </a:t>
            </a:r>
            <a:r>
              <a:rPr lang="en-US" b="1" dirty="0"/>
              <a:t>voltage-gated</a:t>
            </a:r>
            <a:r>
              <a:rPr lang="en-US" dirty="0"/>
              <a:t> ion channels.  These ion channels open NOT in response to the binding of a certain ligand, but because the membrane potential has reached a certain critical value, called the </a:t>
            </a:r>
            <a:r>
              <a:rPr lang="en-US" b="1" dirty="0"/>
              <a:t>threshold</a:t>
            </a:r>
            <a:r>
              <a:rPr lang="en-US" dirty="0"/>
              <a:t>.  A typical threshold is -55 mV, about 15 mV more positive than the resting membrane potential of -70 mV.  </a:t>
            </a:r>
          </a:p>
          <a:p>
            <a:pPr marL="0" indent="0">
              <a:buNone/>
            </a:pPr>
            <a:endParaRPr lang="en-US" dirty="0"/>
          </a:p>
          <a:p>
            <a:pPr marL="0" indent="0">
              <a:buNone/>
            </a:pPr>
            <a:r>
              <a:rPr lang="en-US" dirty="0"/>
              <a:t>Q8. Which of the neurotransmitters from the previous slide will bring resting post-synaptic neurons </a:t>
            </a:r>
            <a:r>
              <a:rPr lang="en-US" u="sng" dirty="0"/>
              <a:t>toward</a:t>
            </a:r>
            <a:r>
              <a:rPr lang="en-US" dirty="0"/>
              <a:t> their threshold?</a:t>
            </a:r>
          </a:p>
          <a:p>
            <a:pPr marL="0" indent="0">
              <a:buNone/>
            </a:pPr>
            <a:endParaRPr lang="en-US" dirty="0"/>
          </a:p>
          <a:p>
            <a:pPr marL="0" indent="0">
              <a:buNone/>
            </a:pPr>
            <a:r>
              <a:rPr lang="en-US" dirty="0"/>
              <a:t>Q9. Which will not?</a:t>
            </a:r>
          </a:p>
        </p:txBody>
      </p:sp>
      <p:sp>
        <p:nvSpPr>
          <p:cNvPr id="4" name="Slide Number Placeholder 3">
            <a:extLst>
              <a:ext uri="{FF2B5EF4-FFF2-40B4-BE49-F238E27FC236}">
                <a16:creationId xmlns:a16="http://schemas.microsoft.com/office/drawing/2014/main" id="{70AC6F12-7FA8-4E56-9D39-96A21D2E73DD}"/>
              </a:ext>
            </a:extLst>
          </p:cNvPr>
          <p:cNvSpPr>
            <a:spLocks noGrp="1"/>
          </p:cNvSpPr>
          <p:nvPr>
            <p:ph type="sldNum" sz="quarter" idx="12"/>
          </p:nvPr>
        </p:nvSpPr>
        <p:spPr/>
        <p:txBody>
          <a:bodyPr/>
          <a:lstStyle/>
          <a:p>
            <a:fld id="{6C0C36F0-B428-41C0-AF55-5275465A159A}" type="slidenum">
              <a:rPr lang="en-US" smtClean="0"/>
              <a:pPr/>
              <a:t>18</a:t>
            </a:fld>
            <a:endParaRPr lang="en-US" dirty="0"/>
          </a:p>
        </p:txBody>
      </p:sp>
    </p:spTree>
    <p:extLst>
      <p:ext uri="{BB962C8B-B14F-4D97-AF65-F5344CB8AC3E}">
        <p14:creationId xmlns:p14="http://schemas.microsoft.com/office/powerpoint/2010/main" val="1219776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9000"/>
            <a:ext cx="9146799" cy="5882694"/>
          </a:xfrm>
          <a:prstGeom prst="rect">
            <a:avLst/>
          </a:prstGeom>
        </p:spPr>
      </p:pic>
      <p:sp>
        <p:nvSpPr>
          <p:cNvPr id="5" name="TextBox 4"/>
          <p:cNvSpPr txBox="1"/>
          <p:nvPr/>
        </p:nvSpPr>
        <p:spPr>
          <a:xfrm>
            <a:off x="-4" y="6386057"/>
            <a:ext cx="4558043" cy="338554"/>
          </a:xfrm>
          <a:prstGeom prst="rect">
            <a:avLst/>
          </a:prstGeom>
          <a:noFill/>
        </p:spPr>
        <p:txBody>
          <a:bodyPr wrap="none" rtlCol="0">
            <a:spAutoFit/>
          </a:bodyPr>
          <a:lstStyle/>
          <a:p>
            <a:pPr algn="ctr"/>
            <a:r>
              <a:rPr lang="en-US" sz="1600" dirty="0"/>
              <a:t>nba.uth.tmc.edu/neuroscience/s1/introduction.html</a:t>
            </a:r>
          </a:p>
        </p:txBody>
      </p:sp>
      <p:sp>
        <p:nvSpPr>
          <p:cNvPr id="6" name="Title 1">
            <a:extLst>
              <a:ext uri="{FF2B5EF4-FFF2-40B4-BE49-F238E27FC236}">
                <a16:creationId xmlns:a16="http://schemas.microsoft.com/office/drawing/2014/main" id="{3283E539-AB7C-4AD0-992E-EA16A330A850}"/>
              </a:ext>
            </a:extLst>
          </p:cNvPr>
          <p:cNvSpPr>
            <a:spLocks noGrp="1"/>
          </p:cNvSpPr>
          <p:nvPr>
            <p:ph type="title"/>
          </p:nvPr>
        </p:nvSpPr>
        <p:spPr>
          <a:xfrm>
            <a:off x="-1458" y="450943"/>
            <a:ext cx="2472599" cy="1794646"/>
          </a:xfrm>
        </p:spPr>
        <p:txBody>
          <a:bodyPr>
            <a:normAutofit fontScale="90000"/>
          </a:bodyPr>
          <a:lstStyle/>
          <a:p>
            <a:r>
              <a:rPr lang="en-US" dirty="0"/>
              <a:t>Neurons can </a:t>
            </a:r>
            <a:r>
              <a:rPr lang="en-US" u="sng" dirty="0"/>
              <a:t>excite</a:t>
            </a:r>
            <a:r>
              <a:rPr lang="en-US" dirty="0"/>
              <a:t> or </a:t>
            </a:r>
            <a:r>
              <a:rPr lang="en-US" u="sng" dirty="0"/>
              <a:t>inhibit</a:t>
            </a:r>
            <a:r>
              <a:rPr lang="en-US" dirty="0"/>
              <a:t> other neurons</a:t>
            </a:r>
          </a:p>
        </p:txBody>
      </p:sp>
    </p:spTree>
    <p:extLst>
      <p:ext uri="{BB962C8B-B14F-4D97-AF65-F5344CB8AC3E}">
        <p14:creationId xmlns:p14="http://schemas.microsoft.com/office/powerpoint/2010/main" val="3173576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10C1B-BF5E-46A1-9410-3C621DB78345}"/>
              </a:ext>
            </a:extLst>
          </p:cNvPr>
          <p:cNvSpPr>
            <a:spLocks noGrp="1"/>
          </p:cNvSpPr>
          <p:nvPr>
            <p:ph type="title"/>
          </p:nvPr>
        </p:nvSpPr>
        <p:spPr>
          <a:xfrm>
            <a:off x="0" y="393192"/>
            <a:ext cx="9144000" cy="596834"/>
          </a:xfrm>
        </p:spPr>
        <p:txBody>
          <a:bodyPr>
            <a:normAutofit/>
          </a:bodyPr>
          <a:lstStyle/>
          <a:p>
            <a:r>
              <a:rPr lang="en-US" dirty="0"/>
              <a:t>How neurons work</a:t>
            </a:r>
          </a:p>
        </p:txBody>
      </p:sp>
      <p:sp>
        <p:nvSpPr>
          <p:cNvPr id="3" name="Content Placeholder 2">
            <a:extLst>
              <a:ext uri="{FF2B5EF4-FFF2-40B4-BE49-F238E27FC236}">
                <a16:creationId xmlns:a16="http://schemas.microsoft.com/office/drawing/2014/main" id="{3F79263C-A7BE-48B9-AEAE-E08E8B7B85E7}"/>
              </a:ext>
            </a:extLst>
          </p:cNvPr>
          <p:cNvSpPr>
            <a:spLocks noGrp="1"/>
          </p:cNvSpPr>
          <p:nvPr>
            <p:ph idx="1"/>
          </p:nvPr>
        </p:nvSpPr>
        <p:spPr>
          <a:xfrm>
            <a:off x="172278" y="1186102"/>
            <a:ext cx="8825948" cy="5671898"/>
          </a:xfrm>
        </p:spPr>
        <p:txBody>
          <a:bodyPr>
            <a:normAutofit fontScale="92500" lnSpcReduction="10000"/>
          </a:bodyPr>
          <a:lstStyle/>
          <a:p>
            <a:pPr marL="0" indent="0">
              <a:buNone/>
            </a:pPr>
            <a:r>
              <a:rPr lang="en-US" dirty="0"/>
              <a:t>GOAL: Understand the process by which signals pass along a neuron, and from one neuron to the next.</a:t>
            </a:r>
          </a:p>
          <a:p>
            <a:pPr marL="0" indent="0">
              <a:buNone/>
            </a:pPr>
            <a:endParaRPr lang="en-US" sz="800" dirty="0"/>
          </a:p>
          <a:p>
            <a:pPr marL="0" indent="0">
              <a:buNone/>
            </a:pPr>
            <a:r>
              <a:rPr lang="en-US" dirty="0"/>
              <a:t>This process is complicated, but can be understood in terms of the following 6 key components:</a:t>
            </a:r>
          </a:p>
          <a:p>
            <a:pPr marL="0" indent="0">
              <a:buNone/>
            </a:pPr>
            <a:r>
              <a:rPr lang="en-US" dirty="0"/>
              <a:t>(A) Neuron anatomy – see the first slide</a:t>
            </a:r>
          </a:p>
          <a:p>
            <a:pPr marL="0" indent="0">
              <a:buNone/>
            </a:pPr>
            <a:r>
              <a:rPr lang="en-US" dirty="0"/>
              <a:t>(B) Membrane potential – see the slide after this one</a:t>
            </a:r>
          </a:p>
          <a:p>
            <a:pPr marL="0" indent="0">
              <a:buNone/>
            </a:pPr>
            <a:r>
              <a:rPr lang="en-US" dirty="0"/>
              <a:t>(C) Electrochemical gradients</a:t>
            </a:r>
          </a:p>
          <a:p>
            <a:pPr marL="0" indent="0">
              <a:buNone/>
            </a:pPr>
            <a:r>
              <a:rPr lang="en-US" dirty="0"/>
              <a:t>(D) Ion channels</a:t>
            </a:r>
          </a:p>
          <a:p>
            <a:pPr marL="0" indent="0">
              <a:buNone/>
            </a:pPr>
            <a:r>
              <a:rPr lang="en-US" dirty="0"/>
              <a:t>(E) Spread of electrical signals: “passive” vs. “active”</a:t>
            </a:r>
          </a:p>
          <a:p>
            <a:pPr marL="0" indent="0">
              <a:buNone/>
            </a:pPr>
            <a:r>
              <a:rPr lang="en-US" dirty="0"/>
              <a:t>(F) Exocytosis (via synaptic vesicles)</a:t>
            </a:r>
          </a:p>
          <a:p>
            <a:pPr marL="0" indent="0">
              <a:buNone/>
            </a:pPr>
            <a:endParaRPr lang="en-US" sz="1300" dirty="0"/>
          </a:p>
          <a:p>
            <a:pPr marL="0" indent="0">
              <a:buNone/>
            </a:pPr>
            <a:r>
              <a:rPr lang="en-US" dirty="0"/>
              <a:t>We will discuss these components individually, then put them all together!</a:t>
            </a:r>
          </a:p>
        </p:txBody>
      </p:sp>
      <p:sp>
        <p:nvSpPr>
          <p:cNvPr id="4" name="Slide Number Placeholder 3">
            <a:extLst>
              <a:ext uri="{FF2B5EF4-FFF2-40B4-BE49-F238E27FC236}">
                <a16:creationId xmlns:a16="http://schemas.microsoft.com/office/drawing/2014/main" id="{0DB5215B-37BE-419C-B28E-580F9CBBAAB3}"/>
              </a:ext>
            </a:extLst>
          </p:cNvPr>
          <p:cNvSpPr>
            <a:spLocks noGrp="1"/>
          </p:cNvSpPr>
          <p:nvPr>
            <p:ph type="sldNum" sz="quarter" idx="12"/>
          </p:nvPr>
        </p:nvSpPr>
        <p:spPr/>
        <p:txBody>
          <a:bodyPr/>
          <a:lstStyle/>
          <a:p>
            <a:fld id="{6C0C36F0-B428-41C0-AF55-5275465A159A}" type="slidenum">
              <a:rPr lang="en-US" smtClean="0"/>
              <a:pPr/>
              <a:t>2</a:t>
            </a:fld>
            <a:endParaRPr lang="en-US" dirty="0"/>
          </a:p>
        </p:txBody>
      </p:sp>
    </p:spTree>
    <p:extLst>
      <p:ext uri="{BB962C8B-B14F-4D97-AF65-F5344CB8AC3E}">
        <p14:creationId xmlns:p14="http://schemas.microsoft.com/office/powerpoint/2010/main" val="3671553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88542B2-E547-4275-9B8A-7D180C367FC5}"/>
              </a:ext>
            </a:extLst>
          </p:cNvPr>
          <p:cNvSpPr>
            <a:spLocks noGrp="1"/>
          </p:cNvSpPr>
          <p:nvPr>
            <p:ph type="sldNum" sz="quarter" idx="12"/>
          </p:nvPr>
        </p:nvSpPr>
        <p:spPr/>
        <p:txBody>
          <a:bodyPr/>
          <a:lstStyle/>
          <a:p>
            <a:fld id="{6C0C36F0-B428-41C0-AF55-5275465A159A}" type="slidenum">
              <a:rPr lang="en-US" smtClean="0"/>
              <a:pPr/>
              <a:t>20</a:t>
            </a:fld>
            <a:endParaRPr lang="en-US" dirty="0"/>
          </a:p>
        </p:txBody>
      </p:sp>
      <p:sp>
        <p:nvSpPr>
          <p:cNvPr id="5" name="TextBox 4">
            <a:extLst>
              <a:ext uri="{FF2B5EF4-FFF2-40B4-BE49-F238E27FC236}">
                <a16:creationId xmlns:a16="http://schemas.microsoft.com/office/drawing/2014/main" id="{69C4F3CF-1D8A-4158-8210-D6A142E4BACB}"/>
              </a:ext>
            </a:extLst>
          </p:cNvPr>
          <p:cNvSpPr txBox="1"/>
          <p:nvPr/>
        </p:nvSpPr>
        <p:spPr>
          <a:xfrm>
            <a:off x="202844" y="473030"/>
            <a:ext cx="8337754" cy="5632311"/>
          </a:xfrm>
          <a:prstGeom prst="rect">
            <a:avLst/>
          </a:prstGeom>
          <a:noFill/>
        </p:spPr>
        <p:txBody>
          <a:bodyPr wrap="square" rtlCol="0">
            <a:spAutoFit/>
          </a:bodyPr>
          <a:lstStyle/>
          <a:p>
            <a:r>
              <a:rPr lang="en-US" sz="2400" dirty="0"/>
              <a:t>Q10. List 2 possible neurotransmitters for each of the pre-synaptic neurons on the previous slide.</a:t>
            </a:r>
          </a:p>
          <a:p>
            <a:pPr marL="342900" indent="-342900">
              <a:lnSpc>
                <a:spcPct val="150000"/>
              </a:lnSpc>
              <a:buFont typeface="Arial" panose="020B0604020202020204" pitchFamily="34" charset="0"/>
              <a:buChar char="•"/>
            </a:pPr>
            <a:r>
              <a:rPr lang="en-US" sz="2400" dirty="0"/>
              <a:t>EXCITATORY:</a:t>
            </a:r>
          </a:p>
          <a:p>
            <a:pPr marL="342900" indent="-342900">
              <a:lnSpc>
                <a:spcPct val="150000"/>
              </a:lnSpc>
              <a:buFont typeface="Arial" panose="020B0604020202020204" pitchFamily="34" charset="0"/>
              <a:buChar char="•"/>
            </a:pPr>
            <a:r>
              <a:rPr lang="en-US" sz="2400" dirty="0"/>
              <a:t>INHIBITORY:</a:t>
            </a:r>
          </a:p>
          <a:p>
            <a:endParaRPr lang="en-US" sz="2400" dirty="0"/>
          </a:p>
          <a:p>
            <a:r>
              <a:rPr lang="en-US" sz="2400" dirty="0"/>
              <a:t>Q11. Label each post-synaptic voltage change (for the blue neuron) as an EPSP, IPSP, or action potential.</a:t>
            </a:r>
          </a:p>
          <a:p>
            <a:endParaRPr lang="en-US" sz="2400" dirty="0"/>
          </a:p>
          <a:p>
            <a:r>
              <a:rPr lang="en-US" sz="2400" dirty="0"/>
              <a:t>Q12. Why does the inhibitory neuron fire action potentials just like the excitatory neuron?</a:t>
            </a:r>
          </a:p>
          <a:p>
            <a:endParaRPr lang="en-US" sz="2400" dirty="0"/>
          </a:p>
          <a:p>
            <a:endParaRPr lang="en-US" sz="2400" dirty="0"/>
          </a:p>
          <a:p>
            <a:r>
              <a:rPr lang="en-US" sz="2400" dirty="0"/>
              <a:t>Q13. Why does the post-synaptic cell only fire one action potential (“spike”) despite receiving multiple excitatory inputs?</a:t>
            </a:r>
          </a:p>
        </p:txBody>
      </p:sp>
    </p:spTree>
    <p:extLst>
      <p:ext uri="{BB962C8B-B14F-4D97-AF65-F5344CB8AC3E}">
        <p14:creationId xmlns:p14="http://schemas.microsoft.com/office/powerpoint/2010/main" val="4072624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5C39F9-C3C6-4918-BDB6-4DF828E45165}"/>
              </a:ext>
            </a:extLst>
          </p:cNvPr>
          <p:cNvSpPr>
            <a:spLocks noGrp="1"/>
          </p:cNvSpPr>
          <p:nvPr>
            <p:ph idx="1"/>
          </p:nvPr>
        </p:nvSpPr>
        <p:spPr>
          <a:xfrm>
            <a:off x="172278" y="151128"/>
            <a:ext cx="8825948" cy="5855515"/>
          </a:xfrm>
        </p:spPr>
        <p:txBody>
          <a:bodyPr>
            <a:normAutofit/>
          </a:bodyPr>
          <a:lstStyle/>
          <a:p>
            <a:pPr marL="0" indent="0">
              <a:buNone/>
            </a:pPr>
            <a:r>
              <a:rPr lang="en-US" u="sng" dirty="0"/>
              <a:t>Alterations in synaptic communication</a:t>
            </a:r>
          </a:p>
          <a:p>
            <a:pPr marL="0" indent="0">
              <a:buNone/>
            </a:pPr>
            <a:endParaRPr lang="en-US" sz="800" dirty="0"/>
          </a:p>
          <a:p>
            <a:pPr marL="0" indent="0">
              <a:buNone/>
            </a:pPr>
            <a:r>
              <a:rPr lang="en-US" sz="2400" dirty="0"/>
              <a:t>Q14. Serotonin-specific reuptake inhibitors (SSRIs) are often used to treat clinical depression. How do these affect synaptic transmission? (Serotonin is a neurotransmitter.)   </a:t>
            </a:r>
          </a:p>
          <a:p>
            <a:pPr marL="0" indent="0">
              <a:buNone/>
            </a:pPr>
            <a:endParaRPr lang="en-US" sz="2400" dirty="0"/>
          </a:p>
          <a:p>
            <a:pPr marL="0" indent="0">
              <a:buNone/>
            </a:pPr>
            <a:endParaRPr lang="en-US" sz="2400" dirty="0"/>
          </a:p>
          <a:p>
            <a:pPr marL="0" indent="0">
              <a:buNone/>
            </a:pPr>
            <a:r>
              <a:rPr lang="en-US" sz="2400" dirty="0"/>
              <a:t>Q15. How would a decreased calcium concentration in the extracellular fluid affect synaptic transmission?</a:t>
            </a:r>
          </a:p>
          <a:p>
            <a:pPr marL="0" indent="0">
              <a:buNone/>
            </a:pPr>
            <a:endParaRPr lang="en-US" sz="2400" dirty="0"/>
          </a:p>
          <a:p>
            <a:pPr marL="0" indent="0">
              <a:buNone/>
            </a:pPr>
            <a:endParaRPr lang="en-US" sz="2400" dirty="0"/>
          </a:p>
          <a:p>
            <a:pPr marL="0" indent="0">
              <a:buNone/>
            </a:pPr>
            <a:r>
              <a:rPr lang="en-US" sz="2400" dirty="0"/>
              <a:t>Q16. Learning sometimes leads to an increase in glutamate receptor density on post-synaptic neurons. How would this affect synaptic transmission?</a:t>
            </a:r>
          </a:p>
        </p:txBody>
      </p:sp>
      <p:sp>
        <p:nvSpPr>
          <p:cNvPr id="4" name="Slide Number Placeholder 3">
            <a:extLst>
              <a:ext uri="{FF2B5EF4-FFF2-40B4-BE49-F238E27FC236}">
                <a16:creationId xmlns:a16="http://schemas.microsoft.com/office/drawing/2014/main" id="{893B1611-09CE-4C3F-8DE7-7A6FF17B359D}"/>
              </a:ext>
            </a:extLst>
          </p:cNvPr>
          <p:cNvSpPr>
            <a:spLocks noGrp="1"/>
          </p:cNvSpPr>
          <p:nvPr>
            <p:ph type="sldNum" sz="quarter" idx="12"/>
          </p:nvPr>
        </p:nvSpPr>
        <p:spPr/>
        <p:txBody>
          <a:bodyPr/>
          <a:lstStyle/>
          <a:p>
            <a:fld id="{6C0C36F0-B428-41C0-AF55-5275465A159A}" type="slidenum">
              <a:rPr lang="en-US" smtClean="0"/>
              <a:pPr/>
              <a:t>21</a:t>
            </a:fld>
            <a:endParaRPr lang="en-US" dirty="0"/>
          </a:p>
        </p:txBody>
      </p:sp>
    </p:spTree>
    <p:extLst>
      <p:ext uri="{BB962C8B-B14F-4D97-AF65-F5344CB8AC3E}">
        <p14:creationId xmlns:p14="http://schemas.microsoft.com/office/powerpoint/2010/main" val="1822901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2222" y="833985"/>
            <a:ext cx="8901778" cy="736277"/>
          </a:xfrm>
          <a:noFill/>
          <a:ln>
            <a:noFill/>
          </a:ln>
        </p:spPr>
        <p:txBody>
          <a:bodyPr>
            <a:noAutofit/>
          </a:bodyPr>
          <a:lstStyle/>
          <a:p>
            <a:r>
              <a:rPr lang="en-US" dirty="0"/>
              <a:t>“Who cares whether a neuron reaches threshold?” </a:t>
            </a:r>
            <a:br>
              <a:rPr lang="en-US" dirty="0"/>
            </a:br>
            <a:r>
              <a:rPr lang="en-US" sz="2800" u="sng" dirty="0"/>
              <a:t>General answer</a:t>
            </a:r>
            <a:r>
              <a:rPr lang="en-US" sz="2800" dirty="0"/>
              <a:t>: the “decision” as to whether to fire an action potential may represent a decision about interpreting or responding to a stimulus.</a:t>
            </a:r>
            <a:endParaRPr lang="en-US" sz="3200" dirty="0"/>
          </a:p>
        </p:txBody>
      </p:sp>
      <p:sp>
        <p:nvSpPr>
          <p:cNvPr id="8" name="TextBox 7"/>
          <p:cNvSpPr txBox="1"/>
          <p:nvPr/>
        </p:nvSpPr>
        <p:spPr>
          <a:xfrm>
            <a:off x="242222" y="2641084"/>
            <a:ext cx="8731298" cy="2308324"/>
          </a:xfrm>
          <a:prstGeom prst="rect">
            <a:avLst/>
          </a:prstGeom>
          <a:noFill/>
        </p:spPr>
        <p:txBody>
          <a:bodyPr wrap="square" rtlCol="0">
            <a:spAutoFit/>
          </a:bodyPr>
          <a:lstStyle/>
          <a:p>
            <a:r>
              <a:rPr lang="en-US" sz="2400" dirty="0"/>
              <a:t>Example 1: </a:t>
            </a:r>
          </a:p>
          <a:p>
            <a:r>
              <a:rPr lang="en-US" sz="2400" dirty="0"/>
              <a:t>“Is this stimulus [heat, pressure, etc.] strong enough for the brain to pay attention to?”</a:t>
            </a:r>
          </a:p>
          <a:p>
            <a:pPr lvl="0"/>
            <a:r>
              <a:rPr lang="en-US" sz="2400" dirty="0"/>
              <a:t>Possible solution: Stimulus intensity is often encoded as frequency of action potentials. Post-synaptic neuron Z gets to threshold and fires if and only if pre-synaptic neuron A is firing at a very high frequency.</a:t>
            </a:r>
          </a:p>
        </p:txBody>
      </p:sp>
      <p:pic>
        <p:nvPicPr>
          <p:cNvPr id="4" name="Picture 2" descr="Image result for spatial summation neuron">
            <a:extLst>
              <a:ext uri="{FF2B5EF4-FFF2-40B4-BE49-F238E27FC236}">
                <a16:creationId xmlns:a16="http://schemas.microsoft.com/office/drawing/2014/main" id="{796A3F14-90EF-4A26-AF7C-07CD160138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767" t="58172" r="31325" b="35612"/>
          <a:stretch/>
        </p:blipFill>
        <p:spPr bwMode="auto">
          <a:xfrm>
            <a:off x="4572000" y="5535645"/>
            <a:ext cx="2094278" cy="3700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AEBE6D5-9DAB-4D19-8B4B-8D75EA9C427D}"/>
              </a:ext>
            </a:extLst>
          </p:cNvPr>
          <p:cNvSpPr txBox="1"/>
          <p:nvPr/>
        </p:nvSpPr>
        <p:spPr>
          <a:xfrm>
            <a:off x="3448705" y="5899579"/>
            <a:ext cx="370614" cy="461665"/>
          </a:xfrm>
          <a:prstGeom prst="rect">
            <a:avLst/>
          </a:prstGeom>
          <a:noFill/>
        </p:spPr>
        <p:txBody>
          <a:bodyPr wrap="none" rtlCol="0">
            <a:spAutoFit/>
          </a:bodyPr>
          <a:lstStyle/>
          <a:p>
            <a:r>
              <a:rPr lang="en-US" sz="2400" b="1" dirty="0"/>
              <a:t>A</a:t>
            </a:r>
          </a:p>
        </p:txBody>
      </p:sp>
      <p:sp>
        <p:nvSpPr>
          <p:cNvPr id="9" name="TextBox 8">
            <a:extLst>
              <a:ext uri="{FF2B5EF4-FFF2-40B4-BE49-F238E27FC236}">
                <a16:creationId xmlns:a16="http://schemas.microsoft.com/office/drawing/2014/main" id="{976D1B96-8D60-4DA8-800F-4003174BC32A}"/>
              </a:ext>
            </a:extLst>
          </p:cNvPr>
          <p:cNvSpPr txBox="1"/>
          <p:nvPr/>
        </p:nvSpPr>
        <p:spPr>
          <a:xfrm>
            <a:off x="5485722" y="5850629"/>
            <a:ext cx="332142" cy="461665"/>
          </a:xfrm>
          <a:prstGeom prst="rect">
            <a:avLst/>
          </a:prstGeom>
          <a:noFill/>
        </p:spPr>
        <p:txBody>
          <a:bodyPr wrap="none" rtlCol="0">
            <a:spAutoFit/>
          </a:bodyPr>
          <a:lstStyle/>
          <a:p>
            <a:r>
              <a:rPr lang="en-US" sz="2400" b="1" dirty="0"/>
              <a:t>Z</a:t>
            </a:r>
          </a:p>
        </p:txBody>
      </p:sp>
      <p:pic>
        <p:nvPicPr>
          <p:cNvPr id="10" name="Picture 2" descr="Image result for spatial summation neuron">
            <a:extLst>
              <a:ext uri="{FF2B5EF4-FFF2-40B4-BE49-F238E27FC236}">
                <a16:creationId xmlns:a16="http://schemas.microsoft.com/office/drawing/2014/main" id="{0E406CF3-5E6B-4E45-8321-B80C9DE9273A}"/>
              </a:ext>
            </a:extLst>
          </p:cNvPr>
          <p:cNvPicPr>
            <a:picLocks noChangeAspect="1" noChangeArrowheads="1"/>
          </p:cNvPicPr>
          <p:nvPr/>
        </p:nvPicPr>
        <p:blipFill rotWithShape="1">
          <a:blip r:embed="rId3">
            <a:duotone>
              <a:prstClr val="black"/>
              <a:srgbClr val="009900">
                <a:tint val="45000"/>
                <a:satMod val="400000"/>
              </a:srgbClr>
            </a:duotone>
            <a:extLst>
              <a:ext uri="{28A0092B-C50C-407E-A947-70E740481C1C}">
                <a14:useLocalDpi xmlns:a14="http://schemas.microsoft.com/office/drawing/2010/main" val="0"/>
              </a:ext>
            </a:extLst>
          </a:blip>
          <a:srcRect l="40767" t="58172" r="31325" b="35612"/>
          <a:stretch/>
        </p:blipFill>
        <p:spPr bwMode="auto">
          <a:xfrm>
            <a:off x="2507298" y="5525207"/>
            <a:ext cx="2094278" cy="370083"/>
          </a:xfrm>
          <a:prstGeom prst="rect">
            <a:avLst/>
          </a:prstGeom>
          <a:solidFill>
            <a:srgbClr val="009900"/>
          </a:solidFill>
        </p:spPr>
      </p:pic>
    </p:spTree>
    <p:extLst>
      <p:ext uri="{BB962C8B-B14F-4D97-AF65-F5344CB8AC3E}">
        <p14:creationId xmlns:p14="http://schemas.microsoft.com/office/powerpoint/2010/main" val="3173185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242222" y="172555"/>
            <a:ext cx="8731298" cy="3785652"/>
          </a:xfrm>
          <a:prstGeom prst="rect">
            <a:avLst/>
          </a:prstGeom>
          <a:noFill/>
        </p:spPr>
        <p:txBody>
          <a:bodyPr wrap="square" rtlCol="0">
            <a:spAutoFit/>
          </a:bodyPr>
          <a:lstStyle/>
          <a:p>
            <a:r>
              <a:rPr lang="en-US" sz="2400" dirty="0"/>
              <a:t>Example 2: </a:t>
            </a:r>
          </a:p>
          <a:p>
            <a:r>
              <a:rPr lang="en-US" sz="2400" dirty="0"/>
              <a:t>“Which bucket of water is warmer, the one being felt by my left hand, or the one being felt by my right hand?”</a:t>
            </a:r>
          </a:p>
          <a:p>
            <a:endParaRPr lang="en-US" sz="2400" dirty="0"/>
          </a:p>
          <a:p>
            <a:pPr lvl="0"/>
            <a:r>
              <a:rPr lang="en-US" sz="2400" dirty="0"/>
              <a:t>Possible solution: Pre-synaptic neurons A and B represent sensory input coming from the two sides/hands. As in the previous example, action potential frequency encodes stimulus intensity. The input of B drives inhibitory neuron C, so that stimulation of Z by A “competes” against inhibition of Z by C. In this scenario, Z only fires if A fires more frequently than B does.</a:t>
            </a:r>
          </a:p>
        </p:txBody>
      </p:sp>
      <p:pic>
        <p:nvPicPr>
          <p:cNvPr id="4" name="Picture 2" descr="Image result for spatial summation neuron">
            <a:extLst>
              <a:ext uri="{FF2B5EF4-FFF2-40B4-BE49-F238E27FC236}">
                <a16:creationId xmlns:a16="http://schemas.microsoft.com/office/drawing/2014/main" id="{C57E3746-7619-4CB0-B875-69398C7139BF}"/>
              </a:ext>
            </a:extLst>
          </p:cNvPr>
          <p:cNvPicPr>
            <a:picLocks noChangeAspect="1" noChangeArrowheads="1"/>
          </p:cNvPicPr>
          <p:nvPr/>
        </p:nvPicPr>
        <p:blipFill rotWithShape="1">
          <a:blip r:embed="rId3">
            <a:duotone>
              <a:prstClr val="black"/>
              <a:srgbClr val="FF0000">
                <a:tint val="45000"/>
                <a:satMod val="400000"/>
              </a:srgbClr>
            </a:duotone>
            <a:extLst>
              <a:ext uri="{28A0092B-C50C-407E-A947-70E740481C1C}">
                <a14:useLocalDpi xmlns:a14="http://schemas.microsoft.com/office/drawing/2010/main" val="0"/>
              </a:ext>
            </a:extLst>
          </a:blip>
          <a:srcRect l="40767" t="58172" r="31325" b="35612"/>
          <a:stretch/>
        </p:blipFill>
        <p:spPr bwMode="auto">
          <a:xfrm>
            <a:off x="3081406" y="5961529"/>
            <a:ext cx="2094278" cy="3700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86AED59-2719-4ADA-AF05-E457E6980400}"/>
              </a:ext>
            </a:extLst>
          </p:cNvPr>
          <p:cNvSpPr txBox="1"/>
          <p:nvPr/>
        </p:nvSpPr>
        <p:spPr>
          <a:xfrm>
            <a:off x="4852399" y="4471939"/>
            <a:ext cx="370614" cy="461665"/>
          </a:xfrm>
          <a:prstGeom prst="rect">
            <a:avLst/>
          </a:prstGeom>
          <a:noFill/>
        </p:spPr>
        <p:txBody>
          <a:bodyPr wrap="none" rtlCol="0">
            <a:spAutoFit/>
          </a:bodyPr>
          <a:lstStyle/>
          <a:p>
            <a:r>
              <a:rPr lang="en-US" sz="2400" b="1" dirty="0"/>
              <a:t>A</a:t>
            </a:r>
          </a:p>
        </p:txBody>
      </p:sp>
      <p:sp>
        <p:nvSpPr>
          <p:cNvPr id="6" name="TextBox 5">
            <a:extLst>
              <a:ext uri="{FF2B5EF4-FFF2-40B4-BE49-F238E27FC236}">
                <a16:creationId xmlns:a16="http://schemas.microsoft.com/office/drawing/2014/main" id="{3CF46008-0AF8-4087-BA08-8A3D1E057E8C}"/>
              </a:ext>
            </a:extLst>
          </p:cNvPr>
          <p:cNvSpPr txBox="1"/>
          <p:nvPr/>
        </p:nvSpPr>
        <p:spPr>
          <a:xfrm>
            <a:off x="1732643" y="5573903"/>
            <a:ext cx="370614" cy="461665"/>
          </a:xfrm>
          <a:prstGeom prst="rect">
            <a:avLst/>
          </a:prstGeom>
          <a:noFill/>
        </p:spPr>
        <p:txBody>
          <a:bodyPr wrap="none" rtlCol="0">
            <a:spAutoFit/>
          </a:bodyPr>
          <a:lstStyle/>
          <a:p>
            <a:r>
              <a:rPr lang="en-US" sz="2400" b="1" dirty="0"/>
              <a:t>B</a:t>
            </a:r>
          </a:p>
        </p:txBody>
      </p:sp>
      <p:sp>
        <p:nvSpPr>
          <p:cNvPr id="7" name="TextBox 6">
            <a:extLst>
              <a:ext uri="{FF2B5EF4-FFF2-40B4-BE49-F238E27FC236}">
                <a16:creationId xmlns:a16="http://schemas.microsoft.com/office/drawing/2014/main" id="{E3DB2336-3B0A-4EDB-BE32-5ADCED6FC6F4}"/>
              </a:ext>
            </a:extLst>
          </p:cNvPr>
          <p:cNvSpPr txBox="1"/>
          <p:nvPr/>
        </p:nvSpPr>
        <p:spPr>
          <a:xfrm>
            <a:off x="3855703" y="5546263"/>
            <a:ext cx="348172" cy="461665"/>
          </a:xfrm>
          <a:prstGeom prst="rect">
            <a:avLst/>
          </a:prstGeom>
          <a:noFill/>
        </p:spPr>
        <p:txBody>
          <a:bodyPr wrap="none" rtlCol="0">
            <a:spAutoFit/>
          </a:bodyPr>
          <a:lstStyle/>
          <a:p>
            <a:r>
              <a:rPr lang="en-US" sz="2400" b="1" dirty="0"/>
              <a:t>C</a:t>
            </a:r>
          </a:p>
        </p:txBody>
      </p:sp>
      <p:sp>
        <p:nvSpPr>
          <p:cNvPr id="9" name="TextBox 8">
            <a:extLst>
              <a:ext uri="{FF2B5EF4-FFF2-40B4-BE49-F238E27FC236}">
                <a16:creationId xmlns:a16="http://schemas.microsoft.com/office/drawing/2014/main" id="{505EAD70-8AE7-4105-B7A1-44599EBC733E}"/>
              </a:ext>
            </a:extLst>
          </p:cNvPr>
          <p:cNvSpPr txBox="1"/>
          <p:nvPr/>
        </p:nvSpPr>
        <p:spPr>
          <a:xfrm>
            <a:off x="5986762" y="5662739"/>
            <a:ext cx="332142" cy="461665"/>
          </a:xfrm>
          <a:prstGeom prst="rect">
            <a:avLst/>
          </a:prstGeom>
          <a:noFill/>
        </p:spPr>
        <p:txBody>
          <a:bodyPr wrap="none" rtlCol="0">
            <a:spAutoFit/>
          </a:bodyPr>
          <a:lstStyle/>
          <a:p>
            <a:r>
              <a:rPr lang="en-US" sz="2400" b="1" dirty="0"/>
              <a:t>Z</a:t>
            </a:r>
          </a:p>
        </p:txBody>
      </p:sp>
      <p:pic>
        <p:nvPicPr>
          <p:cNvPr id="10" name="Picture 2" descr="Image result for spatial summation neuron">
            <a:extLst>
              <a:ext uri="{FF2B5EF4-FFF2-40B4-BE49-F238E27FC236}">
                <a16:creationId xmlns:a16="http://schemas.microsoft.com/office/drawing/2014/main" id="{9CF8F085-CBD9-439C-BCFC-826C826FE94A}"/>
              </a:ext>
            </a:extLst>
          </p:cNvPr>
          <p:cNvPicPr>
            <a:picLocks noChangeAspect="1" noChangeArrowheads="1"/>
          </p:cNvPicPr>
          <p:nvPr/>
        </p:nvPicPr>
        <p:blipFill rotWithShape="1">
          <a:blip r:embed="rId3">
            <a:duotone>
              <a:prstClr val="black"/>
              <a:srgbClr val="009900">
                <a:tint val="45000"/>
                <a:satMod val="400000"/>
              </a:srgbClr>
            </a:duotone>
            <a:extLst>
              <a:ext uri="{28A0092B-C50C-407E-A947-70E740481C1C}">
                <a14:useLocalDpi xmlns:a14="http://schemas.microsoft.com/office/drawing/2010/main" val="0"/>
              </a:ext>
            </a:extLst>
          </a:blip>
          <a:srcRect l="40767" t="58172" r="31325" b="35612"/>
          <a:stretch/>
        </p:blipFill>
        <p:spPr bwMode="auto">
          <a:xfrm>
            <a:off x="1016704" y="5951091"/>
            <a:ext cx="2094278" cy="3700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spatial summation neuron">
            <a:extLst>
              <a:ext uri="{FF2B5EF4-FFF2-40B4-BE49-F238E27FC236}">
                <a16:creationId xmlns:a16="http://schemas.microsoft.com/office/drawing/2014/main" id="{1FDC44C4-71DF-4DB7-8351-2C7E413FB5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767" t="58172" r="31325" b="35612"/>
          <a:stretch/>
        </p:blipFill>
        <p:spPr bwMode="auto">
          <a:xfrm>
            <a:off x="5152372" y="5990757"/>
            <a:ext cx="2094278" cy="3700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spatial summation neuron">
            <a:extLst>
              <a:ext uri="{FF2B5EF4-FFF2-40B4-BE49-F238E27FC236}">
                <a16:creationId xmlns:a16="http://schemas.microsoft.com/office/drawing/2014/main" id="{29B8F782-24F4-492D-992A-767FD3702F0A}"/>
              </a:ext>
            </a:extLst>
          </p:cNvPr>
          <p:cNvPicPr>
            <a:picLocks noChangeAspect="1" noChangeArrowheads="1"/>
          </p:cNvPicPr>
          <p:nvPr/>
        </p:nvPicPr>
        <p:blipFill rotWithShape="1">
          <a:blip r:embed="rId3">
            <a:duotone>
              <a:prstClr val="black"/>
              <a:srgbClr val="009900">
                <a:tint val="45000"/>
                <a:satMod val="400000"/>
              </a:srgbClr>
            </a:duotone>
            <a:extLst>
              <a:ext uri="{28A0092B-C50C-407E-A947-70E740481C1C}">
                <a14:useLocalDpi xmlns:a14="http://schemas.microsoft.com/office/drawing/2010/main" val="0"/>
              </a:ext>
            </a:extLst>
          </a:blip>
          <a:srcRect l="40767" t="58172" r="31325" b="35612"/>
          <a:stretch/>
        </p:blipFill>
        <p:spPr bwMode="auto">
          <a:xfrm rot="5400000">
            <a:off x="4403959" y="4916670"/>
            <a:ext cx="1879577" cy="332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886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4BAD-9219-448A-94D0-FEBEF4792686}"/>
              </a:ext>
            </a:extLst>
          </p:cNvPr>
          <p:cNvSpPr>
            <a:spLocks noGrp="1"/>
          </p:cNvSpPr>
          <p:nvPr>
            <p:ph type="title"/>
          </p:nvPr>
        </p:nvSpPr>
        <p:spPr>
          <a:xfrm>
            <a:off x="0" y="505835"/>
            <a:ext cx="5604387" cy="584775"/>
          </a:xfrm>
        </p:spPr>
        <p:txBody>
          <a:bodyPr/>
          <a:lstStyle/>
          <a:p>
            <a:r>
              <a:rPr lang="en-US" dirty="0"/>
              <a:t>(B) Membrane potential</a:t>
            </a:r>
          </a:p>
        </p:txBody>
      </p:sp>
      <p:sp>
        <p:nvSpPr>
          <p:cNvPr id="4" name="Slide Number Placeholder 3">
            <a:extLst>
              <a:ext uri="{FF2B5EF4-FFF2-40B4-BE49-F238E27FC236}">
                <a16:creationId xmlns:a16="http://schemas.microsoft.com/office/drawing/2014/main" id="{2CA37AEC-AB83-441C-979F-0D11B254D5C8}"/>
              </a:ext>
            </a:extLst>
          </p:cNvPr>
          <p:cNvSpPr>
            <a:spLocks noGrp="1"/>
          </p:cNvSpPr>
          <p:nvPr>
            <p:ph type="sldNum" sz="quarter" idx="12"/>
          </p:nvPr>
        </p:nvSpPr>
        <p:spPr/>
        <p:txBody>
          <a:bodyPr/>
          <a:lstStyle/>
          <a:p>
            <a:fld id="{6C0C36F0-B428-41C0-AF55-5275465A159A}" type="slidenum">
              <a:rPr lang="en-US" smtClean="0"/>
              <a:pPr/>
              <a:t>3</a:t>
            </a:fld>
            <a:endParaRPr lang="en-US" dirty="0"/>
          </a:p>
        </p:txBody>
      </p:sp>
      <p:pic>
        <p:nvPicPr>
          <p:cNvPr id="5" name="Content Placeholder 3">
            <a:extLst>
              <a:ext uri="{FF2B5EF4-FFF2-40B4-BE49-F238E27FC236}">
                <a16:creationId xmlns:a16="http://schemas.microsoft.com/office/drawing/2014/main" id="{1F004619-188F-410D-8B96-95E6534BC8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635" y="1227440"/>
            <a:ext cx="5444752" cy="4977196"/>
          </a:xfrm>
          <a:prstGeom prst="rect">
            <a:avLst/>
          </a:prstGeom>
        </p:spPr>
      </p:pic>
      <p:sp>
        <p:nvSpPr>
          <p:cNvPr id="6" name="TextBox 5">
            <a:extLst>
              <a:ext uri="{FF2B5EF4-FFF2-40B4-BE49-F238E27FC236}">
                <a16:creationId xmlns:a16="http://schemas.microsoft.com/office/drawing/2014/main" id="{CFEC96B5-2637-468A-87DF-C04D02DF6138}"/>
              </a:ext>
            </a:extLst>
          </p:cNvPr>
          <p:cNvSpPr txBox="1"/>
          <p:nvPr/>
        </p:nvSpPr>
        <p:spPr>
          <a:xfrm>
            <a:off x="0" y="6304137"/>
            <a:ext cx="4543425" cy="584775"/>
          </a:xfrm>
          <a:prstGeom prst="rect">
            <a:avLst/>
          </a:prstGeom>
          <a:noFill/>
        </p:spPr>
        <p:txBody>
          <a:bodyPr wrap="square" rtlCol="0">
            <a:spAutoFit/>
          </a:bodyPr>
          <a:lstStyle/>
          <a:p>
            <a:pPr algn="ctr"/>
            <a:r>
              <a:rPr lang="en-US" sz="1600" dirty="0"/>
              <a:t>Freeman et al. (2014), Figure 46.3</a:t>
            </a:r>
          </a:p>
          <a:p>
            <a:pPr algn="ctr"/>
            <a:r>
              <a:rPr lang="en-US" sz="1600" dirty="0"/>
              <a:t>(like </a:t>
            </a:r>
            <a:r>
              <a:rPr lang="en-US" sz="1600" dirty="0" err="1"/>
              <a:t>Marieb</a:t>
            </a:r>
            <a:r>
              <a:rPr lang="en-US" sz="1600" dirty="0"/>
              <a:t> &amp; Hoehn Focus Figure 11.1)</a:t>
            </a:r>
          </a:p>
        </p:txBody>
      </p:sp>
      <p:sp>
        <p:nvSpPr>
          <p:cNvPr id="7" name="TextBox 6">
            <a:extLst>
              <a:ext uri="{FF2B5EF4-FFF2-40B4-BE49-F238E27FC236}">
                <a16:creationId xmlns:a16="http://schemas.microsoft.com/office/drawing/2014/main" id="{3D5C03D1-C64B-4FB0-A1C4-176F4C7A7B64}"/>
              </a:ext>
            </a:extLst>
          </p:cNvPr>
          <p:cNvSpPr txBox="1"/>
          <p:nvPr/>
        </p:nvSpPr>
        <p:spPr>
          <a:xfrm flipH="1">
            <a:off x="5715000" y="550310"/>
            <a:ext cx="3429000" cy="5632311"/>
          </a:xfrm>
          <a:prstGeom prst="rect">
            <a:avLst/>
          </a:prstGeom>
          <a:noFill/>
        </p:spPr>
        <p:txBody>
          <a:bodyPr wrap="square" rtlCol="0">
            <a:spAutoFit/>
          </a:bodyPr>
          <a:lstStyle/>
          <a:p>
            <a:r>
              <a:rPr lang="en-US" sz="2400" dirty="0"/>
              <a:t>Q1. What is meant by the term “membrane potential”?</a:t>
            </a:r>
          </a:p>
          <a:p>
            <a:endParaRPr lang="en-US" sz="2400" dirty="0"/>
          </a:p>
          <a:p>
            <a:r>
              <a:rPr lang="en-US" sz="2400" dirty="0"/>
              <a:t>Q2. What is the membrane potential of a typical “resting” neuron?</a:t>
            </a:r>
          </a:p>
          <a:p>
            <a:endParaRPr lang="en-US" sz="2400" dirty="0"/>
          </a:p>
          <a:p>
            <a:r>
              <a:rPr lang="en-US" sz="2400" dirty="0"/>
              <a:t>Q3. Your answer to the last question means that, relative to the outside of the cell membrane, the inside is… </a:t>
            </a:r>
          </a:p>
          <a:p>
            <a:pPr marL="342900" indent="-342900">
              <a:buFont typeface="Arial" panose="020B0604020202020204" pitchFamily="34" charset="0"/>
              <a:buChar char="•"/>
            </a:pPr>
            <a:r>
              <a:rPr lang="en-US" sz="2400" dirty="0"/>
              <a:t>more negative?</a:t>
            </a:r>
          </a:p>
          <a:p>
            <a:pPr marL="342900" indent="-342900">
              <a:buFont typeface="Arial" panose="020B0604020202020204" pitchFamily="34" charset="0"/>
              <a:buChar char="•"/>
            </a:pPr>
            <a:r>
              <a:rPr lang="en-US" sz="2400" dirty="0"/>
              <a:t>more positive?</a:t>
            </a:r>
          </a:p>
        </p:txBody>
      </p:sp>
    </p:spTree>
    <p:extLst>
      <p:ext uri="{BB962C8B-B14F-4D97-AF65-F5344CB8AC3E}">
        <p14:creationId xmlns:p14="http://schemas.microsoft.com/office/powerpoint/2010/main" val="743513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22A1CC-2A78-49C2-9BC8-3AC5A84075C8}"/>
              </a:ext>
            </a:extLst>
          </p:cNvPr>
          <p:cNvSpPr>
            <a:spLocks noGrp="1"/>
          </p:cNvSpPr>
          <p:nvPr>
            <p:ph type="sldNum" sz="quarter" idx="12"/>
          </p:nvPr>
        </p:nvSpPr>
        <p:spPr/>
        <p:txBody>
          <a:bodyPr/>
          <a:lstStyle/>
          <a:p>
            <a:fld id="{6C0C36F0-B428-41C0-AF55-5275465A159A}" type="slidenum">
              <a:rPr lang="en-US" smtClean="0"/>
              <a:pPr/>
              <a:t>4</a:t>
            </a:fld>
            <a:endParaRPr lang="en-US" dirty="0"/>
          </a:p>
        </p:txBody>
      </p:sp>
      <p:pic>
        <p:nvPicPr>
          <p:cNvPr id="5" name="Content Placeholder 3">
            <a:extLst>
              <a:ext uri="{FF2B5EF4-FFF2-40B4-BE49-F238E27FC236}">
                <a16:creationId xmlns:a16="http://schemas.microsoft.com/office/drawing/2014/main" id="{70E82C05-9AA5-484E-9659-235BA167B1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83" b="8769"/>
          <a:stretch/>
        </p:blipFill>
        <p:spPr>
          <a:xfrm>
            <a:off x="1652183" y="812086"/>
            <a:ext cx="5300706" cy="3330226"/>
          </a:xfrm>
          <a:prstGeom prst="rect">
            <a:avLst/>
          </a:prstGeom>
        </p:spPr>
      </p:pic>
      <p:sp>
        <p:nvSpPr>
          <p:cNvPr id="6" name="TextBox 5">
            <a:extLst>
              <a:ext uri="{FF2B5EF4-FFF2-40B4-BE49-F238E27FC236}">
                <a16:creationId xmlns:a16="http://schemas.microsoft.com/office/drawing/2014/main" id="{D24F58D6-1A77-4DD5-8CDD-E39E24E2F0D9}"/>
              </a:ext>
            </a:extLst>
          </p:cNvPr>
          <p:cNvSpPr txBox="1"/>
          <p:nvPr/>
        </p:nvSpPr>
        <p:spPr>
          <a:xfrm>
            <a:off x="0" y="6295374"/>
            <a:ext cx="4557713" cy="584775"/>
          </a:xfrm>
          <a:prstGeom prst="rect">
            <a:avLst/>
          </a:prstGeom>
          <a:noFill/>
        </p:spPr>
        <p:txBody>
          <a:bodyPr wrap="square" rtlCol="0">
            <a:spAutoFit/>
          </a:bodyPr>
          <a:lstStyle/>
          <a:p>
            <a:pPr algn="ctr"/>
            <a:r>
              <a:rPr lang="en-US" sz="1600" dirty="0"/>
              <a:t>Freeman et al., (2014), Figure 46.5</a:t>
            </a:r>
          </a:p>
          <a:p>
            <a:pPr algn="ctr"/>
            <a:r>
              <a:rPr lang="en-US" sz="1600" dirty="0"/>
              <a:t>(like </a:t>
            </a:r>
            <a:r>
              <a:rPr lang="en-US" sz="1600" dirty="0" err="1"/>
              <a:t>Marieb</a:t>
            </a:r>
            <a:r>
              <a:rPr lang="en-US" sz="1600" dirty="0"/>
              <a:t> &amp; Hoehn Focus Figure 11.2)</a:t>
            </a:r>
          </a:p>
        </p:txBody>
      </p:sp>
      <p:sp>
        <p:nvSpPr>
          <p:cNvPr id="7" name="TextBox 6">
            <a:extLst>
              <a:ext uri="{FF2B5EF4-FFF2-40B4-BE49-F238E27FC236}">
                <a16:creationId xmlns:a16="http://schemas.microsoft.com/office/drawing/2014/main" id="{E5363C7C-2994-44D8-900B-96E14DBB3EA8}"/>
              </a:ext>
            </a:extLst>
          </p:cNvPr>
          <p:cNvSpPr txBox="1"/>
          <p:nvPr/>
        </p:nvSpPr>
        <p:spPr>
          <a:xfrm>
            <a:off x="157317" y="4375576"/>
            <a:ext cx="8524568" cy="2123658"/>
          </a:xfrm>
          <a:prstGeom prst="rect">
            <a:avLst/>
          </a:prstGeom>
          <a:noFill/>
        </p:spPr>
        <p:txBody>
          <a:bodyPr wrap="square" rtlCol="0">
            <a:spAutoFit/>
          </a:bodyPr>
          <a:lstStyle/>
          <a:p>
            <a:r>
              <a:rPr lang="en-US" sz="2400" dirty="0"/>
              <a:t>Q4. For a cell membrane, what does “depolarization” mean? Which ion flow usually causes this? </a:t>
            </a:r>
          </a:p>
          <a:p>
            <a:endParaRPr lang="en-US" sz="1200" dirty="0"/>
          </a:p>
          <a:p>
            <a:r>
              <a:rPr lang="en-US" sz="2400" dirty="0"/>
              <a:t>Q5. What does “repolarization” mean? Which ion flow usually causes this? </a:t>
            </a:r>
          </a:p>
          <a:p>
            <a:endParaRPr lang="en-US" sz="2400" dirty="0"/>
          </a:p>
        </p:txBody>
      </p:sp>
      <p:sp>
        <p:nvSpPr>
          <p:cNvPr id="8" name="TextBox 7">
            <a:extLst>
              <a:ext uri="{FF2B5EF4-FFF2-40B4-BE49-F238E27FC236}">
                <a16:creationId xmlns:a16="http://schemas.microsoft.com/office/drawing/2014/main" id="{3BAF262B-9DF5-4101-ADD9-E37BB0837FEA}"/>
              </a:ext>
            </a:extLst>
          </p:cNvPr>
          <p:cNvSpPr txBox="1"/>
          <p:nvPr/>
        </p:nvSpPr>
        <p:spPr>
          <a:xfrm>
            <a:off x="308794" y="710207"/>
            <a:ext cx="1343389" cy="923330"/>
          </a:xfrm>
          <a:prstGeom prst="rect">
            <a:avLst/>
          </a:prstGeom>
          <a:noFill/>
        </p:spPr>
        <p:txBody>
          <a:bodyPr wrap="square" rtlCol="0">
            <a:spAutoFit/>
          </a:bodyPr>
          <a:lstStyle/>
          <a:p>
            <a:pPr algn="r"/>
            <a:r>
              <a:rPr lang="en-US" b="1" dirty="0"/>
              <a:t>Membrane potential (mV)</a:t>
            </a:r>
          </a:p>
        </p:txBody>
      </p:sp>
      <p:sp>
        <p:nvSpPr>
          <p:cNvPr id="9" name="TextBox 8">
            <a:extLst>
              <a:ext uri="{FF2B5EF4-FFF2-40B4-BE49-F238E27FC236}">
                <a16:creationId xmlns:a16="http://schemas.microsoft.com/office/drawing/2014/main" id="{765012D3-7D26-424B-9E63-C1C30A59DF53}"/>
              </a:ext>
            </a:extLst>
          </p:cNvPr>
          <p:cNvSpPr txBox="1"/>
          <p:nvPr/>
        </p:nvSpPr>
        <p:spPr>
          <a:xfrm>
            <a:off x="6419562" y="3074870"/>
            <a:ext cx="2344974" cy="646331"/>
          </a:xfrm>
          <a:prstGeom prst="rect">
            <a:avLst/>
          </a:prstGeom>
          <a:noFill/>
        </p:spPr>
        <p:txBody>
          <a:bodyPr wrap="square" rtlCol="0">
            <a:spAutoFit/>
          </a:bodyPr>
          <a:lstStyle/>
          <a:p>
            <a:pPr algn="r"/>
            <a:r>
              <a:rPr lang="en-US" dirty="0"/>
              <a:t>Time </a:t>
            </a:r>
          </a:p>
          <a:p>
            <a:pPr algn="r"/>
            <a:r>
              <a:rPr lang="en-US" dirty="0"/>
              <a:t>(milliseconds)</a:t>
            </a:r>
          </a:p>
        </p:txBody>
      </p:sp>
      <p:sp>
        <p:nvSpPr>
          <p:cNvPr id="10" name="TextBox 9">
            <a:extLst>
              <a:ext uri="{FF2B5EF4-FFF2-40B4-BE49-F238E27FC236}">
                <a16:creationId xmlns:a16="http://schemas.microsoft.com/office/drawing/2014/main" id="{580826F8-870C-4239-AFD4-2F7E62E9FCCA}"/>
              </a:ext>
            </a:extLst>
          </p:cNvPr>
          <p:cNvSpPr txBox="1"/>
          <p:nvPr/>
        </p:nvSpPr>
        <p:spPr>
          <a:xfrm>
            <a:off x="4969285" y="847860"/>
            <a:ext cx="4041055" cy="1569660"/>
          </a:xfrm>
          <a:prstGeom prst="rect">
            <a:avLst/>
          </a:prstGeom>
          <a:noFill/>
        </p:spPr>
        <p:txBody>
          <a:bodyPr wrap="square" rtlCol="0">
            <a:spAutoFit/>
          </a:bodyPr>
          <a:lstStyle/>
          <a:p>
            <a:r>
              <a:rPr lang="en-US" sz="2400" dirty="0"/>
              <a:t>This graph shows an ACTION POTENTIAL: the changes in membrane potential over time when an axon is activated.</a:t>
            </a:r>
          </a:p>
        </p:txBody>
      </p:sp>
      <p:sp>
        <p:nvSpPr>
          <p:cNvPr id="12" name="TextBox 11">
            <a:extLst>
              <a:ext uri="{FF2B5EF4-FFF2-40B4-BE49-F238E27FC236}">
                <a16:creationId xmlns:a16="http://schemas.microsoft.com/office/drawing/2014/main" id="{25DEEC32-7912-412F-8381-5B660EA47FE6}"/>
              </a:ext>
            </a:extLst>
          </p:cNvPr>
          <p:cNvSpPr txBox="1"/>
          <p:nvPr/>
        </p:nvSpPr>
        <p:spPr>
          <a:xfrm>
            <a:off x="157317" y="82491"/>
            <a:ext cx="5458131" cy="461665"/>
          </a:xfrm>
          <a:prstGeom prst="rect">
            <a:avLst/>
          </a:prstGeom>
          <a:noFill/>
        </p:spPr>
        <p:txBody>
          <a:bodyPr wrap="square" rtlCol="0">
            <a:spAutoFit/>
          </a:bodyPr>
          <a:lstStyle/>
          <a:p>
            <a:r>
              <a:rPr lang="en-US" sz="2400" u="sng" dirty="0"/>
              <a:t>Membrane potential can change QUICKLY</a:t>
            </a:r>
          </a:p>
        </p:txBody>
      </p:sp>
    </p:spTree>
    <p:extLst>
      <p:ext uri="{BB962C8B-B14F-4D97-AF65-F5344CB8AC3E}">
        <p14:creationId xmlns:p14="http://schemas.microsoft.com/office/powerpoint/2010/main" val="199721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479501"/>
            <a:ext cx="9144000" cy="826893"/>
          </a:xfrm>
        </p:spPr>
        <p:txBody>
          <a:bodyPr/>
          <a:lstStyle/>
          <a:p>
            <a:r>
              <a:rPr lang="en-US" dirty="0"/>
              <a:t>(C) Electrochemical gradients</a:t>
            </a:r>
          </a:p>
        </p:txBody>
      </p:sp>
      <p:sp>
        <p:nvSpPr>
          <p:cNvPr id="3" name="TextBox 2"/>
          <p:cNvSpPr txBox="1"/>
          <p:nvPr/>
        </p:nvSpPr>
        <p:spPr>
          <a:xfrm>
            <a:off x="185738" y="1413847"/>
            <a:ext cx="8034030" cy="3785652"/>
          </a:xfrm>
          <a:prstGeom prst="rect">
            <a:avLst/>
          </a:prstGeom>
          <a:noFill/>
        </p:spPr>
        <p:txBody>
          <a:bodyPr wrap="square" rtlCol="0">
            <a:spAutoFit/>
          </a:bodyPr>
          <a:lstStyle/>
          <a:p>
            <a:r>
              <a:rPr lang="en-US" sz="2400" dirty="0"/>
              <a:t>Q1. What is a </a:t>
            </a:r>
            <a:r>
              <a:rPr lang="en-US" sz="2400" u="sng" dirty="0"/>
              <a:t>chemical</a:t>
            </a:r>
            <a:r>
              <a:rPr lang="en-US" sz="2400" dirty="0"/>
              <a:t> gradient (for all substances)?</a:t>
            </a:r>
          </a:p>
          <a:p>
            <a:endParaRPr lang="en-US" sz="2400" dirty="0"/>
          </a:p>
          <a:p>
            <a:endParaRPr lang="en-US" sz="2400" dirty="0"/>
          </a:p>
          <a:p>
            <a:endParaRPr lang="en-US" sz="2400" dirty="0"/>
          </a:p>
          <a:p>
            <a:r>
              <a:rPr lang="en-US" sz="2400" dirty="0"/>
              <a:t>Q2. What is an </a:t>
            </a:r>
            <a:r>
              <a:rPr lang="en-US" sz="2400" u="sng" dirty="0"/>
              <a:t>electrical</a:t>
            </a:r>
            <a:r>
              <a:rPr lang="en-US" sz="2400" dirty="0"/>
              <a:t> gradient (for ions)?</a:t>
            </a:r>
          </a:p>
          <a:p>
            <a:endParaRPr lang="en-US" sz="2400" dirty="0"/>
          </a:p>
          <a:p>
            <a:endParaRPr lang="en-US" sz="2400" dirty="0"/>
          </a:p>
          <a:p>
            <a:endParaRPr lang="en-US" sz="2400" dirty="0"/>
          </a:p>
          <a:p>
            <a:endParaRPr lang="en-US" sz="2400" dirty="0"/>
          </a:p>
          <a:p>
            <a:r>
              <a:rPr lang="en-US" sz="2400" dirty="0"/>
              <a:t>Q3. What is an </a:t>
            </a:r>
            <a:r>
              <a:rPr lang="en-US" sz="2400" u="sng" dirty="0"/>
              <a:t>electrochemical</a:t>
            </a:r>
            <a:r>
              <a:rPr lang="en-US" sz="2400" dirty="0"/>
              <a:t> gradient (for ions)?</a:t>
            </a:r>
          </a:p>
        </p:txBody>
      </p:sp>
      <p:pic>
        <p:nvPicPr>
          <p:cNvPr id="5" name="Picture 4">
            <a:extLst>
              <a:ext uri="{FF2B5EF4-FFF2-40B4-BE49-F238E27FC236}">
                <a16:creationId xmlns:a16="http://schemas.microsoft.com/office/drawing/2014/main" id="{86BF93C7-D37D-43A0-B4F2-BB553C0A8A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6816" y="0"/>
            <a:ext cx="1597184" cy="1593908"/>
          </a:xfrm>
          <a:prstGeom prst="rect">
            <a:avLst/>
          </a:prstGeom>
        </p:spPr>
      </p:pic>
    </p:spTree>
    <p:extLst>
      <p:ext uri="{BB962C8B-B14F-4D97-AF65-F5344CB8AC3E}">
        <p14:creationId xmlns:p14="http://schemas.microsoft.com/office/powerpoint/2010/main" val="3410730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 y="437091"/>
            <a:ext cx="9145012" cy="649902"/>
          </a:xfrm>
          <a:noFill/>
          <a:ln>
            <a:noFill/>
          </a:ln>
        </p:spPr>
        <p:txBody>
          <a:bodyPr>
            <a:normAutofit/>
          </a:bodyPr>
          <a:lstStyle/>
          <a:p>
            <a:r>
              <a:rPr lang="en-US" u="sng" dirty="0"/>
              <a:t>Electrochemical gradients: examples</a:t>
            </a: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4163"/>
          <a:stretch/>
        </p:blipFill>
        <p:spPr>
          <a:xfrm>
            <a:off x="4954730" y="3177212"/>
            <a:ext cx="4191005" cy="3671644"/>
          </a:xfrm>
        </p:spPr>
      </p:pic>
      <p:sp>
        <p:nvSpPr>
          <p:cNvPr id="5" name="TextBox 4"/>
          <p:cNvSpPr txBox="1"/>
          <p:nvPr/>
        </p:nvSpPr>
        <p:spPr>
          <a:xfrm>
            <a:off x="0" y="6386517"/>
            <a:ext cx="4543425" cy="369332"/>
          </a:xfrm>
          <a:prstGeom prst="rect">
            <a:avLst/>
          </a:prstGeom>
          <a:noFill/>
        </p:spPr>
        <p:txBody>
          <a:bodyPr wrap="square" rtlCol="0">
            <a:spAutoFit/>
          </a:bodyPr>
          <a:lstStyle/>
          <a:p>
            <a:pPr algn="ctr"/>
            <a:r>
              <a:rPr lang="en-US" dirty="0"/>
              <a:t>Freeman et al. (2014), Figure 46.3</a:t>
            </a:r>
          </a:p>
        </p:txBody>
      </p:sp>
      <p:graphicFrame>
        <p:nvGraphicFramePr>
          <p:cNvPr id="6" name="Table 5"/>
          <p:cNvGraphicFramePr>
            <a:graphicFrameLocks noGrp="1"/>
          </p:cNvGraphicFramePr>
          <p:nvPr>
            <p:extLst>
              <p:ext uri="{D42A27DB-BD31-4B8C-83A1-F6EECF244321}">
                <p14:modId xmlns:p14="http://schemas.microsoft.com/office/powerpoint/2010/main" val="1005079425"/>
              </p:ext>
            </p:extLst>
          </p:nvPr>
        </p:nvGraphicFramePr>
        <p:xfrm>
          <a:off x="317774" y="2377480"/>
          <a:ext cx="5843569" cy="2485629"/>
        </p:xfrm>
        <a:graphic>
          <a:graphicData uri="http://schemas.openxmlformats.org/drawingml/2006/table">
            <a:tbl>
              <a:tblPr firstRow="1" bandRow="1">
                <a:tableStyleId>{5C22544A-7EE6-4342-B048-85BDC9FD1C3A}</a:tableStyleId>
              </a:tblPr>
              <a:tblGrid>
                <a:gridCol w="814368">
                  <a:extLst>
                    <a:ext uri="{9D8B030D-6E8A-4147-A177-3AD203B41FA5}">
                      <a16:colId xmlns:a16="http://schemas.microsoft.com/office/drawing/2014/main" val="20000"/>
                    </a:ext>
                  </a:extLst>
                </a:gridCol>
                <a:gridCol w="1343026">
                  <a:extLst>
                    <a:ext uri="{9D8B030D-6E8A-4147-A177-3AD203B41FA5}">
                      <a16:colId xmlns:a16="http://schemas.microsoft.com/office/drawing/2014/main" val="20001"/>
                    </a:ext>
                  </a:extLst>
                </a:gridCol>
                <a:gridCol w="1471612">
                  <a:extLst>
                    <a:ext uri="{9D8B030D-6E8A-4147-A177-3AD203B41FA5}">
                      <a16:colId xmlns:a16="http://schemas.microsoft.com/office/drawing/2014/main" val="20002"/>
                    </a:ext>
                  </a:extLst>
                </a:gridCol>
                <a:gridCol w="2214563">
                  <a:extLst>
                    <a:ext uri="{9D8B030D-6E8A-4147-A177-3AD203B41FA5}">
                      <a16:colId xmlns:a16="http://schemas.microsoft.com/office/drawing/2014/main" val="20003"/>
                    </a:ext>
                  </a:extLst>
                </a:gridCol>
              </a:tblGrid>
              <a:tr h="797772">
                <a:tc>
                  <a:txBody>
                    <a:bodyPr/>
                    <a:lstStyle/>
                    <a:p>
                      <a:endParaRPr lang="en-US" sz="2000" dirty="0"/>
                    </a:p>
                  </a:txBody>
                  <a:tcPr/>
                </a:tc>
                <a:tc>
                  <a:txBody>
                    <a:bodyPr/>
                    <a:lstStyle/>
                    <a:p>
                      <a:r>
                        <a:rPr lang="en-US" sz="2400" dirty="0"/>
                        <a:t>Chemical </a:t>
                      </a:r>
                    </a:p>
                    <a:p>
                      <a:r>
                        <a:rPr lang="en-US" sz="2400" dirty="0"/>
                        <a:t>gradient</a:t>
                      </a:r>
                    </a:p>
                  </a:txBody>
                  <a:tcPr/>
                </a:tc>
                <a:tc>
                  <a:txBody>
                    <a:bodyPr/>
                    <a:lstStyle/>
                    <a:p>
                      <a:r>
                        <a:rPr lang="en-US" sz="2400" dirty="0"/>
                        <a:t>Electrical </a:t>
                      </a:r>
                    </a:p>
                    <a:p>
                      <a:r>
                        <a:rPr lang="en-US" sz="2400" dirty="0"/>
                        <a:t>gradient*</a:t>
                      </a:r>
                    </a:p>
                  </a:txBody>
                  <a:tcPr/>
                </a:tc>
                <a:tc>
                  <a:txBody>
                    <a:bodyPr/>
                    <a:lstStyle/>
                    <a:p>
                      <a:r>
                        <a:rPr lang="en-US" sz="2400" dirty="0"/>
                        <a:t>Electrochemical gradient*</a:t>
                      </a:r>
                    </a:p>
                  </a:txBody>
                  <a:tcPr/>
                </a:tc>
                <a:extLst>
                  <a:ext uri="{0D108BD9-81ED-4DB2-BD59-A6C34878D82A}">
                    <a16:rowId xmlns:a16="http://schemas.microsoft.com/office/drawing/2014/main" val="10000"/>
                  </a:ext>
                </a:extLst>
              </a:tr>
              <a:tr h="554223">
                <a:tc>
                  <a:txBody>
                    <a:bodyPr/>
                    <a:lstStyle/>
                    <a:p>
                      <a:r>
                        <a:rPr lang="en-US" sz="2800" dirty="0"/>
                        <a:t>Na</a:t>
                      </a:r>
                      <a:r>
                        <a:rPr lang="en-US" sz="2800" baseline="30000" dirty="0"/>
                        <a:t>+</a:t>
                      </a:r>
                    </a:p>
                  </a:txBody>
                  <a:tcPr anchor="ctr"/>
                </a:tc>
                <a:tc>
                  <a:txBody>
                    <a:bodyPr/>
                    <a:lstStyle/>
                    <a:p>
                      <a:endParaRPr lang="en-US" sz="2400" dirty="0"/>
                    </a:p>
                  </a:txBody>
                  <a:tcPr/>
                </a:tc>
                <a:tc>
                  <a:txBody>
                    <a:bodyPr/>
                    <a:lstStyle/>
                    <a:p>
                      <a:endParaRPr lang="en-US" sz="2400"/>
                    </a:p>
                  </a:txBody>
                  <a:tcPr/>
                </a:tc>
                <a:tc>
                  <a:txBody>
                    <a:bodyPr/>
                    <a:lstStyle/>
                    <a:p>
                      <a:endParaRPr lang="en-US" sz="2400"/>
                    </a:p>
                  </a:txBody>
                  <a:tcPr/>
                </a:tc>
                <a:extLst>
                  <a:ext uri="{0D108BD9-81ED-4DB2-BD59-A6C34878D82A}">
                    <a16:rowId xmlns:a16="http://schemas.microsoft.com/office/drawing/2014/main" val="10001"/>
                  </a:ext>
                </a:extLst>
              </a:tr>
              <a:tr h="554223">
                <a:tc>
                  <a:txBody>
                    <a:bodyPr/>
                    <a:lstStyle/>
                    <a:p>
                      <a:r>
                        <a:rPr lang="en-US" sz="2800" dirty="0"/>
                        <a:t>K</a:t>
                      </a:r>
                      <a:r>
                        <a:rPr lang="en-US" sz="2800" baseline="30000" dirty="0"/>
                        <a:t>+</a:t>
                      </a:r>
                    </a:p>
                  </a:txBody>
                  <a:tcPr anchor="ctr"/>
                </a:tc>
                <a:tc>
                  <a:txBody>
                    <a:bodyPr/>
                    <a:lstStyle/>
                    <a:p>
                      <a:endParaRPr lang="en-US" sz="2400" dirty="0"/>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10002"/>
                  </a:ext>
                </a:extLst>
              </a:tr>
              <a:tr h="554223">
                <a:tc>
                  <a:txBody>
                    <a:bodyPr/>
                    <a:lstStyle/>
                    <a:p>
                      <a:r>
                        <a:rPr lang="en-US" sz="2800" baseline="0" dirty="0"/>
                        <a:t>Cl</a:t>
                      </a:r>
                      <a:r>
                        <a:rPr lang="en-US" sz="2800" baseline="30000" dirty="0"/>
                        <a:t>-</a:t>
                      </a:r>
                    </a:p>
                  </a:txBody>
                  <a:tcPr anchor="ctr"/>
                </a:tc>
                <a:tc>
                  <a:txBody>
                    <a:bodyPr/>
                    <a:lstStyle/>
                    <a:p>
                      <a:endParaRPr lang="en-US" sz="2400" dirty="0"/>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10004"/>
                  </a:ext>
                </a:extLst>
              </a:tr>
            </a:tbl>
          </a:graphicData>
        </a:graphic>
      </p:graphicFrame>
      <p:sp>
        <p:nvSpPr>
          <p:cNvPr id="7" name="TextBox 6"/>
          <p:cNvSpPr txBox="1"/>
          <p:nvPr/>
        </p:nvSpPr>
        <p:spPr>
          <a:xfrm>
            <a:off x="6136200" y="2452209"/>
            <a:ext cx="3000374" cy="646331"/>
          </a:xfrm>
          <a:prstGeom prst="rect">
            <a:avLst/>
          </a:prstGeom>
          <a:noFill/>
        </p:spPr>
        <p:txBody>
          <a:bodyPr wrap="square" rtlCol="0">
            <a:spAutoFit/>
          </a:bodyPr>
          <a:lstStyle/>
          <a:p>
            <a:r>
              <a:rPr lang="en-US" dirty="0"/>
              <a:t>*at a typical “resting” membrane potential (-70 mV)</a:t>
            </a:r>
          </a:p>
        </p:txBody>
      </p:sp>
      <p:sp>
        <p:nvSpPr>
          <p:cNvPr id="3" name="TextBox 2">
            <a:extLst>
              <a:ext uri="{FF2B5EF4-FFF2-40B4-BE49-F238E27FC236}">
                <a16:creationId xmlns:a16="http://schemas.microsoft.com/office/drawing/2014/main" id="{501D680A-09E1-47C5-B1BC-E4C5F195194C}"/>
              </a:ext>
            </a:extLst>
          </p:cNvPr>
          <p:cNvSpPr txBox="1"/>
          <p:nvPr/>
        </p:nvSpPr>
        <p:spPr>
          <a:xfrm>
            <a:off x="226144" y="1560500"/>
            <a:ext cx="8758466" cy="707886"/>
          </a:xfrm>
          <a:prstGeom prst="rect">
            <a:avLst/>
          </a:prstGeom>
          <a:noFill/>
        </p:spPr>
        <p:txBody>
          <a:bodyPr wrap="square" rtlCol="0">
            <a:spAutoFit/>
          </a:bodyPr>
          <a:lstStyle/>
          <a:p>
            <a:r>
              <a:rPr lang="en-US" sz="2000" dirty="0"/>
              <a:t>Q4. Fill in each box of the table with IN (ion is attracted into cell) or OUT (ion is attracted out of cell).</a:t>
            </a:r>
          </a:p>
        </p:txBody>
      </p:sp>
    </p:spTree>
    <p:extLst>
      <p:ext uri="{BB962C8B-B14F-4D97-AF65-F5344CB8AC3E}">
        <p14:creationId xmlns:p14="http://schemas.microsoft.com/office/powerpoint/2010/main" val="489425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9" y="200025"/>
            <a:ext cx="3084883" cy="996474"/>
          </a:xfrm>
        </p:spPr>
        <p:txBody>
          <a:bodyPr>
            <a:normAutofit/>
          </a:bodyPr>
          <a:lstStyle/>
          <a:p>
            <a:r>
              <a:rPr lang="en-US" dirty="0"/>
              <a:t>(D) Ion channels: </a:t>
            </a:r>
            <a:br>
              <a:rPr lang="en-US" dirty="0"/>
            </a:br>
            <a:r>
              <a:rPr lang="en-US" dirty="0"/>
              <a:t>2 key types*</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33907" b="14627"/>
          <a:stretch/>
        </p:blipFill>
        <p:spPr>
          <a:xfrm>
            <a:off x="3552825" y="11810"/>
            <a:ext cx="5576906" cy="6848689"/>
          </a:xfrm>
          <a:prstGeom prst="rect">
            <a:avLst/>
          </a:prstGeom>
        </p:spPr>
      </p:pic>
      <p:sp>
        <p:nvSpPr>
          <p:cNvPr id="7" name="TextBox 6"/>
          <p:cNvSpPr txBox="1"/>
          <p:nvPr/>
        </p:nvSpPr>
        <p:spPr>
          <a:xfrm>
            <a:off x="285744" y="6258184"/>
            <a:ext cx="2999860" cy="584775"/>
          </a:xfrm>
          <a:prstGeom prst="rect">
            <a:avLst/>
          </a:prstGeom>
          <a:noFill/>
        </p:spPr>
        <p:txBody>
          <a:bodyPr wrap="none" rtlCol="0">
            <a:spAutoFit/>
          </a:bodyPr>
          <a:lstStyle/>
          <a:p>
            <a:r>
              <a:rPr lang="en-US" sz="1600" dirty="0"/>
              <a:t>Martini et al. (2015), Fig. 12-11</a:t>
            </a:r>
          </a:p>
          <a:p>
            <a:r>
              <a:rPr lang="en-US" sz="1600" dirty="0"/>
              <a:t>(like </a:t>
            </a:r>
            <a:r>
              <a:rPr lang="en-US" sz="1600" dirty="0" err="1"/>
              <a:t>Marieb</a:t>
            </a:r>
            <a:r>
              <a:rPr lang="en-US" sz="1600" dirty="0"/>
              <a:t> &amp; Hoehn Figure 11.7)</a:t>
            </a:r>
          </a:p>
        </p:txBody>
      </p:sp>
      <p:sp>
        <p:nvSpPr>
          <p:cNvPr id="3" name="TextBox 2">
            <a:extLst>
              <a:ext uri="{FF2B5EF4-FFF2-40B4-BE49-F238E27FC236}">
                <a16:creationId xmlns:a16="http://schemas.microsoft.com/office/drawing/2014/main" id="{8ED196D7-D216-488B-83EA-EF2B20833668}"/>
              </a:ext>
            </a:extLst>
          </p:cNvPr>
          <p:cNvSpPr txBox="1"/>
          <p:nvPr/>
        </p:nvSpPr>
        <p:spPr>
          <a:xfrm>
            <a:off x="13812" y="1196499"/>
            <a:ext cx="3386613" cy="4832092"/>
          </a:xfrm>
          <a:prstGeom prst="rect">
            <a:avLst/>
          </a:prstGeom>
          <a:noFill/>
        </p:spPr>
        <p:txBody>
          <a:bodyPr wrap="square" rtlCol="0">
            <a:spAutoFit/>
          </a:bodyPr>
          <a:lstStyle/>
          <a:p>
            <a:r>
              <a:rPr lang="en-US" sz="2000" dirty="0"/>
              <a:t>Q1. What stimulates each type to open?</a:t>
            </a:r>
          </a:p>
          <a:p>
            <a:endParaRPr lang="en-US" sz="2000" dirty="0"/>
          </a:p>
          <a:p>
            <a:endParaRPr lang="en-US" sz="2000" dirty="0"/>
          </a:p>
          <a:p>
            <a:r>
              <a:rPr lang="en-US" sz="2000" dirty="0"/>
              <a:t>Q2. What is “threshold” for a voltage-gated channel?</a:t>
            </a:r>
          </a:p>
          <a:p>
            <a:endParaRPr lang="en-US" sz="2000" dirty="0"/>
          </a:p>
          <a:p>
            <a:endParaRPr lang="en-US" sz="2000" dirty="0"/>
          </a:p>
          <a:p>
            <a:r>
              <a:rPr lang="en-US" sz="2000" dirty="0"/>
              <a:t>Q3. In which parts of neurons (dendrites, soma, and/or axon) is each type found?</a:t>
            </a:r>
          </a:p>
          <a:p>
            <a:endParaRPr lang="en-US" sz="2000" dirty="0"/>
          </a:p>
          <a:p>
            <a:endParaRPr lang="en-US" sz="2000" dirty="0"/>
          </a:p>
          <a:p>
            <a:r>
              <a:rPr lang="en-US" sz="1600" dirty="0"/>
              <a:t>*Mechanically gated ion channels, a 3</a:t>
            </a:r>
            <a:r>
              <a:rPr lang="en-US" sz="1600" baseline="30000" dirty="0"/>
              <a:t>rd</a:t>
            </a:r>
            <a:r>
              <a:rPr lang="en-US" sz="1600" dirty="0"/>
              <a:t> type, are important in sensory neurons but are not covered here.</a:t>
            </a:r>
          </a:p>
        </p:txBody>
      </p:sp>
      <p:sp>
        <p:nvSpPr>
          <p:cNvPr id="5" name="TextBox 4">
            <a:extLst>
              <a:ext uri="{FF2B5EF4-FFF2-40B4-BE49-F238E27FC236}">
                <a16:creationId xmlns:a16="http://schemas.microsoft.com/office/drawing/2014/main" id="{B4BC2522-D5BB-4A78-9B22-56D971907218}"/>
              </a:ext>
            </a:extLst>
          </p:cNvPr>
          <p:cNvSpPr txBox="1"/>
          <p:nvPr/>
        </p:nvSpPr>
        <p:spPr>
          <a:xfrm>
            <a:off x="4044580" y="380126"/>
            <a:ext cx="2000270" cy="381000"/>
          </a:xfrm>
          <a:prstGeom prst="rect">
            <a:avLst/>
          </a:prstGeom>
          <a:noFill/>
        </p:spPr>
        <p:txBody>
          <a:bodyPr wrap="square" rtlCol="0">
            <a:spAutoFit/>
          </a:bodyPr>
          <a:lstStyle/>
          <a:p>
            <a:pPr algn="ctr"/>
            <a:r>
              <a:rPr lang="en-US" dirty="0"/>
              <a:t>(ligand-gated)</a:t>
            </a:r>
          </a:p>
        </p:txBody>
      </p:sp>
    </p:spTree>
    <p:extLst>
      <p:ext uri="{BB962C8B-B14F-4D97-AF65-F5344CB8AC3E}">
        <p14:creationId xmlns:p14="http://schemas.microsoft.com/office/powerpoint/2010/main" val="2035006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39" y="141816"/>
            <a:ext cx="8988186" cy="618696"/>
          </a:xfrm>
        </p:spPr>
        <p:txBody>
          <a:bodyPr>
            <a:normAutofit/>
          </a:bodyPr>
          <a:lstStyle/>
          <a:p>
            <a:r>
              <a:rPr lang="en-US" sz="3200" dirty="0"/>
              <a:t>(E) “Active” and “passive” spread of electrical signals</a:t>
            </a:r>
          </a:p>
        </p:txBody>
      </p:sp>
      <p:sp>
        <p:nvSpPr>
          <p:cNvPr id="3" name="TextBox 2">
            <a:extLst>
              <a:ext uri="{FF2B5EF4-FFF2-40B4-BE49-F238E27FC236}">
                <a16:creationId xmlns:a16="http://schemas.microsoft.com/office/drawing/2014/main" id="{9796C5B8-A636-46D8-A40F-CBC665A16909}"/>
              </a:ext>
            </a:extLst>
          </p:cNvPr>
          <p:cNvSpPr txBox="1"/>
          <p:nvPr/>
        </p:nvSpPr>
        <p:spPr>
          <a:xfrm>
            <a:off x="89307" y="811722"/>
            <a:ext cx="8692743" cy="1477328"/>
          </a:xfrm>
          <a:prstGeom prst="rect">
            <a:avLst/>
          </a:prstGeom>
          <a:noFill/>
          <a:ln>
            <a:noFill/>
          </a:ln>
        </p:spPr>
        <p:txBody>
          <a:bodyPr wrap="square" rtlCol="0">
            <a:spAutoFit/>
          </a:bodyPr>
          <a:lstStyle/>
          <a:p>
            <a:r>
              <a:rPr lang="en-US" sz="2000" dirty="0"/>
              <a:t>The active/passive distinction for ion flow along neurons is somewhat different than the active/passive distinction for movement through cell membranes covered in Lab 1 and Chapter 3. </a:t>
            </a:r>
          </a:p>
          <a:p>
            <a:endParaRPr lang="en-US" sz="1000" dirty="0"/>
          </a:p>
          <a:p>
            <a:r>
              <a:rPr lang="en-US" sz="2000" dirty="0"/>
              <a:t>Here is a distillation of Table 11.3 in </a:t>
            </a:r>
            <a:r>
              <a:rPr lang="en-US" sz="2000" dirty="0" err="1"/>
              <a:t>Marieb</a:t>
            </a:r>
            <a:r>
              <a:rPr lang="en-US" sz="2000" dirty="0"/>
              <a:t> &amp; Hoehn (2019)….</a:t>
            </a:r>
          </a:p>
        </p:txBody>
      </p:sp>
      <p:graphicFrame>
        <p:nvGraphicFramePr>
          <p:cNvPr id="9" name="Table 9">
            <a:extLst>
              <a:ext uri="{FF2B5EF4-FFF2-40B4-BE49-F238E27FC236}">
                <a16:creationId xmlns:a16="http://schemas.microsoft.com/office/drawing/2014/main" id="{1E41017C-6745-4C8D-BD16-877EB4D0D603}"/>
              </a:ext>
            </a:extLst>
          </p:cNvPr>
          <p:cNvGraphicFramePr>
            <a:graphicFrameLocks noGrp="1"/>
          </p:cNvGraphicFramePr>
          <p:nvPr>
            <p:extLst>
              <p:ext uri="{D42A27DB-BD31-4B8C-83A1-F6EECF244321}">
                <p14:modId xmlns:p14="http://schemas.microsoft.com/office/powerpoint/2010/main" val="2068770600"/>
              </p:ext>
            </p:extLst>
          </p:nvPr>
        </p:nvGraphicFramePr>
        <p:xfrm>
          <a:off x="266701" y="2340260"/>
          <a:ext cx="8610599" cy="4240346"/>
        </p:xfrm>
        <a:graphic>
          <a:graphicData uri="http://schemas.openxmlformats.org/drawingml/2006/table">
            <a:tbl>
              <a:tblPr firstRow="1" bandRow="1">
                <a:tableStyleId>{5C22544A-7EE6-4342-B048-85BDC9FD1C3A}</a:tableStyleId>
              </a:tblPr>
              <a:tblGrid>
                <a:gridCol w="2524124">
                  <a:extLst>
                    <a:ext uri="{9D8B030D-6E8A-4147-A177-3AD203B41FA5}">
                      <a16:colId xmlns:a16="http://schemas.microsoft.com/office/drawing/2014/main" val="1851297784"/>
                    </a:ext>
                  </a:extLst>
                </a:gridCol>
                <a:gridCol w="3190012">
                  <a:extLst>
                    <a:ext uri="{9D8B030D-6E8A-4147-A177-3AD203B41FA5}">
                      <a16:colId xmlns:a16="http://schemas.microsoft.com/office/drawing/2014/main" val="441303681"/>
                    </a:ext>
                  </a:extLst>
                </a:gridCol>
                <a:gridCol w="2896463">
                  <a:extLst>
                    <a:ext uri="{9D8B030D-6E8A-4147-A177-3AD203B41FA5}">
                      <a16:colId xmlns:a16="http://schemas.microsoft.com/office/drawing/2014/main" val="2105135669"/>
                    </a:ext>
                  </a:extLst>
                </a:gridCol>
              </a:tblGrid>
              <a:tr h="908610">
                <a:tc>
                  <a:txBody>
                    <a:bodyPr/>
                    <a:lstStyle/>
                    <a:p>
                      <a:endParaRPr lang="en-US" dirty="0"/>
                    </a:p>
                  </a:txBody>
                  <a:tcPr/>
                </a:tc>
                <a:tc>
                  <a:txBody>
                    <a:bodyPr/>
                    <a:lstStyle/>
                    <a:p>
                      <a:r>
                        <a:rPr lang="en-US" sz="2400" dirty="0"/>
                        <a:t>Passive Spread/  Graded Potential</a:t>
                      </a:r>
                    </a:p>
                  </a:txBody>
                  <a:tcPr/>
                </a:tc>
                <a:tc>
                  <a:txBody>
                    <a:bodyPr/>
                    <a:lstStyle/>
                    <a:p>
                      <a:r>
                        <a:rPr lang="en-US" sz="2400" dirty="0"/>
                        <a:t>Active Spread/ Action Potential</a:t>
                      </a:r>
                    </a:p>
                  </a:txBody>
                  <a:tcPr/>
                </a:tc>
                <a:extLst>
                  <a:ext uri="{0D108BD9-81ED-4DB2-BD59-A6C34878D82A}">
                    <a16:rowId xmlns:a16="http://schemas.microsoft.com/office/drawing/2014/main" val="4051320049"/>
                  </a:ext>
                </a:extLst>
              </a:tr>
              <a:tr h="427780">
                <a:tc>
                  <a:txBody>
                    <a:bodyPr/>
                    <a:lstStyle/>
                    <a:p>
                      <a:r>
                        <a:rPr lang="en-US" dirty="0"/>
                        <a:t>Location</a:t>
                      </a:r>
                    </a:p>
                  </a:txBody>
                  <a:tcPr/>
                </a:tc>
                <a:tc>
                  <a:txBody>
                    <a:bodyPr/>
                    <a:lstStyle/>
                    <a:p>
                      <a:r>
                        <a:rPr lang="en-US" dirty="0"/>
                        <a:t>Dendrites and cell body</a:t>
                      </a:r>
                    </a:p>
                  </a:txBody>
                  <a:tcPr/>
                </a:tc>
                <a:tc>
                  <a:txBody>
                    <a:bodyPr/>
                    <a:lstStyle/>
                    <a:p>
                      <a:r>
                        <a:rPr lang="en-US" dirty="0"/>
                        <a:t>Axon</a:t>
                      </a:r>
                    </a:p>
                  </a:txBody>
                  <a:tcPr/>
                </a:tc>
                <a:extLst>
                  <a:ext uri="{0D108BD9-81ED-4DB2-BD59-A6C34878D82A}">
                    <a16:rowId xmlns:a16="http://schemas.microsoft.com/office/drawing/2014/main" val="3971583903"/>
                  </a:ext>
                </a:extLst>
              </a:tr>
              <a:tr h="709631">
                <a:tc>
                  <a:txBody>
                    <a:bodyPr/>
                    <a:lstStyle/>
                    <a:p>
                      <a:r>
                        <a:rPr lang="en-US" dirty="0"/>
                        <a:t>Amplitude (size)</a:t>
                      </a:r>
                    </a:p>
                  </a:txBody>
                  <a:tcPr/>
                </a:tc>
                <a:tc>
                  <a:txBody>
                    <a:bodyPr/>
                    <a:lstStyle/>
                    <a:p>
                      <a:r>
                        <a:rPr lang="en-US" dirty="0"/>
                        <a:t>Varies</a:t>
                      </a:r>
                    </a:p>
                  </a:txBody>
                  <a:tcPr/>
                </a:tc>
                <a:tc>
                  <a:txBody>
                    <a:bodyPr/>
                    <a:lstStyle/>
                    <a:p>
                      <a:r>
                        <a:rPr lang="en-US" dirty="0"/>
                        <a:t>Always the same </a:t>
                      </a:r>
                    </a:p>
                    <a:p>
                      <a:r>
                        <a:rPr lang="en-US" dirty="0"/>
                        <a:t>(all-or-none)</a:t>
                      </a:r>
                    </a:p>
                  </a:txBody>
                  <a:tcPr/>
                </a:tc>
                <a:extLst>
                  <a:ext uri="{0D108BD9-81ED-4DB2-BD59-A6C34878D82A}">
                    <a16:rowId xmlns:a16="http://schemas.microsoft.com/office/drawing/2014/main" val="2408824635"/>
                  </a:ext>
                </a:extLst>
              </a:tr>
              <a:tr h="483751">
                <a:tc>
                  <a:txBody>
                    <a:bodyPr/>
                    <a:lstStyle/>
                    <a:p>
                      <a:r>
                        <a:rPr lang="en-US" dirty="0"/>
                        <a:t>Decays with distance?</a:t>
                      </a:r>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val="2829108228"/>
                  </a:ext>
                </a:extLst>
              </a:tr>
              <a:tr h="701007">
                <a:tc>
                  <a:txBody>
                    <a:bodyPr/>
                    <a:lstStyle/>
                    <a:p>
                      <a:r>
                        <a:rPr lang="en-US" dirty="0"/>
                        <a:t>Ion channels responsible</a:t>
                      </a:r>
                    </a:p>
                  </a:txBody>
                  <a:tcPr/>
                </a:tc>
                <a:tc>
                  <a:txBody>
                    <a:bodyPr/>
                    <a:lstStyle/>
                    <a:p>
                      <a:r>
                        <a:rPr lang="en-US" dirty="0"/>
                        <a:t>Ligand-gated </a:t>
                      </a:r>
                    </a:p>
                    <a:p>
                      <a:r>
                        <a:rPr lang="en-US" dirty="0"/>
                        <a:t>(chemically gated)</a:t>
                      </a:r>
                    </a:p>
                  </a:txBody>
                  <a:tcPr/>
                </a:tc>
                <a:tc>
                  <a:txBody>
                    <a:bodyPr/>
                    <a:lstStyle/>
                    <a:p>
                      <a:r>
                        <a:rPr lang="en-US" dirty="0"/>
                        <a:t>Voltage-gated</a:t>
                      </a:r>
                    </a:p>
                  </a:txBody>
                  <a:tcPr/>
                </a:tc>
                <a:extLst>
                  <a:ext uri="{0D108BD9-81ED-4DB2-BD59-A6C34878D82A}">
                    <a16:rowId xmlns:a16="http://schemas.microsoft.com/office/drawing/2014/main" val="2532994407"/>
                  </a:ext>
                </a:extLst>
              </a:tr>
              <a:tr h="1009567">
                <a:tc>
                  <a:txBody>
                    <a:bodyPr/>
                    <a:lstStyle/>
                    <a:p>
                      <a:r>
                        <a:rPr lang="en-US" dirty="0"/>
                        <a:t>Overall importance</a:t>
                      </a:r>
                    </a:p>
                  </a:txBody>
                  <a:tcPr/>
                </a:tc>
                <a:tc>
                  <a:txBody>
                    <a:bodyPr/>
                    <a:lstStyle/>
                    <a:p>
                      <a:r>
                        <a:rPr lang="en-US" dirty="0"/>
                        <a:t>Depolarizes or hyperpolarizes axon hillock, helping determine whether threshold is reached.</a:t>
                      </a:r>
                    </a:p>
                  </a:txBody>
                  <a:tcPr/>
                </a:tc>
                <a:tc>
                  <a:txBody>
                    <a:bodyPr/>
                    <a:lstStyle/>
                    <a:p>
                      <a:r>
                        <a:rPr lang="en-US" dirty="0"/>
                        <a:t>Carries message to end of axon so it can be passed on to the next neuron(s).</a:t>
                      </a:r>
                    </a:p>
                  </a:txBody>
                  <a:tcPr/>
                </a:tc>
                <a:extLst>
                  <a:ext uri="{0D108BD9-81ED-4DB2-BD59-A6C34878D82A}">
                    <a16:rowId xmlns:a16="http://schemas.microsoft.com/office/drawing/2014/main" val="43515753"/>
                  </a:ext>
                </a:extLst>
              </a:tr>
            </a:tbl>
          </a:graphicData>
        </a:graphic>
      </p:graphicFrame>
    </p:spTree>
    <p:extLst>
      <p:ext uri="{BB962C8B-B14F-4D97-AF65-F5344CB8AC3E}">
        <p14:creationId xmlns:p14="http://schemas.microsoft.com/office/powerpoint/2010/main" val="3971489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 y="6378170"/>
            <a:ext cx="2225785" cy="45856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t>Sherwood et al. (2013), Figure 4-3</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6472" y="475488"/>
            <a:ext cx="6494589" cy="6382512"/>
          </a:xfrm>
          <a:prstGeom prst="rect">
            <a:avLst/>
          </a:prstGeom>
        </p:spPr>
      </p:pic>
      <p:sp>
        <p:nvSpPr>
          <p:cNvPr id="11" name="TextBox 10">
            <a:extLst>
              <a:ext uri="{FF2B5EF4-FFF2-40B4-BE49-F238E27FC236}">
                <a16:creationId xmlns:a16="http://schemas.microsoft.com/office/drawing/2014/main" id="{41505AB1-C321-4B91-884A-FA5F2D5B3D1C}"/>
              </a:ext>
            </a:extLst>
          </p:cNvPr>
          <p:cNvSpPr txBox="1"/>
          <p:nvPr/>
        </p:nvSpPr>
        <p:spPr>
          <a:xfrm>
            <a:off x="342900" y="238124"/>
            <a:ext cx="2822919" cy="1200329"/>
          </a:xfrm>
          <a:prstGeom prst="rect">
            <a:avLst/>
          </a:prstGeom>
          <a:noFill/>
        </p:spPr>
        <p:txBody>
          <a:bodyPr wrap="square" rtlCol="0">
            <a:spAutoFit/>
          </a:bodyPr>
          <a:lstStyle/>
          <a:p>
            <a:r>
              <a:rPr lang="en-US" sz="2400" dirty="0"/>
              <a:t>A more detailed look at </a:t>
            </a:r>
            <a:r>
              <a:rPr lang="en-US" sz="2400" u="sng" dirty="0"/>
              <a:t>passive spread </a:t>
            </a:r>
            <a:r>
              <a:rPr lang="en-US" sz="2400" dirty="0"/>
              <a:t>(graded potentials)</a:t>
            </a:r>
          </a:p>
        </p:txBody>
      </p:sp>
    </p:spTree>
    <p:extLst>
      <p:ext uri="{BB962C8B-B14F-4D97-AF65-F5344CB8AC3E}">
        <p14:creationId xmlns:p14="http://schemas.microsoft.com/office/powerpoint/2010/main" val="16998910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26157</TotalTime>
  <Words>1815</Words>
  <Application>Microsoft Office PowerPoint</Application>
  <PresentationFormat>On-screen Show (4:3)</PresentationFormat>
  <Paragraphs>230</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Calibri</vt:lpstr>
      <vt:lpstr>Calibri Light</vt:lpstr>
      <vt:lpstr>Arial</vt:lpstr>
      <vt:lpstr>Office Theme</vt:lpstr>
      <vt:lpstr>PowerPoint Presentation</vt:lpstr>
      <vt:lpstr>How neurons work</vt:lpstr>
      <vt:lpstr>(B) Membrane potential</vt:lpstr>
      <vt:lpstr>PowerPoint Presentation</vt:lpstr>
      <vt:lpstr>(C) Electrochemical gradients</vt:lpstr>
      <vt:lpstr>Electrochemical gradients: examples</vt:lpstr>
      <vt:lpstr>(D) Ion channels:  2 key types*</vt:lpstr>
      <vt:lpstr>(E) “Active” and “passive” spread of electrical signals</vt:lpstr>
      <vt:lpstr>PowerPoint Presentation</vt:lpstr>
      <vt:lpstr>PowerPoint Presentation</vt:lpstr>
      <vt:lpstr>(F) Exocytosis: passing the signal to the next cell</vt:lpstr>
      <vt:lpstr>How neurons work: practice and extension</vt:lpstr>
      <vt:lpstr>PowerPoint Presentation</vt:lpstr>
      <vt:lpstr>PowerPoint Presentation</vt:lpstr>
      <vt:lpstr>PowerPoint Presentation</vt:lpstr>
      <vt:lpstr>PowerPoint Presentation</vt:lpstr>
      <vt:lpstr>PowerPoint Presentation</vt:lpstr>
      <vt:lpstr>PowerPoint Presentation</vt:lpstr>
      <vt:lpstr>Neurons can excite or inhibit other neurons</vt:lpstr>
      <vt:lpstr>PowerPoint Presentation</vt:lpstr>
      <vt:lpstr>PowerPoint Presentation</vt:lpstr>
      <vt:lpstr>“Who cares whether a neuron reaches threshold?”  General answer: the “decision” as to whether to fire an action potential may represent a decision about interpreting or responding to a stimulus.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Crowther</dc:creator>
  <cp:lastModifiedBy>Greg Crowther</cp:lastModifiedBy>
  <cp:revision>2151</cp:revision>
  <cp:lastPrinted>2015-07-28T22:51:47Z</cp:lastPrinted>
  <dcterms:created xsi:type="dcterms:W3CDTF">2015-03-30T05:12:52Z</dcterms:created>
  <dcterms:modified xsi:type="dcterms:W3CDTF">2020-06-29T03:30:11Z</dcterms:modified>
</cp:coreProperties>
</file>