
<file path=[Content_Types].xml><?xml version="1.0" encoding="utf-8"?>
<Types xmlns="http://schemas.openxmlformats.org/package/2006/content-types">
  <Default Extension="fntdata" ContentType="application/x-fontdata"/>
  <Default Extension="jpe"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handoutMasterIdLst>
    <p:handoutMasterId r:id="rId17"/>
  </p:handoutMasterIdLst>
  <p:sldIdLst>
    <p:sldId id="418" r:id="rId2"/>
    <p:sldId id="400" r:id="rId3"/>
    <p:sldId id="419" r:id="rId4"/>
    <p:sldId id="420" r:id="rId5"/>
    <p:sldId id="430" r:id="rId6"/>
    <p:sldId id="421" r:id="rId7"/>
    <p:sldId id="422" r:id="rId8"/>
    <p:sldId id="423" r:id="rId9"/>
    <p:sldId id="424" r:id="rId10"/>
    <p:sldId id="425" r:id="rId11"/>
    <p:sldId id="426" r:id="rId12"/>
    <p:sldId id="427" r:id="rId13"/>
    <p:sldId id="428" r:id="rId14"/>
    <p:sldId id="429" r:id="rId15"/>
  </p:sldIdLst>
  <p:sldSz cx="9144000" cy="6858000" type="screen4x3"/>
  <p:notesSz cx="7077075" cy="9028113"/>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53F9FE-F3E8-4952-9796-438558F31C70}">
          <p14:sldIdLst>
            <p14:sldId id="418"/>
            <p14:sldId id="400"/>
            <p14:sldId id="419"/>
            <p14:sldId id="420"/>
            <p14:sldId id="430"/>
            <p14:sldId id="421"/>
            <p14:sldId id="422"/>
            <p14:sldId id="423"/>
            <p14:sldId id="424"/>
            <p14:sldId id="425"/>
            <p14:sldId id="426"/>
            <p14:sldId id="427"/>
            <p14:sldId id="428"/>
            <p14:sldId id="4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6699"/>
    <a:srgbClr val="3399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6" autoAdjust="0"/>
    <p:restoredTop sz="68327" autoAdjust="0"/>
  </p:normalViewPr>
  <p:slideViewPr>
    <p:cSldViewPr snapToGrid="0">
      <p:cViewPr varScale="1">
        <p:scale>
          <a:sx n="65" d="100"/>
          <a:sy n="65" d="100"/>
        </p:scale>
        <p:origin x="844"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532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53256"/>
          </a:xfrm>
          <a:prstGeom prst="rect">
            <a:avLst/>
          </a:prstGeom>
        </p:spPr>
        <p:txBody>
          <a:bodyPr vert="horz" lIns="91440" tIns="45720" rIns="91440" bIns="45720" rtlCol="0"/>
          <a:lstStyle>
            <a:lvl1pPr algn="r">
              <a:defRPr sz="1200"/>
            </a:lvl1pPr>
          </a:lstStyle>
          <a:p>
            <a:fld id="{A3BE2EFE-4FBD-4D98-B575-BF0185199549}" type="datetimeFigureOut">
              <a:rPr lang="en-US" smtClean="0"/>
              <a:t>6/25/2020</a:t>
            </a:fld>
            <a:endParaRPr lang="en-US"/>
          </a:p>
        </p:txBody>
      </p:sp>
      <p:sp>
        <p:nvSpPr>
          <p:cNvPr id="4" name="Footer Placeholder 3"/>
          <p:cNvSpPr>
            <a:spLocks noGrp="1"/>
          </p:cNvSpPr>
          <p:nvPr>
            <p:ph type="ftr" sz="quarter" idx="2"/>
          </p:nvPr>
        </p:nvSpPr>
        <p:spPr>
          <a:xfrm>
            <a:off x="0" y="8574858"/>
            <a:ext cx="3067374" cy="4532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574858"/>
            <a:ext cx="3067374" cy="453256"/>
          </a:xfrm>
          <a:prstGeom prst="rect">
            <a:avLst/>
          </a:prstGeom>
        </p:spPr>
        <p:txBody>
          <a:bodyPr vert="horz" lIns="91440" tIns="45720" rIns="91440" bIns="45720" rtlCol="0" anchor="b"/>
          <a:lstStyle>
            <a:lvl1pPr algn="r">
              <a:defRPr sz="1200"/>
            </a:lvl1pPr>
          </a:lstStyle>
          <a:p>
            <a:fld id="{A944DBD7-8435-456D-BC81-0E62D35A6AED}" type="slidenum">
              <a:rPr lang="en-US" smtClean="0"/>
              <a:t>‹#›</a:t>
            </a:fld>
            <a:endParaRPr lang="en-US"/>
          </a:p>
        </p:txBody>
      </p:sp>
    </p:spTree>
    <p:extLst>
      <p:ext uri="{BB962C8B-B14F-4D97-AF65-F5344CB8AC3E}">
        <p14:creationId xmlns:p14="http://schemas.microsoft.com/office/powerpoint/2010/main" val="391123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49615646-A0DD-4017-BD37-2124DFDD3C2C}" type="datetimeFigureOut">
              <a:rPr lang="en-US" smtClean="0"/>
              <a:t>6/25/2020</a:t>
            </a:fld>
            <a:endParaRPr lang="en-US"/>
          </a:p>
        </p:txBody>
      </p:sp>
      <p:sp>
        <p:nvSpPr>
          <p:cNvPr id="4" name="Slide Image Placeholder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98AF0D94-49D9-46A1-8177-778C44701F2F}" type="slidenum">
              <a:rPr lang="en-US" smtClean="0"/>
              <a:t>‹#›</a:t>
            </a:fld>
            <a:endParaRPr lang="en-US"/>
          </a:p>
        </p:txBody>
      </p:sp>
    </p:spTree>
    <p:extLst>
      <p:ext uri="{BB962C8B-B14F-4D97-AF65-F5344CB8AC3E}">
        <p14:creationId xmlns:p14="http://schemas.microsoft.com/office/powerpoint/2010/main" val="69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a:t>
            </a:fld>
            <a:endParaRPr lang="en-US"/>
          </a:p>
        </p:txBody>
      </p:sp>
    </p:spTree>
    <p:extLst>
      <p:ext uri="{BB962C8B-B14F-4D97-AF65-F5344CB8AC3E}">
        <p14:creationId xmlns:p14="http://schemas.microsoft.com/office/powerpoint/2010/main" val="13022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12</a:t>
            </a:fld>
            <a:endParaRPr lang="en-US"/>
          </a:p>
        </p:txBody>
      </p:sp>
    </p:spTree>
    <p:extLst>
      <p:ext uri="{BB962C8B-B14F-4D97-AF65-F5344CB8AC3E}">
        <p14:creationId xmlns:p14="http://schemas.microsoft.com/office/powerpoint/2010/main" val="26173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13</a:t>
            </a:fld>
            <a:endParaRPr lang="en-US"/>
          </a:p>
        </p:txBody>
      </p:sp>
    </p:spTree>
    <p:extLst>
      <p:ext uri="{BB962C8B-B14F-4D97-AF65-F5344CB8AC3E}">
        <p14:creationId xmlns:p14="http://schemas.microsoft.com/office/powerpoint/2010/main" val="755328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14</a:t>
            </a:fld>
            <a:endParaRPr lang="en-US"/>
          </a:p>
        </p:txBody>
      </p:sp>
    </p:spTree>
    <p:extLst>
      <p:ext uri="{BB962C8B-B14F-4D97-AF65-F5344CB8AC3E}">
        <p14:creationId xmlns:p14="http://schemas.microsoft.com/office/powerpoint/2010/main" val="90462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3</a:t>
            </a:fld>
            <a:endParaRPr lang="en-US"/>
          </a:p>
        </p:txBody>
      </p:sp>
    </p:spTree>
    <p:extLst>
      <p:ext uri="{BB962C8B-B14F-4D97-AF65-F5344CB8AC3E}">
        <p14:creationId xmlns:p14="http://schemas.microsoft.com/office/powerpoint/2010/main" val="230031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4</a:t>
            </a:fld>
            <a:endParaRPr lang="en-US"/>
          </a:p>
        </p:txBody>
      </p:sp>
    </p:spTree>
    <p:extLst>
      <p:ext uri="{BB962C8B-B14F-4D97-AF65-F5344CB8AC3E}">
        <p14:creationId xmlns:p14="http://schemas.microsoft.com/office/powerpoint/2010/main" val="75653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5</a:t>
            </a:fld>
            <a:endParaRPr lang="en-US"/>
          </a:p>
        </p:txBody>
      </p:sp>
    </p:spTree>
    <p:extLst>
      <p:ext uri="{BB962C8B-B14F-4D97-AF65-F5344CB8AC3E}">
        <p14:creationId xmlns:p14="http://schemas.microsoft.com/office/powerpoint/2010/main" val="376886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6</a:t>
            </a:fld>
            <a:endParaRPr lang="en-US"/>
          </a:p>
        </p:txBody>
      </p:sp>
    </p:spTree>
    <p:extLst>
      <p:ext uri="{BB962C8B-B14F-4D97-AF65-F5344CB8AC3E}">
        <p14:creationId xmlns:p14="http://schemas.microsoft.com/office/powerpoint/2010/main" val="155049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7</a:t>
            </a:fld>
            <a:endParaRPr lang="en-US"/>
          </a:p>
        </p:txBody>
      </p:sp>
    </p:spTree>
    <p:extLst>
      <p:ext uri="{BB962C8B-B14F-4D97-AF65-F5344CB8AC3E}">
        <p14:creationId xmlns:p14="http://schemas.microsoft.com/office/powerpoint/2010/main" val="273333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8</a:t>
            </a:fld>
            <a:endParaRPr lang="en-US"/>
          </a:p>
        </p:txBody>
      </p:sp>
    </p:spTree>
    <p:extLst>
      <p:ext uri="{BB962C8B-B14F-4D97-AF65-F5344CB8AC3E}">
        <p14:creationId xmlns:p14="http://schemas.microsoft.com/office/powerpoint/2010/main" val="274285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10</a:t>
            </a:fld>
            <a:endParaRPr lang="en-US"/>
          </a:p>
        </p:txBody>
      </p:sp>
    </p:spTree>
    <p:extLst>
      <p:ext uri="{BB962C8B-B14F-4D97-AF65-F5344CB8AC3E}">
        <p14:creationId xmlns:p14="http://schemas.microsoft.com/office/powerpoint/2010/main" val="348878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11</a:t>
            </a:fld>
            <a:endParaRPr lang="en-US"/>
          </a:p>
        </p:txBody>
      </p:sp>
    </p:spTree>
    <p:extLst>
      <p:ext uri="{BB962C8B-B14F-4D97-AF65-F5344CB8AC3E}">
        <p14:creationId xmlns:p14="http://schemas.microsoft.com/office/powerpoint/2010/main" val="67344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DC6C4-98CA-4DBD-8872-6661BE5D1466}"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4311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BBC73-7249-4EE5-8245-12B1F2D4AEC6}"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813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9C47F-6FC2-4183-AC55-6CAAA8472EAA}"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2312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012" y="6267796"/>
            <a:ext cx="4573012" cy="594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78" y="240631"/>
            <a:ext cx="8971722" cy="749395"/>
          </a:xfrm>
          <a:solidFill>
            <a:schemeClr val="bg1">
              <a:lumMod val="85000"/>
            </a:schemeClr>
          </a:solidFill>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9BEB9-F748-4858-8ECD-BD54B864405D}"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76714" y="6486976"/>
            <a:ext cx="2057400" cy="365125"/>
          </a:xfrm>
        </p:spPr>
        <p:txBody>
          <a:bodyPr/>
          <a:lstStyle>
            <a:lvl1pPr>
              <a:defRPr sz="1600"/>
            </a:lvl1pPr>
          </a:lstStyle>
          <a:p>
            <a:fld id="{6C0C36F0-B428-41C0-AF55-5275465A159A}" type="slidenum">
              <a:rPr lang="en-US" smtClean="0"/>
              <a:pPr/>
              <a:t>‹#›</a:t>
            </a:fld>
            <a:endParaRPr lang="en-US" dirty="0"/>
          </a:p>
        </p:txBody>
      </p:sp>
    </p:spTree>
    <p:extLst>
      <p:ext uri="{BB962C8B-B14F-4D97-AF65-F5344CB8AC3E}">
        <p14:creationId xmlns:p14="http://schemas.microsoft.com/office/powerpoint/2010/main" val="18699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673A2-DF43-411A-8B54-A4790599772D}"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9140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77385-1FA1-4AE4-A796-15ADD892A688}" type="datetime1">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041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A5017C-2B58-4960-B9BE-54655CF1CDA6}" type="datetime1">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2872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BA05B-AA61-4BA6-9E03-EC9459B28BC8}" type="datetime1">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19936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C02-035E-4268-B6BB-14EB0FFF4A92}" type="datetime1">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52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E86571-297D-418F-8090-DBE5853D24EB}" type="datetime1">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300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411FF-C03F-42B4-B761-6D42D74DB60E}" type="datetime1">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156245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278" y="-5934"/>
            <a:ext cx="88259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278" y="1481073"/>
            <a:ext cx="8825948" cy="4999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10CD-B577-44B2-9044-C8649D4A4E29}" type="datetime1">
              <a:rPr lang="en-US" smtClean="0"/>
              <a:t>6/25/2020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36F0-B428-41C0-AF55-5275465A159A}" type="slidenum">
              <a:rPr lang="en-US" smtClean="0"/>
              <a:t>‹#›</a:t>
            </a:fld>
            <a:endParaRPr lang="en-US"/>
          </a:p>
        </p:txBody>
      </p:sp>
    </p:spTree>
    <p:extLst>
      <p:ext uri="{BB962C8B-B14F-4D97-AF65-F5344CB8AC3E}">
        <p14:creationId xmlns:p14="http://schemas.microsoft.com/office/powerpoint/2010/main" val="3035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C59A-22C9-44FC-9FF7-6B158A589B87}"/>
              </a:ext>
            </a:extLst>
          </p:cNvPr>
          <p:cNvSpPr>
            <a:spLocks noGrp="1"/>
          </p:cNvSpPr>
          <p:nvPr>
            <p:ph type="title"/>
          </p:nvPr>
        </p:nvSpPr>
        <p:spPr>
          <a:xfrm>
            <a:off x="172278" y="240631"/>
            <a:ext cx="3855192" cy="749395"/>
          </a:xfrm>
        </p:spPr>
        <p:txBody>
          <a:bodyPr/>
          <a:lstStyle/>
          <a:p>
            <a:r>
              <a:rPr lang="en-US" dirty="0"/>
              <a:t>Worksheet: the heart</a:t>
            </a:r>
          </a:p>
        </p:txBody>
      </p:sp>
      <p:sp>
        <p:nvSpPr>
          <p:cNvPr id="4" name="Slide Number Placeholder 3">
            <a:extLst>
              <a:ext uri="{FF2B5EF4-FFF2-40B4-BE49-F238E27FC236}">
                <a16:creationId xmlns:a16="http://schemas.microsoft.com/office/drawing/2014/main" id="{5A1A7B08-4649-4003-B241-CE1E0D016E87}"/>
              </a:ext>
            </a:extLst>
          </p:cNvPr>
          <p:cNvSpPr>
            <a:spLocks noGrp="1"/>
          </p:cNvSpPr>
          <p:nvPr>
            <p:ph type="sldNum" sz="quarter" idx="12"/>
          </p:nvPr>
        </p:nvSpPr>
        <p:spPr/>
        <p:txBody>
          <a:bodyPr/>
          <a:lstStyle/>
          <a:p>
            <a:fld id="{6C0C36F0-B428-41C0-AF55-5275465A159A}" type="slidenum">
              <a:rPr lang="en-US" smtClean="0"/>
              <a:pPr/>
              <a:t>1</a:t>
            </a:fld>
            <a:endParaRPr lang="en-US" dirty="0"/>
          </a:p>
        </p:txBody>
      </p:sp>
      <p:sp>
        <p:nvSpPr>
          <p:cNvPr id="5" name="Content Placeholder 2">
            <a:extLst>
              <a:ext uri="{FF2B5EF4-FFF2-40B4-BE49-F238E27FC236}">
                <a16:creationId xmlns:a16="http://schemas.microsoft.com/office/drawing/2014/main" id="{1A361419-B8AD-460B-BBCB-D25C8DC01619}"/>
              </a:ext>
            </a:extLst>
          </p:cNvPr>
          <p:cNvSpPr>
            <a:spLocks noGrp="1"/>
          </p:cNvSpPr>
          <p:nvPr>
            <p:ph idx="1"/>
          </p:nvPr>
        </p:nvSpPr>
        <p:spPr>
          <a:xfrm>
            <a:off x="172278" y="1162631"/>
            <a:ext cx="8825948" cy="5061701"/>
          </a:xfrm>
        </p:spPr>
        <p:txBody>
          <a:bodyPr>
            <a:normAutofit fontScale="85000" lnSpcReduction="20000"/>
          </a:bodyPr>
          <a:lstStyle/>
          <a:p>
            <a:pPr marL="0" indent="0">
              <a:buNone/>
            </a:pPr>
            <a:r>
              <a:rPr lang="en-US" sz="1600" i="1" u="sng" dirty="0"/>
              <a:t>Note to instructors</a:t>
            </a:r>
            <a:r>
              <a:rPr lang="en-US" sz="1600" i="1" dirty="0"/>
              <a:t>:  This worksheet represents a way that I have taught this material, which incorporates figures/tables created by others.  I have cited my sources, but I have not obtained formal permission to use the figures/tables.  As far as I’m concerned, you’re welcome to use this worksheet as is or modify it.  If you do the latter, please continue to cite the sources – and be aware that their inclusion here may or may not be permissible under “fair use” doctrine.</a:t>
            </a:r>
            <a:endParaRPr lang="en-US" sz="1600" dirty="0"/>
          </a:p>
          <a:p>
            <a:pPr marL="0" indent="0">
              <a:buNone/>
            </a:pPr>
            <a:r>
              <a:rPr lang="en-US" sz="1600" i="1" dirty="0"/>
              <a:t>--Greg Crowther, Everett Community College (gcrowther@everettcc.edu)</a:t>
            </a:r>
            <a:endParaRPr lang="en-US" sz="1600" dirty="0"/>
          </a:p>
          <a:p>
            <a:pPr marL="0" indent="0">
              <a:lnSpc>
                <a:spcPct val="150000"/>
              </a:lnSpc>
              <a:buNone/>
            </a:pPr>
            <a:endParaRPr lang="en-US" sz="1600" dirty="0"/>
          </a:p>
          <a:p>
            <a:pPr marL="0" indent="0">
              <a:buNone/>
            </a:pPr>
            <a:r>
              <a:rPr lang="en-US" u="sng" dirty="0"/>
              <a:t>Goals:</a:t>
            </a:r>
            <a:endParaRPr lang="en-US" dirty="0"/>
          </a:p>
          <a:p>
            <a:pPr lvl="0"/>
            <a:r>
              <a:rPr lang="en-US" dirty="0"/>
              <a:t>Understand how conduction of electrical signals through the heart can be detected as an electrocardiogram (ECG or EKG). </a:t>
            </a:r>
          </a:p>
          <a:p>
            <a:pPr lvl="0"/>
            <a:r>
              <a:rPr lang="en-US" dirty="0"/>
              <a:t>Understand the relationships between ECGs, blood pressures, blood flows, and the opening and closing of cardiac valves.</a:t>
            </a:r>
          </a:p>
          <a:p>
            <a:endParaRPr lang="en-US" dirty="0"/>
          </a:p>
          <a:p>
            <a:pPr marL="0" indent="0">
              <a:buNone/>
            </a:pPr>
            <a:r>
              <a:rPr lang="en-US" u="sng" dirty="0"/>
              <a:t>References/Sources:</a:t>
            </a:r>
            <a:endParaRPr lang="en-US" dirty="0"/>
          </a:p>
          <a:p>
            <a:pPr lvl="0"/>
            <a:r>
              <a:rPr lang="en-US" dirty="0"/>
              <a:t>Patrick J. P. Brown, </a:t>
            </a:r>
            <a:r>
              <a:rPr lang="en-US" i="1" dirty="0"/>
              <a:t>Anatomy &amp; Physiology: A Guided Inquiry</a:t>
            </a:r>
            <a:r>
              <a:rPr lang="en-US" dirty="0"/>
              <a:t>, 2016</a:t>
            </a:r>
          </a:p>
          <a:p>
            <a:pPr lvl="0"/>
            <a:r>
              <a:rPr lang="en-US" dirty="0"/>
              <a:t>Murray Jensen et al., </a:t>
            </a:r>
            <a:r>
              <a:rPr lang="en-US" i="1" dirty="0"/>
              <a:t>POGIL Activities for Introductory Anatomy and Physiology Courses</a:t>
            </a:r>
            <a:r>
              <a:rPr lang="en-US" dirty="0"/>
              <a:t>, 2015</a:t>
            </a:r>
          </a:p>
          <a:p>
            <a:pPr marL="0" indent="0">
              <a:lnSpc>
                <a:spcPct val="150000"/>
              </a:lnSpc>
              <a:buNone/>
            </a:pPr>
            <a:endParaRPr lang="en-US" sz="1800" dirty="0"/>
          </a:p>
        </p:txBody>
      </p:sp>
    </p:spTree>
    <p:extLst>
      <p:ext uri="{BB962C8B-B14F-4D97-AF65-F5344CB8AC3E}">
        <p14:creationId xmlns:p14="http://schemas.microsoft.com/office/powerpoint/2010/main" val="250342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958E8-1FF0-409E-A496-E033AA75C152}"/>
              </a:ext>
            </a:extLst>
          </p:cNvPr>
          <p:cNvSpPr>
            <a:spLocks noGrp="1"/>
          </p:cNvSpPr>
          <p:nvPr>
            <p:ph type="sldNum" sz="quarter" idx="12"/>
          </p:nvPr>
        </p:nvSpPr>
        <p:spPr/>
        <p:txBody>
          <a:bodyPr/>
          <a:lstStyle/>
          <a:p>
            <a:fld id="{6C0C36F0-B428-41C0-AF55-5275465A159A}" type="slidenum">
              <a:rPr lang="en-US" smtClean="0"/>
              <a:pPr/>
              <a:t>10</a:t>
            </a:fld>
            <a:endParaRPr lang="en-US" dirty="0"/>
          </a:p>
        </p:txBody>
      </p:sp>
      <p:sp>
        <p:nvSpPr>
          <p:cNvPr id="7" name="TextBox 6">
            <a:extLst>
              <a:ext uri="{FF2B5EF4-FFF2-40B4-BE49-F238E27FC236}">
                <a16:creationId xmlns:a16="http://schemas.microsoft.com/office/drawing/2014/main" id="{99B2D975-1A38-4A61-8F24-D099259BAD48}"/>
              </a:ext>
            </a:extLst>
          </p:cNvPr>
          <p:cNvSpPr txBox="1"/>
          <p:nvPr/>
        </p:nvSpPr>
        <p:spPr>
          <a:xfrm rot="5400000">
            <a:off x="5551230" y="3242896"/>
            <a:ext cx="6832662" cy="338554"/>
          </a:xfrm>
          <a:prstGeom prst="rect">
            <a:avLst/>
          </a:prstGeom>
          <a:noFill/>
        </p:spPr>
        <p:txBody>
          <a:bodyPr wrap="square" rtlCol="0">
            <a:spAutoFit/>
          </a:bodyPr>
          <a:lstStyle/>
          <a:p>
            <a:pPr algn="ctr"/>
            <a:r>
              <a:rPr lang="en-US" sz="1600" dirty="0"/>
              <a:t>Adapted from Patrick J.P. Brown (2016) by </a:t>
            </a:r>
            <a:r>
              <a:rPr lang="en-US" sz="1600" dirty="0" err="1"/>
              <a:t>Subin</a:t>
            </a:r>
            <a:r>
              <a:rPr lang="en-US" sz="1600" dirty="0"/>
              <a:t> Hyun</a:t>
            </a:r>
          </a:p>
        </p:txBody>
      </p:sp>
      <p:pic>
        <p:nvPicPr>
          <p:cNvPr id="5" name="Picture 4">
            <a:extLst>
              <a:ext uri="{FF2B5EF4-FFF2-40B4-BE49-F238E27FC236}">
                <a16:creationId xmlns:a16="http://schemas.microsoft.com/office/drawing/2014/main" id="{4DDE04C2-FD9E-43ED-87E8-E0D757A2E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5" y="0"/>
            <a:ext cx="8706524" cy="6858000"/>
          </a:xfrm>
          <a:prstGeom prst="rect">
            <a:avLst/>
          </a:prstGeom>
        </p:spPr>
      </p:pic>
    </p:spTree>
    <p:extLst>
      <p:ext uri="{BB962C8B-B14F-4D97-AF65-F5344CB8AC3E}">
        <p14:creationId xmlns:p14="http://schemas.microsoft.com/office/powerpoint/2010/main" val="320426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D01B4-8B56-462C-8602-83D05A74B895}"/>
              </a:ext>
            </a:extLst>
          </p:cNvPr>
          <p:cNvSpPr>
            <a:spLocks noGrp="1"/>
          </p:cNvSpPr>
          <p:nvPr>
            <p:ph idx="1"/>
          </p:nvPr>
        </p:nvSpPr>
        <p:spPr>
          <a:xfrm>
            <a:off x="172278" y="73515"/>
            <a:ext cx="8825948" cy="6552572"/>
          </a:xfrm>
        </p:spPr>
        <p:txBody>
          <a:bodyPr>
            <a:normAutofit/>
          </a:bodyPr>
          <a:lstStyle/>
          <a:p>
            <a:pPr marL="0" indent="0">
              <a:buNone/>
            </a:pPr>
            <a:r>
              <a:rPr lang="en-US" sz="2400" dirty="0"/>
              <a:t>Next, let’s connect the heart’s </a:t>
            </a:r>
            <a:r>
              <a:rPr lang="en-US" sz="2400" u="sng" dirty="0"/>
              <a:t>electrical</a:t>
            </a:r>
            <a:r>
              <a:rPr lang="en-US" sz="2400" dirty="0"/>
              <a:t> events (depolarization and repolarization/ECG) to its </a:t>
            </a:r>
            <a:r>
              <a:rPr lang="en-US" sz="2400" u="sng" dirty="0"/>
              <a:t>mechanical</a:t>
            </a:r>
            <a:r>
              <a:rPr lang="en-US" sz="2400" dirty="0"/>
              <a:t> behavior (contraction and relaxation).  When a chamber of the heart depolarizes, it will contract, decreasing the volume of that chamber.  Find the part of the </a:t>
            </a:r>
            <a:r>
              <a:rPr lang="en-US" sz="2400" dirty="0" err="1"/>
              <a:t>Wiggers</a:t>
            </a:r>
            <a:r>
              <a:rPr lang="en-US" sz="2400" dirty="0"/>
              <a:t> diagram that indicates the contraction of the ventricles.  Another word for “contraction” is “systole.”  </a:t>
            </a:r>
          </a:p>
          <a:p>
            <a:pPr marL="0" indent="0">
              <a:buNone/>
            </a:pPr>
            <a:r>
              <a:rPr lang="en-US" sz="2400" dirty="0"/>
              <a:t>C1. The times during which the atria and ventricles contract are already labeled.  Where on the diagram are these labels?</a:t>
            </a:r>
          </a:p>
          <a:p>
            <a:pPr marL="0" indent="0">
              <a:buNone/>
            </a:pPr>
            <a:r>
              <a:rPr lang="en-US" sz="2400" dirty="0"/>
              <a:t>C2. What does “diastole” mean?</a:t>
            </a:r>
          </a:p>
          <a:p>
            <a:pPr marL="0" indent="0">
              <a:buNone/>
            </a:pPr>
            <a:r>
              <a:rPr lang="en-US" sz="2400" dirty="0"/>
              <a:t>C3. Compare the timing of a chamber’s </a:t>
            </a:r>
            <a:r>
              <a:rPr lang="en-US" sz="2400" u="sng" dirty="0"/>
              <a:t>electrical depolarization</a:t>
            </a:r>
            <a:r>
              <a:rPr lang="en-US" sz="2400" dirty="0"/>
              <a:t> and its </a:t>
            </a:r>
            <a:r>
              <a:rPr lang="en-US" sz="2400" u="sng" dirty="0"/>
              <a:t>mechanical contraction</a:t>
            </a:r>
            <a:r>
              <a:rPr lang="en-US" sz="2400" dirty="0"/>
              <a:t>.  </a:t>
            </a:r>
          </a:p>
          <a:p>
            <a:pPr marL="457200" indent="-457200">
              <a:buAutoNum type="alphaLcPeriod"/>
            </a:pPr>
            <a:r>
              <a:rPr lang="en-US" sz="2400" dirty="0"/>
              <a:t>Which must begin first, depolarization or contraction?</a:t>
            </a:r>
          </a:p>
          <a:p>
            <a:pPr marL="457200" indent="-457200">
              <a:buAutoNum type="alphaLcPeriod"/>
            </a:pPr>
            <a:r>
              <a:rPr lang="en-US" sz="2400" dirty="0"/>
              <a:t>Once the muscle cells are fully depolarized, does contraction stop?</a:t>
            </a:r>
          </a:p>
          <a:p>
            <a:pPr marL="0" indent="0">
              <a:buNone/>
            </a:pPr>
            <a:endParaRPr lang="en-US" sz="2400" dirty="0"/>
          </a:p>
        </p:txBody>
      </p:sp>
      <p:sp>
        <p:nvSpPr>
          <p:cNvPr id="4" name="Slide Number Placeholder 3">
            <a:extLst>
              <a:ext uri="{FF2B5EF4-FFF2-40B4-BE49-F238E27FC236}">
                <a16:creationId xmlns:a16="http://schemas.microsoft.com/office/drawing/2014/main" id="{1A1AA1F1-7CF8-403C-BACB-6EC8E627B1F1}"/>
              </a:ext>
            </a:extLst>
          </p:cNvPr>
          <p:cNvSpPr>
            <a:spLocks noGrp="1"/>
          </p:cNvSpPr>
          <p:nvPr>
            <p:ph type="sldNum" sz="quarter" idx="12"/>
          </p:nvPr>
        </p:nvSpPr>
        <p:spPr/>
        <p:txBody>
          <a:bodyPr/>
          <a:lstStyle/>
          <a:p>
            <a:fld id="{6C0C36F0-B428-41C0-AF55-5275465A159A}" type="slidenum">
              <a:rPr lang="en-US" smtClean="0"/>
              <a:pPr/>
              <a:t>11</a:t>
            </a:fld>
            <a:endParaRPr lang="en-US" dirty="0"/>
          </a:p>
        </p:txBody>
      </p:sp>
    </p:spTree>
    <p:extLst>
      <p:ext uri="{BB962C8B-B14F-4D97-AF65-F5344CB8AC3E}">
        <p14:creationId xmlns:p14="http://schemas.microsoft.com/office/powerpoint/2010/main" val="192887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74849-3BBC-4B61-B0A6-0D38DE697C52}"/>
              </a:ext>
            </a:extLst>
          </p:cNvPr>
          <p:cNvSpPr>
            <a:spLocks noGrp="1"/>
          </p:cNvSpPr>
          <p:nvPr>
            <p:ph idx="1"/>
          </p:nvPr>
        </p:nvSpPr>
        <p:spPr>
          <a:xfrm>
            <a:off x="172278" y="205483"/>
            <a:ext cx="8825948" cy="6274830"/>
          </a:xfrm>
        </p:spPr>
        <p:txBody>
          <a:bodyPr>
            <a:normAutofit fontScale="77500" lnSpcReduction="20000"/>
          </a:bodyPr>
          <a:lstStyle/>
          <a:p>
            <a:pPr marL="0" indent="0">
              <a:buNone/>
            </a:pPr>
            <a:r>
              <a:rPr lang="en-US" dirty="0"/>
              <a:t>C4. Now let’s connect the mechanical events (contraction and relaxation) to the </a:t>
            </a:r>
            <a:r>
              <a:rPr lang="en-US" u="sng" dirty="0"/>
              <a:t>volume of blood in the chambers</a:t>
            </a:r>
            <a:r>
              <a:rPr lang="en-US" dirty="0"/>
              <a:t>.</a:t>
            </a:r>
          </a:p>
          <a:p>
            <a:r>
              <a:rPr lang="en-US" dirty="0"/>
              <a:t>a. When the ventricle contracts, what happens to its volume of blood?</a:t>
            </a:r>
          </a:p>
          <a:p>
            <a:r>
              <a:rPr lang="en-US" dirty="0"/>
              <a:t>b. When does most of the change in volume occur, according to the diagram?</a:t>
            </a:r>
          </a:p>
          <a:p>
            <a:r>
              <a:rPr lang="en-US" dirty="0"/>
              <a:t>c. What do you think happens to the </a:t>
            </a:r>
            <a:r>
              <a:rPr lang="en-US" u="sng" dirty="0"/>
              <a:t>atrial</a:t>
            </a:r>
            <a:r>
              <a:rPr lang="en-US" dirty="0"/>
              <a:t> volume during </a:t>
            </a:r>
            <a:r>
              <a:rPr lang="en-US" u="sng" dirty="0"/>
              <a:t>atrial</a:t>
            </a:r>
            <a:r>
              <a:rPr lang="en-US" dirty="0"/>
              <a:t> contraction?</a:t>
            </a:r>
          </a:p>
          <a:p>
            <a:pPr marL="0" indent="0">
              <a:buNone/>
            </a:pPr>
            <a:endParaRPr lang="en-US" dirty="0"/>
          </a:p>
          <a:p>
            <a:pPr marL="0" indent="0">
              <a:buNone/>
            </a:pPr>
            <a:r>
              <a:rPr lang="en-US" dirty="0"/>
              <a:t>C5. Now let’s connect the changes in chamber volumes to changes in the blood pressure within those chambers. </a:t>
            </a:r>
          </a:p>
          <a:p>
            <a:r>
              <a:rPr lang="en-US" dirty="0"/>
              <a:t>a. When a contracting chamber </a:t>
            </a:r>
            <a:r>
              <a:rPr lang="en-US" u="sng" dirty="0"/>
              <a:t>reduces</a:t>
            </a:r>
            <a:r>
              <a:rPr lang="en-US" dirty="0"/>
              <a:t> its volume, what (if anything) will happen to the pressure on the blood in that chamber?</a:t>
            </a:r>
          </a:p>
          <a:p>
            <a:pPr marL="0" indent="0">
              <a:buNone/>
            </a:pPr>
            <a:endParaRPr lang="en-US" dirty="0"/>
          </a:p>
          <a:p>
            <a:r>
              <a:rPr lang="en-US" dirty="0"/>
              <a:t>b. When a relaxing chamber </a:t>
            </a:r>
            <a:r>
              <a:rPr lang="en-US" u="sng" dirty="0"/>
              <a:t>increases</a:t>
            </a:r>
            <a:r>
              <a:rPr lang="en-US" dirty="0"/>
              <a:t> its volume, what (if anything) will happen to the pressure on the blood in that chamber?</a:t>
            </a:r>
          </a:p>
          <a:p>
            <a:pPr marL="0" indent="0">
              <a:buNone/>
            </a:pPr>
            <a:endParaRPr lang="en-US" dirty="0"/>
          </a:p>
          <a:p>
            <a:pPr marL="0" indent="0">
              <a:buNone/>
            </a:pPr>
            <a:r>
              <a:rPr lang="en-US" dirty="0"/>
              <a:t>C6. Find the atrial and ventricular pressures in the </a:t>
            </a:r>
            <a:r>
              <a:rPr lang="en-US" dirty="0" err="1"/>
              <a:t>Wiggers</a:t>
            </a:r>
            <a:r>
              <a:rPr lang="en-US" dirty="0"/>
              <a:t> diagram.  Do the pressure increases and decreases occur about where you would expect, based on C5?</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C8838F3-5635-436F-9D66-770C184C53A0}"/>
              </a:ext>
            </a:extLst>
          </p:cNvPr>
          <p:cNvSpPr>
            <a:spLocks noGrp="1"/>
          </p:cNvSpPr>
          <p:nvPr>
            <p:ph type="sldNum" sz="quarter" idx="12"/>
          </p:nvPr>
        </p:nvSpPr>
        <p:spPr/>
        <p:txBody>
          <a:bodyPr/>
          <a:lstStyle/>
          <a:p>
            <a:fld id="{6C0C36F0-B428-41C0-AF55-5275465A159A}" type="slidenum">
              <a:rPr lang="en-US" smtClean="0"/>
              <a:pPr/>
              <a:t>12</a:t>
            </a:fld>
            <a:endParaRPr lang="en-US" dirty="0"/>
          </a:p>
        </p:txBody>
      </p:sp>
    </p:spTree>
    <p:extLst>
      <p:ext uri="{BB962C8B-B14F-4D97-AF65-F5344CB8AC3E}">
        <p14:creationId xmlns:p14="http://schemas.microsoft.com/office/powerpoint/2010/main" val="129668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D7C91-F1D2-489E-8D79-D7104084C0B2}"/>
              </a:ext>
            </a:extLst>
          </p:cNvPr>
          <p:cNvSpPr>
            <a:spLocks noGrp="1"/>
          </p:cNvSpPr>
          <p:nvPr>
            <p:ph idx="1"/>
          </p:nvPr>
        </p:nvSpPr>
        <p:spPr>
          <a:xfrm>
            <a:off x="172278" y="236306"/>
            <a:ext cx="8825948" cy="6244007"/>
          </a:xfrm>
        </p:spPr>
        <p:txBody>
          <a:bodyPr>
            <a:normAutofit fontScale="92500" lnSpcReduction="20000"/>
          </a:bodyPr>
          <a:lstStyle/>
          <a:p>
            <a:pPr marL="0" indent="0">
              <a:buNone/>
            </a:pPr>
            <a:r>
              <a:rPr lang="en-US" dirty="0"/>
              <a:t>C7. Finally, let’s connect blood pressures to the heart valves, remembering the earlier slides about valves.</a:t>
            </a:r>
          </a:p>
          <a:p>
            <a:r>
              <a:rPr lang="en-US" dirty="0"/>
              <a:t>a. Under what conditions should the aortic semilunar (SL) valve be open?</a:t>
            </a:r>
          </a:p>
          <a:p>
            <a:pPr lvl="1">
              <a:lnSpc>
                <a:spcPct val="220000"/>
              </a:lnSpc>
            </a:pPr>
            <a:r>
              <a:rPr lang="en-US" i="1" dirty="0"/>
              <a:t>when the ________________ pressure is higher than the _______________ pressure</a:t>
            </a:r>
            <a:endParaRPr lang="en-US" dirty="0"/>
          </a:p>
          <a:p>
            <a:r>
              <a:rPr lang="en-US" dirty="0"/>
              <a:t>b. Under what conditions should the left atrioventricular (AV) valve be open?</a:t>
            </a:r>
          </a:p>
          <a:p>
            <a:pPr lvl="1">
              <a:lnSpc>
                <a:spcPct val="220000"/>
              </a:lnSpc>
            </a:pPr>
            <a:r>
              <a:rPr lang="en-US" i="1" dirty="0"/>
              <a:t>when the ________________ pressure is higher than the _______________ pressure</a:t>
            </a:r>
            <a:endParaRPr lang="en-US" dirty="0"/>
          </a:p>
          <a:p>
            <a:r>
              <a:rPr lang="en-US" dirty="0"/>
              <a:t>c. Look on the </a:t>
            </a:r>
            <a:r>
              <a:rPr lang="en-US" dirty="0" err="1"/>
              <a:t>Wiggers</a:t>
            </a:r>
            <a:r>
              <a:rPr lang="en-US" dirty="0"/>
              <a:t> diagram for indications of when these valves open and close. Do they match your predictions in (a) and (b)?</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177EE-C48E-4C90-BA54-0AAECAA6CC70}"/>
              </a:ext>
            </a:extLst>
          </p:cNvPr>
          <p:cNvSpPr>
            <a:spLocks noGrp="1"/>
          </p:cNvSpPr>
          <p:nvPr>
            <p:ph type="sldNum" sz="quarter" idx="12"/>
          </p:nvPr>
        </p:nvSpPr>
        <p:spPr/>
        <p:txBody>
          <a:bodyPr/>
          <a:lstStyle/>
          <a:p>
            <a:fld id="{6C0C36F0-B428-41C0-AF55-5275465A159A}" type="slidenum">
              <a:rPr lang="en-US" smtClean="0"/>
              <a:pPr/>
              <a:t>13</a:t>
            </a:fld>
            <a:endParaRPr lang="en-US" dirty="0"/>
          </a:p>
        </p:txBody>
      </p:sp>
    </p:spTree>
    <p:extLst>
      <p:ext uri="{BB962C8B-B14F-4D97-AF65-F5344CB8AC3E}">
        <p14:creationId xmlns:p14="http://schemas.microsoft.com/office/powerpoint/2010/main" val="369443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225B8-2D09-4990-B7F4-1B6BA8247170}"/>
              </a:ext>
            </a:extLst>
          </p:cNvPr>
          <p:cNvSpPr>
            <a:spLocks noGrp="1"/>
          </p:cNvSpPr>
          <p:nvPr>
            <p:ph idx="1"/>
          </p:nvPr>
        </p:nvSpPr>
        <p:spPr>
          <a:xfrm>
            <a:off x="172278" y="246580"/>
            <a:ext cx="8825948" cy="6233733"/>
          </a:xfrm>
        </p:spPr>
        <p:txBody>
          <a:bodyPr>
            <a:normAutofit lnSpcReduction="10000"/>
          </a:bodyPr>
          <a:lstStyle/>
          <a:p>
            <a:pPr marL="0" indent="0">
              <a:buNone/>
            </a:pPr>
            <a:r>
              <a:rPr lang="en-US" sz="2400" dirty="0"/>
              <a:t>C8. The heart sounds, “</a:t>
            </a:r>
            <a:r>
              <a:rPr lang="en-US" sz="2400" dirty="0" err="1"/>
              <a:t>lubb</a:t>
            </a:r>
            <a:r>
              <a:rPr lang="en-US" sz="2400" dirty="0"/>
              <a:t>” (S</a:t>
            </a:r>
            <a:r>
              <a:rPr lang="en-US" sz="2400" baseline="-25000" dirty="0"/>
              <a:t>1</a:t>
            </a:r>
            <a:r>
              <a:rPr lang="en-US" sz="2400" dirty="0"/>
              <a:t>) and “</a:t>
            </a:r>
            <a:r>
              <a:rPr lang="en-US" sz="2400" dirty="0" err="1"/>
              <a:t>dubb</a:t>
            </a:r>
            <a:r>
              <a:rPr lang="en-US" sz="2400" dirty="0"/>
              <a:t>” or “</a:t>
            </a:r>
            <a:r>
              <a:rPr lang="en-US" sz="2400" dirty="0" err="1"/>
              <a:t>dupp</a:t>
            </a:r>
            <a:r>
              <a:rPr lang="en-US" sz="2400" dirty="0"/>
              <a:t>” (S</a:t>
            </a:r>
            <a:r>
              <a:rPr lang="en-US" sz="2400" baseline="-25000" dirty="0"/>
              <a:t>2</a:t>
            </a:r>
            <a:r>
              <a:rPr lang="en-US" sz="2400" dirty="0"/>
              <a:t>), are shown at the bottom of the </a:t>
            </a:r>
            <a:r>
              <a:rPr lang="en-US" sz="2400" dirty="0" err="1"/>
              <a:t>Wiggers</a:t>
            </a:r>
            <a:r>
              <a:rPr lang="en-US" sz="2400" dirty="0"/>
              <a:t> diagram. Guess what causes these sounds, then check your book or the Internet to see if you are right.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800" dirty="0"/>
          </a:p>
          <a:p>
            <a:pPr marL="0" indent="0">
              <a:buNone/>
            </a:pPr>
            <a:r>
              <a:rPr lang="en-US" sz="2400" dirty="0"/>
              <a:t>Now take a final fond look back at the </a:t>
            </a:r>
            <a:r>
              <a:rPr lang="en-US" sz="2400" dirty="0" err="1"/>
              <a:t>Wiggers</a:t>
            </a:r>
            <a:r>
              <a:rPr lang="en-US" sz="2400" dirty="0"/>
              <a:t> diagram.  Note that we were able to navigate our way through this very complicated figure by connecting electrical activity (ECG) to contractile activity and volumes, connecting volumes to pressures, and connecting pressures to valve activities.  Hooray -- you have conquered the </a:t>
            </a:r>
            <a:r>
              <a:rPr lang="en-US" sz="2400" dirty="0" err="1"/>
              <a:t>Wiggers</a:t>
            </a:r>
            <a:r>
              <a:rPr lang="en-US" sz="2400" dirty="0"/>
              <a:t> diagram!</a:t>
            </a:r>
          </a:p>
          <a:p>
            <a:pPr marL="0" indent="0">
              <a:buNone/>
            </a:pPr>
            <a:endParaRPr lang="en-US" dirty="0"/>
          </a:p>
        </p:txBody>
      </p:sp>
      <p:sp>
        <p:nvSpPr>
          <p:cNvPr id="4" name="Slide Number Placeholder 3">
            <a:extLst>
              <a:ext uri="{FF2B5EF4-FFF2-40B4-BE49-F238E27FC236}">
                <a16:creationId xmlns:a16="http://schemas.microsoft.com/office/drawing/2014/main" id="{870FE3AA-3590-44E3-81E0-EDE88638FEA2}"/>
              </a:ext>
            </a:extLst>
          </p:cNvPr>
          <p:cNvSpPr>
            <a:spLocks noGrp="1"/>
          </p:cNvSpPr>
          <p:nvPr>
            <p:ph type="sldNum" sz="quarter" idx="12"/>
          </p:nvPr>
        </p:nvSpPr>
        <p:spPr/>
        <p:txBody>
          <a:bodyPr/>
          <a:lstStyle/>
          <a:p>
            <a:fld id="{6C0C36F0-B428-41C0-AF55-5275465A159A}" type="slidenum">
              <a:rPr lang="en-US" smtClean="0"/>
              <a:pPr/>
              <a:t>14</a:t>
            </a:fld>
            <a:endParaRPr lang="en-US" dirty="0"/>
          </a:p>
        </p:txBody>
      </p:sp>
      <p:graphicFrame>
        <p:nvGraphicFramePr>
          <p:cNvPr id="5" name="Table 4">
            <a:extLst>
              <a:ext uri="{FF2B5EF4-FFF2-40B4-BE49-F238E27FC236}">
                <a16:creationId xmlns:a16="http://schemas.microsoft.com/office/drawing/2014/main" id="{E8DA03E1-CB97-403A-9147-0F686C503E3C}"/>
              </a:ext>
            </a:extLst>
          </p:cNvPr>
          <p:cNvGraphicFramePr>
            <a:graphicFrameLocks noGrp="1"/>
          </p:cNvGraphicFramePr>
          <p:nvPr/>
        </p:nvGraphicFramePr>
        <p:xfrm>
          <a:off x="287675" y="1551400"/>
          <a:ext cx="8599471" cy="2465796"/>
        </p:xfrm>
        <a:graphic>
          <a:graphicData uri="http://schemas.openxmlformats.org/drawingml/2006/table">
            <a:tbl>
              <a:tblPr firstRow="1" bandRow="1">
                <a:tableStyleId>{5C22544A-7EE6-4342-B048-85BDC9FD1C3A}</a:tableStyleId>
              </a:tblPr>
              <a:tblGrid>
                <a:gridCol w="1496907">
                  <a:extLst>
                    <a:ext uri="{9D8B030D-6E8A-4147-A177-3AD203B41FA5}">
                      <a16:colId xmlns:a16="http://schemas.microsoft.com/office/drawing/2014/main" val="3744808000"/>
                    </a:ext>
                  </a:extLst>
                </a:gridCol>
                <a:gridCol w="4236074">
                  <a:extLst>
                    <a:ext uri="{9D8B030D-6E8A-4147-A177-3AD203B41FA5}">
                      <a16:colId xmlns:a16="http://schemas.microsoft.com/office/drawing/2014/main" val="858649484"/>
                    </a:ext>
                  </a:extLst>
                </a:gridCol>
                <a:gridCol w="2866490">
                  <a:extLst>
                    <a:ext uri="{9D8B030D-6E8A-4147-A177-3AD203B41FA5}">
                      <a16:colId xmlns:a16="http://schemas.microsoft.com/office/drawing/2014/main" val="961049588"/>
                    </a:ext>
                  </a:extLst>
                </a:gridCol>
              </a:tblGrid>
              <a:tr h="821932">
                <a:tc>
                  <a:txBody>
                    <a:bodyPr/>
                    <a:lstStyle/>
                    <a:p>
                      <a:r>
                        <a:rPr lang="en-US" sz="2000" dirty="0"/>
                        <a:t>Sound</a:t>
                      </a:r>
                    </a:p>
                  </a:txBody>
                  <a:tcPr anchor="ctr"/>
                </a:tc>
                <a:tc>
                  <a:txBody>
                    <a:bodyPr/>
                    <a:lstStyle/>
                    <a:p>
                      <a:r>
                        <a:rPr lang="en-US" sz="2000" dirty="0"/>
                        <a:t>Guess at reason for sound</a:t>
                      </a:r>
                    </a:p>
                  </a:txBody>
                  <a:tcPr anchor="ctr"/>
                </a:tc>
                <a:tc>
                  <a:txBody>
                    <a:bodyPr/>
                    <a:lstStyle/>
                    <a:p>
                      <a:r>
                        <a:rPr lang="en-US" sz="2000" dirty="0"/>
                        <a:t>Verification of reason</a:t>
                      </a:r>
                    </a:p>
                  </a:txBody>
                  <a:tcPr anchor="ctr"/>
                </a:tc>
                <a:extLst>
                  <a:ext uri="{0D108BD9-81ED-4DB2-BD59-A6C34878D82A}">
                    <a16:rowId xmlns:a16="http://schemas.microsoft.com/office/drawing/2014/main" val="2409587771"/>
                  </a:ext>
                </a:extLst>
              </a:tr>
              <a:tr h="821932">
                <a:tc>
                  <a:txBody>
                    <a:bodyPr/>
                    <a:lstStyle/>
                    <a:p>
                      <a:r>
                        <a:rPr lang="en-US" sz="2000" dirty="0" err="1"/>
                        <a:t>Lubb</a:t>
                      </a:r>
                      <a:r>
                        <a:rPr lang="en-US" sz="2000" dirty="0"/>
                        <a:t> (S</a:t>
                      </a:r>
                      <a:r>
                        <a:rPr lang="en-US" sz="2000" baseline="-25000" dirty="0"/>
                        <a:t>1</a:t>
                      </a:r>
                      <a:r>
                        <a:rPr lang="en-US" sz="2000" dirty="0"/>
                        <a:t>)</a:t>
                      </a:r>
                    </a:p>
                  </a:txBody>
                  <a:tcPr anchor="ctr"/>
                </a:tc>
                <a:tc>
                  <a:txBody>
                    <a:bodyPr/>
                    <a:lstStyle/>
                    <a:p>
                      <a:endParaRPr lang="en-US" sz="2000"/>
                    </a:p>
                  </a:txBody>
                  <a:tcPr anchor="ctr"/>
                </a:tc>
                <a:tc>
                  <a:txBody>
                    <a:bodyPr/>
                    <a:lstStyle/>
                    <a:p>
                      <a:endParaRPr lang="en-US" sz="2000"/>
                    </a:p>
                  </a:txBody>
                  <a:tcPr anchor="ctr"/>
                </a:tc>
                <a:extLst>
                  <a:ext uri="{0D108BD9-81ED-4DB2-BD59-A6C34878D82A}">
                    <a16:rowId xmlns:a16="http://schemas.microsoft.com/office/drawing/2014/main" val="3981584036"/>
                  </a:ext>
                </a:extLst>
              </a:tr>
              <a:tr h="821932">
                <a:tc>
                  <a:txBody>
                    <a:bodyPr/>
                    <a:lstStyle/>
                    <a:p>
                      <a:r>
                        <a:rPr lang="en-US" sz="2000" dirty="0" err="1"/>
                        <a:t>Dupp</a:t>
                      </a:r>
                      <a:r>
                        <a:rPr lang="en-US" sz="2000" dirty="0"/>
                        <a:t> (S</a:t>
                      </a:r>
                      <a:r>
                        <a:rPr lang="en-US" sz="2000" baseline="-25000" dirty="0"/>
                        <a:t>2</a:t>
                      </a:r>
                      <a:r>
                        <a:rPr lang="en-US" sz="2000" dirty="0"/>
                        <a:t>)</a:t>
                      </a:r>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2972462397"/>
                  </a:ext>
                </a:extLst>
              </a:tr>
            </a:tbl>
          </a:graphicData>
        </a:graphic>
      </p:graphicFrame>
    </p:spTree>
    <p:extLst>
      <p:ext uri="{BB962C8B-B14F-4D97-AF65-F5344CB8AC3E}">
        <p14:creationId xmlns:p14="http://schemas.microsoft.com/office/powerpoint/2010/main" val="393084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EE18-2803-41FB-94A1-3E354A2851A5}"/>
              </a:ext>
            </a:extLst>
          </p:cNvPr>
          <p:cNvSpPr>
            <a:spLocks noGrp="1"/>
          </p:cNvSpPr>
          <p:nvPr>
            <p:ph type="title"/>
          </p:nvPr>
        </p:nvSpPr>
        <p:spPr>
          <a:xfrm>
            <a:off x="172278" y="240631"/>
            <a:ext cx="8868980" cy="749395"/>
          </a:xfrm>
        </p:spPr>
        <p:txBody>
          <a:bodyPr>
            <a:normAutofit/>
          </a:bodyPr>
          <a:lstStyle/>
          <a:p>
            <a:r>
              <a:rPr lang="en-US" dirty="0"/>
              <a:t>Part A: Electrical activity of the heart</a:t>
            </a:r>
          </a:p>
        </p:txBody>
      </p:sp>
      <p:sp>
        <p:nvSpPr>
          <p:cNvPr id="4" name="Slide Number Placeholder 3">
            <a:extLst>
              <a:ext uri="{FF2B5EF4-FFF2-40B4-BE49-F238E27FC236}">
                <a16:creationId xmlns:a16="http://schemas.microsoft.com/office/drawing/2014/main" id="{64ED0500-3DC2-4519-A73C-7780374A1889}"/>
              </a:ext>
            </a:extLst>
          </p:cNvPr>
          <p:cNvSpPr>
            <a:spLocks noGrp="1"/>
          </p:cNvSpPr>
          <p:nvPr>
            <p:ph type="sldNum" sz="quarter" idx="12"/>
          </p:nvPr>
        </p:nvSpPr>
        <p:spPr/>
        <p:txBody>
          <a:bodyPr/>
          <a:lstStyle/>
          <a:p>
            <a:fld id="{6C0C36F0-B428-41C0-AF55-5275465A159A}" type="slidenum">
              <a:rPr lang="en-US" smtClean="0"/>
              <a:pPr/>
              <a:t>2</a:t>
            </a:fld>
            <a:endParaRPr lang="en-US" dirty="0"/>
          </a:p>
        </p:txBody>
      </p:sp>
      <p:sp>
        <p:nvSpPr>
          <p:cNvPr id="3" name="TextBox 2">
            <a:extLst>
              <a:ext uri="{FF2B5EF4-FFF2-40B4-BE49-F238E27FC236}">
                <a16:creationId xmlns:a16="http://schemas.microsoft.com/office/drawing/2014/main" id="{95ABD4B2-FE97-413F-BA8E-B9EB04572AD5}"/>
              </a:ext>
            </a:extLst>
          </p:cNvPr>
          <p:cNvSpPr txBox="1"/>
          <p:nvPr/>
        </p:nvSpPr>
        <p:spPr>
          <a:xfrm>
            <a:off x="215760" y="1232903"/>
            <a:ext cx="8613926" cy="5539978"/>
          </a:xfrm>
          <a:prstGeom prst="rect">
            <a:avLst/>
          </a:prstGeom>
          <a:noFill/>
        </p:spPr>
        <p:txBody>
          <a:bodyPr wrap="square" rtlCol="0">
            <a:spAutoFit/>
          </a:bodyPr>
          <a:lstStyle/>
          <a:p>
            <a:r>
              <a:rPr lang="en-US" sz="2400" dirty="0"/>
              <a:t>A1. List the specialized cardiac structures through which electrical signals spread during a heartbeat, in the order in which they are depolarized.</a:t>
            </a:r>
          </a:p>
          <a:p>
            <a:r>
              <a:rPr lang="en-US" sz="2400" dirty="0"/>
              <a:t> </a:t>
            </a:r>
          </a:p>
          <a:p>
            <a:r>
              <a:rPr lang="en-US" sz="2400" dirty="0"/>
              <a:t> </a:t>
            </a:r>
          </a:p>
          <a:p>
            <a:r>
              <a:rPr lang="en-US" sz="2400" dirty="0"/>
              <a:t> </a:t>
            </a:r>
          </a:p>
          <a:p>
            <a:r>
              <a:rPr lang="en-US" sz="2400" dirty="0"/>
              <a:t> </a:t>
            </a:r>
          </a:p>
          <a:p>
            <a:r>
              <a:rPr lang="en-US" sz="2400" dirty="0"/>
              <a:t>A2. Underline the structure above where the spread of depolarization is slowed down the most.  Why does this slow-down help the heart perform its function?  (Hint: what would happen if the atria and ventricles contracted simultaneously?)</a:t>
            </a:r>
          </a:p>
          <a:p>
            <a:r>
              <a:rPr lang="en-US" sz="2400" dirty="0"/>
              <a:t> </a:t>
            </a:r>
          </a:p>
          <a:p>
            <a:r>
              <a:rPr lang="en-US" sz="2400" dirty="0"/>
              <a:t> </a:t>
            </a:r>
          </a:p>
          <a:p>
            <a:r>
              <a:rPr lang="en-US" sz="2400" dirty="0"/>
              <a:t> </a:t>
            </a:r>
          </a:p>
          <a:p>
            <a:endParaRPr lang="en-US" dirty="0"/>
          </a:p>
        </p:txBody>
      </p:sp>
    </p:spTree>
    <p:extLst>
      <p:ext uri="{BB962C8B-B14F-4D97-AF65-F5344CB8AC3E}">
        <p14:creationId xmlns:p14="http://schemas.microsoft.com/office/powerpoint/2010/main" val="93313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FC83-2992-430A-81F7-4CB0F572CEAF}"/>
              </a:ext>
            </a:extLst>
          </p:cNvPr>
          <p:cNvSpPr>
            <a:spLocks noGrp="1"/>
          </p:cNvSpPr>
          <p:nvPr>
            <p:ph idx="1"/>
          </p:nvPr>
        </p:nvSpPr>
        <p:spPr>
          <a:xfrm>
            <a:off x="172278" y="248178"/>
            <a:ext cx="4327805" cy="2854619"/>
          </a:xfrm>
        </p:spPr>
        <p:txBody>
          <a:bodyPr>
            <a:normAutofit fontScale="85000" lnSpcReduction="20000"/>
          </a:bodyPr>
          <a:lstStyle/>
          <a:p>
            <a:pPr marL="0" indent="0">
              <a:buNone/>
            </a:pPr>
            <a:r>
              <a:rPr lang="en-US" dirty="0"/>
              <a:t>The picture at right is an electrocardiogram (ECG or EKG), as detected with electrodes on the surface of the body.  </a:t>
            </a:r>
          </a:p>
          <a:p>
            <a:pPr marL="0" indent="0">
              <a:buNone/>
            </a:pPr>
            <a:r>
              <a:rPr lang="en-US" dirty="0"/>
              <a:t> </a:t>
            </a:r>
          </a:p>
          <a:p>
            <a:pPr marL="0" indent="0">
              <a:buNone/>
            </a:pPr>
            <a:r>
              <a:rPr lang="en-US" dirty="0"/>
              <a:t>A3. Label the X axis and Y axis.  What could the units be for each?</a:t>
            </a:r>
          </a:p>
          <a:p>
            <a:pPr marL="0" indent="0">
              <a:buNone/>
            </a:pPr>
            <a:r>
              <a:rPr lang="en-US" dirty="0"/>
              <a:t> </a:t>
            </a:r>
          </a:p>
        </p:txBody>
      </p:sp>
      <p:sp>
        <p:nvSpPr>
          <p:cNvPr id="4" name="Slide Number Placeholder 3">
            <a:extLst>
              <a:ext uri="{FF2B5EF4-FFF2-40B4-BE49-F238E27FC236}">
                <a16:creationId xmlns:a16="http://schemas.microsoft.com/office/drawing/2014/main" id="{22C10593-D3B1-4E0A-B6B1-5BAE9E7E3781}"/>
              </a:ext>
            </a:extLst>
          </p:cNvPr>
          <p:cNvSpPr>
            <a:spLocks noGrp="1"/>
          </p:cNvSpPr>
          <p:nvPr>
            <p:ph type="sldNum" sz="quarter" idx="12"/>
          </p:nvPr>
        </p:nvSpPr>
        <p:spPr/>
        <p:txBody>
          <a:bodyPr/>
          <a:lstStyle/>
          <a:p>
            <a:fld id="{6C0C36F0-B428-41C0-AF55-5275465A159A}" type="slidenum">
              <a:rPr lang="en-US" smtClean="0"/>
              <a:pPr/>
              <a:t>3</a:t>
            </a:fld>
            <a:endParaRPr lang="en-US" dirty="0"/>
          </a:p>
        </p:txBody>
      </p:sp>
      <p:pic>
        <p:nvPicPr>
          <p:cNvPr id="5" name="Picture 4">
            <a:extLst>
              <a:ext uri="{FF2B5EF4-FFF2-40B4-BE49-F238E27FC236}">
                <a16:creationId xmlns:a16="http://schemas.microsoft.com/office/drawing/2014/main" id="{1EAEFEB6-900B-45BD-8176-62BA63B0CE6C}"/>
              </a:ext>
            </a:extLst>
          </p:cNvPr>
          <p:cNvPicPr/>
          <p:nvPr/>
        </p:nvPicPr>
        <p:blipFill rotWithShape="1">
          <a:blip r:embed="rId3">
            <a:extLst>
              <a:ext uri="{28A0092B-C50C-407E-A947-70E740481C1C}">
                <a14:useLocalDpi xmlns:a14="http://schemas.microsoft.com/office/drawing/2010/main" val="0"/>
              </a:ext>
            </a:extLst>
          </a:blip>
          <a:srcRect r="49625" b="13777"/>
          <a:stretch/>
        </p:blipFill>
        <p:spPr bwMode="auto">
          <a:xfrm>
            <a:off x="4500083" y="247046"/>
            <a:ext cx="4471640" cy="358024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F35FFAB1-980D-4ED0-A6BB-DDAEB2006978}"/>
              </a:ext>
            </a:extLst>
          </p:cNvPr>
          <p:cNvSpPr txBox="1"/>
          <p:nvPr/>
        </p:nvSpPr>
        <p:spPr>
          <a:xfrm>
            <a:off x="1109606" y="6371590"/>
            <a:ext cx="2134174" cy="369332"/>
          </a:xfrm>
          <a:prstGeom prst="rect">
            <a:avLst/>
          </a:prstGeom>
          <a:noFill/>
        </p:spPr>
        <p:txBody>
          <a:bodyPr wrap="none" rtlCol="0">
            <a:spAutoFit/>
          </a:bodyPr>
          <a:lstStyle/>
          <a:p>
            <a:r>
              <a:rPr lang="en-US" dirty="0"/>
              <a:t>Image: remotea.com</a:t>
            </a:r>
          </a:p>
        </p:txBody>
      </p:sp>
      <p:sp>
        <p:nvSpPr>
          <p:cNvPr id="7" name="TextBox 6">
            <a:extLst>
              <a:ext uri="{FF2B5EF4-FFF2-40B4-BE49-F238E27FC236}">
                <a16:creationId xmlns:a16="http://schemas.microsoft.com/office/drawing/2014/main" id="{0A0E92FD-8656-4033-8E34-00CC8A14E7DD}"/>
              </a:ext>
            </a:extLst>
          </p:cNvPr>
          <p:cNvSpPr txBox="1"/>
          <p:nvPr/>
        </p:nvSpPr>
        <p:spPr>
          <a:xfrm>
            <a:off x="172279" y="3945276"/>
            <a:ext cx="8799444" cy="2308324"/>
          </a:xfrm>
          <a:prstGeom prst="rect">
            <a:avLst/>
          </a:prstGeom>
          <a:noFill/>
        </p:spPr>
        <p:txBody>
          <a:bodyPr wrap="square" rtlCol="0">
            <a:spAutoFit/>
          </a:bodyPr>
          <a:lstStyle/>
          <a:p>
            <a:r>
              <a:rPr lang="en-US" sz="2400" dirty="0"/>
              <a:t>A4. Is this a </a:t>
            </a:r>
            <a:r>
              <a:rPr lang="en-US" sz="2400" u="sng" dirty="0"/>
              <a:t>direct</a:t>
            </a:r>
            <a:r>
              <a:rPr lang="en-US" sz="2400" dirty="0"/>
              <a:t> readout of a heart muscle cell’s membrane potential?  (Hint: where are the electrodes?)</a:t>
            </a:r>
          </a:p>
          <a:p>
            <a:endParaRPr lang="en-US" sz="2400" dirty="0"/>
          </a:p>
          <a:p>
            <a:r>
              <a:rPr lang="en-US" sz="2400" dirty="0"/>
              <a:t>A5. Label the P wave, QRS complex, and T wave and list which chambers of the heart are depolarizing or repolarizing in each case. </a:t>
            </a:r>
          </a:p>
          <a:p>
            <a:endParaRPr lang="en-US" sz="2400" dirty="0"/>
          </a:p>
        </p:txBody>
      </p:sp>
    </p:spTree>
    <p:extLst>
      <p:ext uri="{BB962C8B-B14F-4D97-AF65-F5344CB8AC3E}">
        <p14:creationId xmlns:p14="http://schemas.microsoft.com/office/powerpoint/2010/main" val="141149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920DB-580F-469C-8591-DCF811E2C00D}"/>
              </a:ext>
            </a:extLst>
          </p:cNvPr>
          <p:cNvSpPr>
            <a:spLocks noGrp="1"/>
          </p:cNvSpPr>
          <p:nvPr>
            <p:ph idx="1"/>
          </p:nvPr>
        </p:nvSpPr>
        <p:spPr>
          <a:xfrm>
            <a:off x="172278" y="164387"/>
            <a:ext cx="8825948" cy="6315926"/>
          </a:xfrm>
        </p:spPr>
        <p:txBody>
          <a:bodyPr>
            <a:normAutofit/>
          </a:bodyPr>
          <a:lstStyle/>
          <a:p>
            <a:pPr marL="0" indent="0">
              <a:buNone/>
            </a:pPr>
            <a:r>
              <a:rPr lang="en-US" dirty="0"/>
              <a:t>A6. Why is the QRS complex generally much larger than the P wave?</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dirty="0"/>
              <a:t>A7. Electrocardiograms can vary for many reasons. The magnitudes and directions of the deflections and the time intervals between components can all vary, and these variations can indicate cardiac problems, making the ECG a valuable clinical tool.  Let’s explore a few cases.</a:t>
            </a:r>
          </a:p>
          <a:p>
            <a:pPr marL="0" indent="0">
              <a:buNone/>
            </a:pPr>
            <a:endParaRPr lang="en-US" dirty="0"/>
          </a:p>
        </p:txBody>
      </p:sp>
      <p:sp>
        <p:nvSpPr>
          <p:cNvPr id="4" name="Slide Number Placeholder 3">
            <a:extLst>
              <a:ext uri="{FF2B5EF4-FFF2-40B4-BE49-F238E27FC236}">
                <a16:creationId xmlns:a16="http://schemas.microsoft.com/office/drawing/2014/main" id="{DCEF5998-0DE3-41D1-9F38-2A44AEA26A61}"/>
              </a:ext>
            </a:extLst>
          </p:cNvPr>
          <p:cNvSpPr>
            <a:spLocks noGrp="1"/>
          </p:cNvSpPr>
          <p:nvPr>
            <p:ph type="sldNum" sz="quarter" idx="12"/>
          </p:nvPr>
        </p:nvSpPr>
        <p:spPr/>
        <p:txBody>
          <a:bodyPr/>
          <a:lstStyle/>
          <a:p>
            <a:fld id="{6C0C36F0-B428-41C0-AF55-5275465A159A}" type="slidenum">
              <a:rPr lang="en-US" smtClean="0"/>
              <a:pPr/>
              <a:t>4</a:t>
            </a:fld>
            <a:endParaRPr lang="en-US" dirty="0"/>
          </a:p>
        </p:txBody>
      </p:sp>
    </p:spTree>
    <p:extLst>
      <p:ext uri="{BB962C8B-B14F-4D97-AF65-F5344CB8AC3E}">
        <p14:creationId xmlns:p14="http://schemas.microsoft.com/office/powerpoint/2010/main" val="7554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A92C76-FC0B-4BAA-87E1-910C4C1B5B77}"/>
              </a:ext>
            </a:extLst>
          </p:cNvPr>
          <p:cNvSpPr>
            <a:spLocks noGrp="1"/>
          </p:cNvSpPr>
          <p:nvPr>
            <p:ph type="sldNum" sz="quarter" idx="12"/>
          </p:nvPr>
        </p:nvSpPr>
        <p:spPr/>
        <p:txBody>
          <a:bodyPr/>
          <a:lstStyle/>
          <a:p>
            <a:fld id="{6C0C36F0-B428-41C0-AF55-5275465A159A}" type="slidenum">
              <a:rPr lang="en-US" smtClean="0"/>
              <a:pPr/>
              <a:t>5</a:t>
            </a:fld>
            <a:endParaRPr lang="en-US" dirty="0"/>
          </a:p>
        </p:txBody>
      </p:sp>
      <p:graphicFrame>
        <p:nvGraphicFramePr>
          <p:cNvPr id="6" name="Table 6">
            <a:extLst>
              <a:ext uri="{FF2B5EF4-FFF2-40B4-BE49-F238E27FC236}">
                <a16:creationId xmlns:a16="http://schemas.microsoft.com/office/drawing/2014/main" id="{7B7610C0-D8FF-4B0B-9584-4E39606C6740}"/>
              </a:ext>
            </a:extLst>
          </p:cNvPr>
          <p:cNvGraphicFramePr>
            <a:graphicFrameLocks noGrp="1"/>
          </p:cNvGraphicFramePr>
          <p:nvPr/>
        </p:nvGraphicFramePr>
        <p:xfrm>
          <a:off x="258416" y="109331"/>
          <a:ext cx="8418445" cy="6589642"/>
        </p:xfrm>
        <a:graphic>
          <a:graphicData uri="http://schemas.openxmlformats.org/drawingml/2006/table">
            <a:tbl>
              <a:tblPr firstRow="1" bandRow="1">
                <a:tableStyleId>{5C22544A-7EE6-4342-B048-85BDC9FD1C3A}</a:tableStyleId>
              </a:tblPr>
              <a:tblGrid>
                <a:gridCol w="3143411">
                  <a:extLst>
                    <a:ext uri="{9D8B030D-6E8A-4147-A177-3AD203B41FA5}">
                      <a16:colId xmlns:a16="http://schemas.microsoft.com/office/drawing/2014/main" val="3825707574"/>
                    </a:ext>
                  </a:extLst>
                </a:gridCol>
                <a:gridCol w="5275034">
                  <a:extLst>
                    <a:ext uri="{9D8B030D-6E8A-4147-A177-3AD203B41FA5}">
                      <a16:colId xmlns:a16="http://schemas.microsoft.com/office/drawing/2014/main" val="1710068906"/>
                    </a:ext>
                  </a:extLst>
                </a:gridCol>
              </a:tblGrid>
              <a:tr h="468484">
                <a:tc>
                  <a:txBody>
                    <a:bodyPr/>
                    <a:lstStyle/>
                    <a:p>
                      <a:r>
                        <a:rPr lang="en-US" sz="2400" dirty="0"/>
                        <a:t>Description</a:t>
                      </a:r>
                    </a:p>
                  </a:txBody>
                  <a:tcPr/>
                </a:tc>
                <a:tc>
                  <a:txBody>
                    <a:bodyPr/>
                    <a:lstStyle/>
                    <a:p>
                      <a:r>
                        <a:rPr lang="en-US" sz="2400" dirty="0"/>
                        <a:t>ECG appearance</a:t>
                      </a:r>
                    </a:p>
                  </a:txBody>
                  <a:tcPr/>
                </a:tc>
                <a:extLst>
                  <a:ext uri="{0D108BD9-81ED-4DB2-BD59-A6C34878D82A}">
                    <a16:rowId xmlns:a16="http://schemas.microsoft.com/office/drawing/2014/main" val="2701029995"/>
                  </a:ext>
                </a:extLst>
              </a:tr>
              <a:tr h="1495123">
                <a:tc>
                  <a:txBody>
                    <a:bodyPr/>
                    <a:lstStyle/>
                    <a:p>
                      <a:r>
                        <a:rPr lang="en-US" sz="2400" dirty="0"/>
                        <a:t>a. Normal</a:t>
                      </a:r>
                    </a:p>
                  </a:txBody>
                  <a:tcPr/>
                </a:tc>
                <a:tc>
                  <a:txBody>
                    <a:bodyPr/>
                    <a:lstStyle/>
                    <a:p>
                      <a:endParaRPr lang="en-US" sz="2400"/>
                    </a:p>
                  </a:txBody>
                  <a:tcPr/>
                </a:tc>
                <a:extLst>
                  <a:ext uri="{0D108BD9-81ED-4DB2-BD59-A6C34878D82A}">
                    <a16:rowId xmlns:a16="http://schemas.microsoft.com/office/drawing/2014/main" val="3964626715"/>
                  </a:ext>
                </a:extLst>
              </a:tr>
              <a:tr h="1495123">
                <a:tc>
                  <a:txBody>
                    <a:bodyPr/>
                    <a:lstStyle/>
                    <a:p>
                      <a:r>
                        <a:rPr lang="en-US" sz="2400" dirty="0"/>
                        <a:t>b. Tachycardia (rapid heartbeat)</a:t>
                      </a:r>
                    </a:p>
                  </a:txBody>
                  <a:tcPr/>
                </a:tc>
                <a:tc>
                  <a:txBody>
                    <a:bodyPr/>
                    <a:lstStyle/>
                    <a:p>
                      <a:endParaRPr lang="en-US" sz="2400"/>
                    </a:p>
                  </a:txBody>
                  <a:tcPr/>
                </a:tc>
                <a:extLst>
                  <a:ext uri="{0D108BD9-81ED-4DB2-BD59-A6C34878D82A}">
                    <a16:rowId xmlns:a16="http://schemas.microsoft.com/office/drawing/2014/main" val="1054580568"/>
                  </a:ext>
                </a:extLst>
              </a:tr>
              <a:tr h="1565456">
                <a:tc>
                  <a:txBody>
                    <a:bodyPr/>
                    <a:lstStyle/>
                    <a:p>
                      <a:r>
                        <a:rPr lang="en-US" sz="2400" dirty="0"/>
                        <a:t>c. Bundle branch block </a:t>
                      </a:r>
                      <a:r>
                        <a:rPr lang="en-US" sz="2000" dirty="0"/>
                        <a:t>(depolarization reaches 1 ventricle more slowly using alternate routes)</a:t>
                      </a:r>
                      <a:endParaRPr lang="en-US" sz="2400" dirty="0"/>
                    </a:p>
                  </a:txBody>
                  <a:tcPr/>
                </a:tc>
                <a:tc>
                  <a:txBody>
                    <a:bodyPr/>
                    <a:lstStyle/>
                    <a:p>
                      <a:endParaRPr lang="en-US" sz="2400" dirty="0"/>
                    </a:p>
                  </a:txBody>
                  <a:tcPr/>
                </a:tc>
                <a:extLst>
                  <a:ext uri="{0D108BD9-81ED-4DB2-BD59-A6C34878D82A}">
                    <a16:rowId xmlns:a16="http://schemas.microsoft.com/office/drawing/2014/main" val="533461768"/>
                  </a:ext>
                </a:extLst>
              </a:tr>
              <a:tr h="1565456">
                <a:tc>
                  <a:txBody>
                    <a:bodyPr/>
                    <a:lstStyle/>
                    <a:p>
                      <a:r>
                        <a:rPr lang="en-US" sz="2400" dirty="0"/>
                        <a:t>d. Wolf-Parkinson-White Syndrome </a:t>
                      </a:r>
                      <a:r>
                        <a:rPr lang="en-US" sz="1800" dirty="0"/>
                        <a:t>(depolarization goes through AV node without pausing)</a:t>
                      </a:r>
                      <a:endParaRPr lang="en-US" sz="2400" dirty="0"/>
                    </a:p>
                  </a:txBody>
                  <a:tcPr/>
                </a:tc>
                <a:tc>
                  <a:txBody>
                    <a:bodyPr/>
                    <a:lstStyle/>
                    <a:p>
                      <a:endParaRPr lang="en-US" sz="2400" dirty="0"/>
                    </a:p>
                  </a:txBody>
                  <a:tcPr/>
                </a:tc>
                <a:extLst>
                  <a:ext uri="{0D108BD9-81ED-4DB2-BD59-A6C34878D82A}">
                    <a16:rowId xmlns:a16="http://schemas.microsoft.com/office/drawing/2014/main" val="2297266502"/>
                  </a:ext>
                </a:extLst>
              </a:tr>
            </a:tbl>
          </a:graphicData>
        </a:graphic>
      </p:graphicFrame>
    </p:spTree>
    <p:extLst>
      <p:ext uri="{BB962C8B-B14F-4D97-AF65-F5344CB8AC3E}">
        <p14:creationId xmlns:p14="http://schemas.microsoft.com/office/powerpoint/2010/main" val="3716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99F3-9542-472D-8C87-80144D51894C}"/>
              </a:ext>
            </a:extLst>
          </p:cNvPr>
          <p:cNvSpPr>
            <a:spLocks noGrp="1"/>
          </p:cNvSpPr>
          <p:nvPr>
            <p:ph type="title"/>
          </p:nvPr>
        </p:nvSpPr>
        <p:spPr/>
        <p:txBody>
          <a:bodyPr>
            <a:noAutofit/>
          </a:bodyPr>
          <a:lstStyle/>
          <a:p>
            <a:r>
              <a:rPr lang="en-US" sz="2800" dirty="0"/>
              <a:t>Part B: cardiac valves, blood pressure, and blood flow</a:t>
            </a:r>
          </a:p>
        </p:txBody>
      </p:sp>
      <p:sp>
        <p:nvSpPr>
          <p:cNvPr id="3" name="Content Placeholder 2">
            <a:extLst>
              <a:ext uri="{FF2B5EF4-FFF2-40B4-BE49-F238E27FC236}">
                <a16:creationId xmlns:a16="http://schemas.microsoft.com/office/drawing/2014/main" id="{AF4F8927-875A-4111-8A97-8F0EED79DBD5}"/>
              </a:ext>
            </a:extLst>
          </p:cNvPr>
          <p:cNvSpPr>
            <a:spLocks noGrp="1"/>
          </p:cNvSpPr>
          <p:nvPr>
            <p:ph idx="1"/>
          </p:nvPr>
        </p:nvSpPr>
        <p:spPr>
          <a:xfrm>
            <a:off x="172278" y="1121478"/>
            <a:ext cx="8825948" cy="4999240"/>
          </a:xfrm>
        </p:spPr>
        <p:txBody>
          <a:bodyPr>
            <a:normAutofit/>
          </a:bodyPr>
          <a:lstStyle/>
          <a:p>
            <a:pPr marL="0" indent="0">
              <a:buNone/>
            </a:pPr>
            <a:r>
              <a:rPr lang="en-US" sz="2400" dirty="0"/>
              <a:t>Heart valves prevent the backflow of blood and thus keep blood flowing in one direction.  Heart valves open and close, somewhat like swinging double doors, because of the pressure on the two sides. When pressure on the “upstream side” is greater, the doors are open.  When pressure on the “downstream side” is greater, the doors are closed.</a:t>
            </a:r>
          </a:p>
          <a:p>
            <a:pPr marL="0" indent="0">
              <a:buNone/>
            </a:pPr>
            <a:endParaRPr lang="en-US" sz="2400" dirty="0"/>
          </a:p>
        </p:txBody>
      </p:sp>
      <p:sp>
        <p:nvSpPr>
          <p:cNvPr id="4" name="Slide Number Placeholder 3">
            <a:extLst>
              <a:ext uri="{FF2B5EF4-FFF2-40B4-BE49-F238E27FC236}">
                <a16:creationId xmlns:a16="http://schemas.microsoft.com/office/drawing/2014/main" id="{6F335064-2828-45FE-86F0-A93292782117}"/>
              </a:ext>
            </a:extLst>
          </p:cNvPr>
          <p:cNvSpPr>
            <a:spLocks noGrp="1"/>
          </p:cNvSpPr>
          <p:nvPr>
            <p:ph type="sldNum" sz="quarter" idx="12"/>
          </p:nvPr>
        </p:nvSpPr>
        <p:spPr/>
        <p:txBody>
          <a:bodyPr/>
          <a:lstStyle/>
          <a:p>
            <a:fld id="{6C0C36F0-B428-41C0-AF55-5275465A159A}" type="slidenum">
              <a:rPr lang="en-US" smtClean="0"/>
              <a:pPr/>
              <a:t>6</a:t>
            </a:fld>
            <a:endParaRPr lang="en-US" dirty="0"/>
          </a:p>
        </p:txBody>
      </p:sp>
      <p:pic>
        <p:nvPicPr>
          <p:cNvPr id="5" name="Picture 4">
            <a:extLst>
              <a:ext uri="{FF2B5EF4-FFF2-40B4-BE49-F238E27FC236}">
                <a16:creationId xmlns:a16="http://schemas.microsoft.com/office/drawing/2014/main" id="{ED486369-8827-434A-9023-E4CFDF6EAAA0}"/>
              </a:ext>
            </a:extLst>
          </p:cNvPr>
          <p:cNvPicPr/>
          <p:nvPr/>
        </p:nvPicPr>
        <p:blipFill>
          <a:blip r:embed="rId3">
            <a:extLst>
              <a:ext uri="{28A0092B-C50C-407E-A947-70E740481C1C}">
                <a14:useLocalDpi xmlns:a14="http://schemas.microsoft.com/office/drawing/2010/main" val="0"/>
              </a:ext>
            </a:extLst>
          </a:blip>
          <a:stretch>
            <a:fillRect/>
          </a:stretch>
        </p:blipFill>
        <p:spPr>
          <a:xfrm>
            <a:off x="246581" y="3377630"/>
            <a:ext cx="8085764" cy="1697803"/>
          </a:xfrm>
          <a:prstGeom prst="rect">
            <a:avLst/>
          </a:prstGeom>
        </p:spPr>
      </p:pic>
      <p:sp>
        <p:nvSpPr>
          <p:cNvPr id="6" name="TextBox 5">
            <a:extLst>
              <a:ext uri="{FF2B5EF4-FFF2-40B4-BE49-F238E27FC236}">
                <a16:creationId xmlns:a16="http://schemas.microsoft.com/office/drawing/2014/main" id="{9C7FB341-603D-43EE-9FA4-3CE1E72B6065}"/>
              </a:ext>
            </a:extLst>
          </p:cNvPr>
          <p:cNvSpPr txBox="1"/>
          <p:nvPr/>
        </p:nvSpPr>
        <p:spPr>
          <a:xfrm>
            <a:off x="1109609" y="6380250"/>
            <a:ext cx="2310633" cy="369332"/>
          </a:xfrm>
          <a:prstGeom prst="rect">
            <a:avLst/>
          </a:prstGeom>
          <a:noFill/>
        </p:spPr>
        <p:txBody>
          <a:bodyPr wrap="none" rtlCol="0">
            <a:spAutoFit/>
          </a:bodyPr>
          <a:lstStyle/>
          <a:p>
            <a:r>
              <a:rPr lang="en-US" dirty="0"/>
              <a:t>M. Jensen et al. (2014)</a:t>
            </a:r>
          </a:p>
        </p:txBody>
      </p:sp>
      <p:sp>
        <p:nvSpPr>
          <p:cNvPr id="7" name="TextBox 6">
            <a:extLst>
              <a:ext uri="{FF2B5EF4-FFF2-40B4-BE49-F238E27FC236}">
                <a16:creationId xmlns:a16="http://schemas.microsoft.com/office/drawing/2014/main" id="{B21F3515-4FD4-4F7D-A1C8-CEA23BCF3D25}"/>
              </a:ext>
            </a:extLst>
          </p:cNvPr>
          <p:cNvSpPr txBox="1"/>
          <p:nvPr/>
        </p:nvSpPr>
        <p:spPr>
          <a:xfrm>
            <a:off x="380146" y="5291193"/>
            <a:ext cx="8395247" cy="400110"/>
          </a:xfrm>
          <a:prstGeom prst="rect">
            <a:avLst/>
          </a:prstGeom>
          <a:noFill/>
        </p:spPr>
        <p:txBody>
          <a:bodyPr wrap="none" rtlCol="0">
            <a:spAutoFit/>
          </a:bodyPr>
          <a:lstStyle/>
          <a:p>
            <a:r>
              <a:rPr lang="en-US" sz="2000" i="1" dirty="0"/>
              <a:t>Note: a “chamber” in this diagram could be a heart chamber OR a blood vessel.</a:t>
            </a:r>
          </a:p>
        </p:txBody>
      </p:sp>
    </p:spTree>
    <p:extLst>
      <p:ext uri="{BB962C8B-B14F-4D97-AF65-F5344CB8AC3E}">
        <p14:creationId xmlns:p14="http://schemas.microsoft.com/office/powerpoint/2010/main" val="295914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78445-6208-4667-ADD5-BE485FF6A0EA}"/>
              </a:ext>
            </a:extLst>
          </p:cNvPr>
          <p:cNvSpPr>
            <a:spLocks noGrp="1"/>
          </p:cNvSpPr>
          <p:nvPr>
            <p:ph idx="1"/>
          </p:nvPr>
        </p:nvSpPr>
        <p:spPr>
          <a:xfrm>
            <a:off x="172278" y="215757"/>
            <a:ext cx="8825948" cy="6030931"/>
          </a:xfrm>
        </p:spPr>
        <p:txBody>
          <a:bodyPr>
            <a:normAutofit fontScale="77500" lnSpcReduction="20000"/>
          </a:bodyPr>
          <a:lstStyle/>
          <a:p>
            <a:pPr marL="0" indent="0">
              <a:buNone/>
            </a:pPr>
            <a:r>
              <a:rPr lang="en-US" dirty="0"/>
              <a:t>B1. When the pressure in Chamber A is greater than the pressure in Chamber B (P</a:t>
            </a:r>
            <a:r>
              <a:rPr lang="en-US" baseline="-25000" dirty="0"/>
              <a:t>A</a:t>
            </a:r>
            <a:r>
              <a:rPr lang="en-US" dirty="0"/>
              <a:t> &gt; P</a:t>
            </a:r>
            <a:r>
              <a:rPr lang="en-US" baseline="-25000" dirty="0"/>
              <a:t>B</a:t>
            </a:r>
            <a:r>
              <a:rPr lang="en-US" dirty="0"/>
              <a:t>), is valve 1 open or closed?</a:t>
            </a:r>
          </a:p>
          <a:p>
            <a:pPr marL="0" indent="0">
              <a:buNone/>
            </a:pPr>
            <a:r>
              <a:rPr lang="en-US" dirty="0"/>
              <a:t> </a:t>
            </a:r>
          </a:p>
          <a:p>
            <a:pPr marL="0" indent="0">
              <a:buNone/>
            </a:pPr>
            <a:r>
              <a:rPr lang="en-US" dirty="0"/>
              <a:t>B2. When the pressure in Chamber C is less than the pressure in Chamber B (P</a:t>
            </a:r>
            <a:r>
              <a:rPr lang="en-US" baseline="-25000" dirty="0"/>
              <a:t>C</a:t>
            </a:r>
            <a:r>
              <a:rPr lang="en-US" dirty="0"/>
              <a:t> &lt; P</a:t>
            </a:r>
            <a:r>
              <a:rPr lang="en-US" baseline="-25000" dirty="0"/>
              <a:t>A</a:t>
            </a:r>
            <a:r>
              <a:rPr lang="en-US" dirty="0"/>
              <a:t>), is valve 2 open or closed?</a:t>
            </a:r>
          </a:p>
          <a:p>
            <a:pPr marL="0" indent="0">
              <a:buNone/>
            </a:pPr>
            <a:r>
              <a:rPr lang="en-US" dirty="0"/>
              <a:t> </a:t>
            </a:r>
          </a:p>
          <a:p>
            <a:pPr marL="0" indent="0">
              <a:buNone/>
            </a:pPr>
            <a:r>
              <a:rPr lang="en-US" dirty="0"/>
              <a:t>B3. What relationship between pressures in Chambers A, B, and C results in valves 1 and 2 both being closed?</a:t>
            </a:r>
          </a:p>
          <a:p>
            <a:pPr marL="0" indent="0">
              <a:buNone/>
            </a:pPr>
            <a:r>
              <a:rPr lang="en-US" dirty="0"/>
              <a:t> </a:t>
            </a:r>
          </a:p>
          <a:p>
            <a:pPr marL="0" indent="0">
              <a:buNone/>
            </a:pPr>
            <a:r>
              <a:rPr lang="en-US" dirty="0"/>
              <a:t>B4. If Chamber A represents the left atrium and Chamber B represents the left ventricle, name the part of the heart represented by the following elements of the diagram above. </a:t>
            </a:r>
          </a:p>
          <a:p>
            <a:r>
              <a:rPr lang="en-US" dirty="0"/>
              <a:t>a. Valve 1 = </a:t>
            </a:r>
          </a:p>
          <a:p>
            <a:r>
              <a:rPr lang="en-US" dirty="0"/>
              <a:t>b. Valve 2 =</a:t>
            </a:r>
          </a:p>
          <a:p>
            <a:r>
              <a:rPr lang="en-US" dirty="0"/>
              <a:t>c. Chamber C =</a:t>
            </a:r>
          </a:p>
          <a:p>
            <a:pPr marL="0" indent="0">
              <a:buNone/>
            </a:pPr>
            <a:endParaRPr lang="en-US" dirty="0"/>
          </a:p>
          <a:p>
            <a:pPr marL="0" indent="0">
              <a:buNone/>
            </a:pPr>
            <a:r>
              <a:rPr lang="en-US" dirty="0"/>
              <a:t>B5. Using your answer to B4, what do you predict would happen to the net cardiac output (CO) if Valve 2 did not close completely?</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940313A-E944-4D2E-B499-2F5934E4A3A4}"/>
              </a:ext>
            </a:extLst>
          </p:cNvPr>
          <p:cNvSpPr>
            <a:spLocks noGrp="1"/>
          </p:cNvSpPr>
          <p:nvPr>
            <p:ph type="sldNum" sz="quarter" idx="12"/>
          </p:nvPr>
        </p:nvSpPr>
        <p:spPr/>
        <p:txBody>
          <a:bodyPr/>
          <a:lstStyle/>
          <a:p>
            <a:fld id="{6C0C36F0-B428-41C0-AF55-5275465A159A}" type="slidenum">
              <a:rPr lang="en-US" smtClean="0"/>
              <a:pPr/>
              <a:t>7</a:t>
            </a:fld>
            <a:endParaRPr lang="en-US" dirty="0"/>
          </a:p>
        </p:txBody>
      </p:sp>
    </p:spTree>
    <p:extLst>
      <p:ext uri="{BB962C8B-B14F-4D97-AF65-F5344CB8AC3E}">
        <p14:creationId xmlns:p14="http://schemas.microsoft.com/office/powerpoint/2010/main" val="245561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F1F87-B458-4BD4-A9C6-C1D0F88592DC}"/>
              </a:ext>
            </a:extLst>
          </p:cNvPr>
          <p:cNvSpPr>
            <a:spLocks noGrp="1"/>
          </p:cNvSpPr>
          <p:nvPr>
            <p:ph idx="1"/>
          </p:nvPr>
        </p:nvSpPr>
        <p:spPr>
          <a:xfrm>
            <a:off x="172278" y="195209"/>
            <a:ext cx="8825948" cy="6285104"/>
          </a:xfrm>
        </p:spPr>
        <p:txBody>
          <a:bodyPr>
            <a:normAutofit fontScale="70000" lnSpcReduction="20000"/>
          </a:bodyPr>
          <a:lstStyle/>
          <a:p>
            <a:pPr marL="0" indent="0">
              <a:buNone/>
            </a:pPr>
            <a:r>
              <a:rPr lang="en-US" dirty="0"/>
              <a:t>B6. When the left ventricle pumps blood into the aorta, is left ventricular pressure greater than, less than, or equal to aortic pressure?  </a:t>
            </a:r>
          </a:p>
          <a:p>
            <a:pPr marL="0" indent="0">
              <a:buNone/>
            </a:pPr>
            <a:endParaRPr lang="en-US" dirty="0"/>
          </a:p>
          <a:p>
            <a:pPr marL="0" indent="0">
              <a:buNone/>
            </a:pPr>
            <a:endParaRPr lang="en-US" dirty="0"/>
          </a:p>
          <a:p>
            <a:pPr marL="0" indent="0">
              <a:buNone/>
            </a:pPr>
            <a:r>
              <a:rPr lang="en-US" dirty="0"/>
              <a:t>B7. Is the aortic (left semilunar) valve open during this time (B6)?</a:t>
            </a:r>
          </a:p>
          <a:p>
            <a:pPr marL="0" indent="0">
              <a:buNone/>
            </a:pPr>
            <a:endParaRPr lang="en-US" dirty="0"/>
          </a:p>
          <a:p>
            <a:pPr marL="0" indent="0">
              <a:buNone/>
            </a:pPr>
            <a:endParaRPr lang="en-US" dirty="0"/>
          </a:p>
          <a:p>
            <a:pPr marL="0" indent="0">
              <a:buNone/>
            </a:pPr>
            <a:r>
              <a:rPr lang="en-US" dirty="0"/>
              <a:t>B8. Predict whether the bicuspid (mitral, or left AV) valve is open during this time (B6).  Explain.</a:t>
            </a:r>
          </a:p>
          <a:p>
            <a:pPr marL="0" indent="0">
              <a:buNone/>
            </a:pPr>
            <a:endParaRPr lang="en-US" dirty="0"/>
          </a:p>
          <a:p>
            <a:pPr marL="0" indent="0">
              <a:buNone/>
            </a:pPr>
            <a:endParaRPr lang="en-US" dirty="0"/>
          </a:p>
          <a:p>
            <a:pPr marL="0" indent="0">
              <a:buNone/>
            </a:pPr>
            <a:r>
              <a:rPr lang="en-US" dirty="0"/>
              <a:t>B9. When the ventricles are filling with blood, is the blood pressure in the left ventricle pressure greater than the blood pressure in the left atrium?</a:t>
            </a:r>
          </a:p>
          <a:p>
            <a:pPr marL="0" indent="0">
              <a:buNone/>
            </a:pPr>
            <a:endParaRPr lang="en-US" dirty="0"/>
          </a:p>
          <a:p>
            <a:pPr marL="0" indent="0">
              <a:buNone/>
            </a:pPr>
            <a:endParaRPr lang="en-US" dirty="0"/>
          </a:p>
          <a:p>
            <a:pPr marL="0" indent="0">
              <a:buNone/>
            </a:pPr>
            <a:r>
              <a:rPr lang="en-US" dirty="0"/>
              <a:t>B10. Is the bicuspid (mitral) valve open or closed during this time (B9)?</a:t>
            </a:r>
          </a:p>
          <a:p>
            <a:pPr marL="0" indent="0">
              <a:buNone/>
            </a:pPr>
            <a:endParaRPr lang="en-US" dirty="0"/>
          </a:p>
          <a:p>
            <a:pPr marL="0" indent="0">
              <a:buNone/>
            </a:pPr>
            <a:r>
              <a:rPr lang="en-US" dirty="0"/>
              <a:t>B11. Predict if the aortic valve is open or closed during this time (B9).  Explain.</a:t>
            </a:r>
          </a:p>
          <a:p>
            <a:pPr marL="0" indent="0">
              <a:buNone/>
            </a:pPr>
            <a:endParaRPr lang="en-US" dirty="0"/>
          </a:p>
        </p:txBody>
      </p:sp>
      <p:sp>
        <p:nvSpPr>
          <p:cNvPr id="4" name="Slide Number Placeholder 3">
            <a:extLst>
              <a:ext uri="{FF2B5EF4-FFF2-40B4-BE49-F238E27FC236}">
                <a16:creationId xmlns:a16="http://schemas.microsoft.com/office/drawing/2014/main" id="{94246DF1-32C6-4D9F-918E-15E09F9A23CD}"/>
              </a:ext>
            </a:extLst>
          </p:cNvPr>
          <p:cNvSpPr>
            <a:spLocks noGrp="1"/>
          </p:cNvSpPr>
          <p:nvPr>
            <p:ph type="sldNum" sz="quarter" idx="12"/>
          </p:nvPr>
        </p:nvSpPr>
        <p:spPr/>
        <p:txBody>
          <a:bodyPr/>
          <a:lstStyle/>
          <a:p>
            <a:fld id="{6C0C36F0-B428-41C0-AF55-5275465A159A}" type="slidenum">
              <a:rPr lang="en-US" smtClean="0"/>
              <a:pPr/>
              <a:t>8</a:t>
            </a:fld>
            <a:endParaRPr lang="en-US" dirty="0"/>
          </a:p>
        </p:txBody>
      </p:sp>
    </p:spTree>
    <p:extLst>
      <p:ext uri="{BB962C8B-B14F-4D97-AF65-F5344CB8AC3E}">
        <p14:creationId xmlns:p14="http://schemas.microsoft.com/office/powerpoint/2010/main" val="269685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151F-15CA-459E-A0B7-8DDE352955DE}"/>
              </a:ext>
            </a:extLst>
          </p:cNvPr>
          <p:cNvSpPr>
            <a:spLocks noGrp="1"/>
          </p:cNvSpPr>
          <p:nvPr>
            <p:ph type="title"/>
          </p:nvPr>
        </p:nvSpPr>
        <p:spPr/>
        <p:txBody>
          <a:bodyPr/>
          <a:lstStyle/>
          <a:p>
            <a:r>
              <a:rPr lang="en-US" dirty="0"/>
              <a:t>Part C: the </a:t>
            </a:r>
            <a:r>
              <a:rPr lang="en-US" dirty="0" err="1"/>
              <a:t>Wiggers</a:t>
            </a:r>
            <a:r>
              <a:rPr lang="en-US" dirty="0"/>
              <a:t> diagram</a:t>
            </a:r>
          </a:p>
        </p:txBody>
      </p:sp>
      <p:sp>
        <p:nvSpPr>
          <p:cNvPr id="3" name="Content Placeholder 2">
            <a:extLst>
              <a:ext uri="{FF2B5EF4-FFF2-40B4-BE49-F238E27FC236}">
                <a16:creationId xmlns:a16="http://schemas.microsoft.com/office/drawing/2014/main" id="{1AD8157F-C2FB-475A-A425-3D9DC7CA9156}"/>
              </a:ext>
            </a:extLst>
          </p:cNvPr>
          <p:cNvSpPr>
            <a:spLocks noGrp="1"/>
          </p:cNvSpPr>
          <p:nvPr>
            <p:ph idx="1"/>
          </p:nvPr>
        </p:nvSpPr>
        <p:spPr>
          <a:xfrm>
            <a:off x="172278" y="1244770"/>
            <a:ext cx="8825948" cy="4999240"/>
          </a:xfrm>
        </p:spPr>
        <p:txBody>
          <a:bodyPr>
            <a:normAutofit/>
          </a:bodyPr>
          <a:lstStyle/>
          <a:p>
            <a:r>
              <a:rPr lang="en-US" dirty="0"/>
              <a:t>The </a:t>
            </a:r>
            <a:r>
              <a:rPr lang="en-US" dirty="0" err="1"/>
              <a:t>Wiggers</a:t>
            </a:r>
            <a:r>
              <a:rPr lang="en-US" dirty="0"/>
              <a:t> diagram (see next slide) combines several different types of cardiac information:</a:t>
            </a:r>
          </a:p>
          <a:p>
            <a:pPr lvl="1"/>
            <a:r>
              <a:rPr lang="en-US" dirty="0"/>
              <a:t>Mechanical contraction/relaxation</a:t>
            </a:r>
          </a:p>
          <a:p>
            <a:pPr lvl="1"/>
            <a:r>
              <a:rPr lang="en-US" dirty="0"/>
              <a:t>Blood pressure</a:t>
            </a:r>
          </a:p>
          <a:p>
            <a:pPr lvl="1"/>
            <a:r>
              <a:rPr lang="en-US" dirty="0"/>
              <a:t>Ventricular volume</a:t>
            </a:r>
          </a:p>
          <a:p>
            <a:pPr lvl="1"/>
            <a:r>
              <a:rPr lang="en-US" dirty="0"/>
              <a:t>ECG</a:t>
            </a:r>
          </a:p>
          <a:p>
            <a:pPr lvl="1"/>
            <a:r>
              <a:rPr lang="en-US" dirty="0"/>
              <a:t>Heart sounds</a:t>
            </a:r>
          </a:p>
          <a:p>
            <a:r>
              <a:rPr lang="en-US" dirty="0"/>
              <a:t>It can be intimidating to look at all at once, but we will go through it piece by piece.</a:t>
            </a:r>
          </a:p>
          <a:p>
            <a:r>
              <a:rPr lang="en-US" dirty="0"/>
              <a:t>First notice that the </a:t>
            </a:r>
            <a:r>
              <a:rPr lang="en-US" dirty="0" err="1"/>
              <a:t>Wiggers</a:t>
            </a:r>
            <a:r>
              <a:rPr lang="en-US" dirty="0"/>
              <a:t> diagram includes an ECG, which we’ve already discussed.  So that part should already make sense. Label that part “ECG.”</a:t>
            </a:r>
          </a:p>
          <a:p>
            <a:endParaRPr lang="en-US" dirty="0"/>
          </a:p>
        </p:txBody>
      </p:sp>
      <p:sp>
        <p:nvSpPr>
          <p:cNvPr id="4" name="Slide Number Placeholder 3">
            <a:extLst>
              <a:ext uri="{FF2B5EF4-FFF2-40B4-BE49-F238E27FC236}">
                <a16:creationId xmlns:a16="http://schemas.microsoft.com/office/drawing/2014/main" id="{B4A872C8-88A0-451E-AC72-B37CCC680CC5}"/>
              </a:ext>
            </a:extLst>
          </p:cNvPr>
          <p:cNvSpPr>
            <a:spLocks noGrp="1"/>
          </p:cNvSpPr>
          <p:nvPr>
            <p:ph type="sldNum" sz="quarter" idx="12"/>
          </p:nvPr>
        </p:nvSpPr>
        <p:spPr/>
        <p:txBody>
          <a:bodyPr/>
          <a:lstStyle/>
          <a:p>
            <a:fld id="{6C0C36F0-B428-41C0-AF55-5275465A159A}" type="slidenum">
              <a:rPr lang="en-US" smtClean="0"/>
              <a:pPr/>
              <a:t>9</a:t>
            </a:fld>
            <a:endParaRPr lang="en-US" dirty="0"/>
          </a:p>
        </p:txBody>
      </p:sp>
    </p:spTree>
    <p:extLst>
      <p:ext uri="{BB962C8B-B14F-4D97-AF65-F5344CB8AC3E}">
        <p14:creationId xmlns:p14="http://schemas.microsoft.com/office/powerpoint/2010/main" val="1786814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27131</TotalTime>
  <Words>1549</Words>
  <Application>Microsoft Office PowerPoint</Application>
  <PresentationFormat>On-screen Show (4:3)</PresentationFormat>
  <Paragraphs>145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Worksheet: the heart</vt:lpstr>
      <vt:lpstr>Part A: Electrical activity of the heart</vt:lpstr>
      <vt:lpstr>PowerPoint Presentation</vt:lpstr>
      <vt:lpstr>PowerPoint Presentation</vt:lpstr>
      <vt:lpstr>PowerPoint Presentation</vt:lpstr>
      <vt:lpstr>Part B: cardiac valves, blood pressure, and blood flow</vt:lpstr>
      <vt:lpstr>PowerPoint Presentation</vt:lpstr>
      <vt:lpstr>PowerPoint Presentation</vt:lpstr>
      <vt:lpstr>Part C: the Wiggers diagram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Crowther</dc:creator>
  <cp:lastModifiedBy>Greg Crowther</cp:lastModifiedBy>
  <cp:revision>2524</cp:revision>
  <cp:lastPrinted>2018-01-25T04:12:32Z</cp:lastPrinted>
  <dcterms:created xsi:type="dcterms:W3CDTF">2015-03-30T05:12:52Z</dcterms:created>
  <dcterms:modified xsi:type="dcterms:W3CDTF">2020-06-25T18:57:10Z</dcterms:modified>
</cp:coreProperties>
</file>