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9"/>
  </p:notesMasterIdLst>
  <p:sldIdLst>
    <p:sldId id="294" r:id="rId2"/>
    <p:sldId id="314" r:id="rId3"/>
    <p:sldId id="295" r:id="rId4"/>
    <p:sldId id="296" r:id="rId5"/>
    <p:sldId id="297" r:id="rId6"/>
    <p:sldId id="298" r:id="rId7"/>
    <p:sldId id="299" r:id="rId8"/>
    <p:sldId id="315" r:id="rId9"/>
    <p:sldId id="300" r:id="rId10"/>
    <p:sldId id="316" r:id="rId11"/>
    <p:sldId id="301" r:id="rId12"/>
    <p:sldId id="302" r:id="rId13"/>
    <p:sldId id="303" r:id="rId14"/>
    <p:sldId id="317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20" r:id="rId26"/>
    <p:sldId id="321" r:id="rId27"/>
    <p:sldId id="322" r:id="rId28"/>
    <p:sldId id="323" r:id="rId29"/>
    <p:sldId id="324" r:id="rId30"/>
    <p:sldId id="325" r:id="rId31"/>
    <p:sldId id="318" r:id="rId32"/>
    <p:sldId id="319" r:id="rId33"/>
    <p:sldId id="326" r:id="rId34"/>
    <p:sldId id="327" r:id="rId35"/>
    <p:sldId id="328" r:id="rId36"/>
    <p:sldId id="329" r:id="rId37"/>
    <p:sldId id="330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101" charset="0"/>
        <a:ea typeface="ＭＳ Ｐゴシック" pitchFamily="-101" charset="-128"/>
        <a:cs typeface="ＭＳ Ｐゴシック" pitchFamily="-10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101" charset="0"/>
        <a:ea typeface="ＭＳ Ｐゴシック" pitchFamily="-101" charset="-128"/>
        <a:cs typeface="ＭＳ Ｐゴシック" pitchFamily="-10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101" charset="0"/>
        <a:ea typeface="ＭＳ Ｐゴシック" pitchFamily="-101" charset="-128"/>
        <a:cs typeface="ＭＳ Ｐゴシック" pitchFamily="-10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101" charset="0"/>
        <a:ea typeface="ＭＳ Ｐゴシック" pitchFamily="-101" charset="-128"/>
        <a:cs typeface="ＭＳ Ｐゴシック" pitchFamily="-10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101" charset="0"/>
        <a:ea typeface="ＭＳ Ｐゴシック" pitchFamily="-101" charset="-128"/>
        <a:cs typeface="ＭＳ Ｐゴシック" pitchFamily="-10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pitchFamily="-101" charset="0"/>
        <a:ea typeface="ＭＳ Ｐゴシック" pitchFamily="-101" charset="-128"/>
        <a:cs typeface="ＭＳ Ｐゴシック" pitchFamily="-10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pitchFamily="-101" charset="0"/>
        <a:ea typeface="ＭＳ Ｐゴシック" pitchFamily="-101" charset="-128"/>
        <a:cs typeface="ＭＳ Ｐゴシック" pitchFamily="-10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pitchFamily="-101" charset="0"/>
        <a:ea typeface="ＭＳ Ｐゴシック" pitchFamily="-101" charset="-128"/>
        <a:cs typeface="ＭＳ Ｐゴシック" pitchFamily="-10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pitchFamily="-101" charset="0"/>
        <a:ea typeface="ＭＳ Ｐゴシック" pitchFamily="-101" charset="-128"/>
        <a:cs typeface="ＭＳ Ｐゴシック" pitchFamily="-10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>
        <p:scale>
          <a:sx n="85" d="100"/>
          <a:sy n="85" d="100"/>
        </p:scale>
        <p:origin x="-1216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FBC62E-95CC-3145-8EBA-4C4386BC44AC}" type="datetimeFigureOut">
              <a:rPr lang="en-US"/>
              <a:pPr/>
              <a:t>3/5/14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B7AE2C-FDD8-D640-B00E-BA16D84C750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pitchFamily="-101" charset="0"/>
              <a:ea typeface="ＭＳ Ｐゴシック" pitchFamily="-101" charset="-128"/>
              <a:cs typeface="ＭＳ Ｐゴシック" pitchFamily="-10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1" charset="0"/>
              </a:defRPr>
            </a:lvl1pPr>
          </a:lstStyle>
          <a:p>
            <a:fld id="{2B5A5321-F596-C341-B6FD-CAF0A353C8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1" charset="0"/>
              </a:defRPr>
            </a:lvl1pPr>
          </a:lstStyle>
          <a:p>
            <a:fld id="{A64D0A91-050E-5B4B-95DF-66CBC73CED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1" charset="0"/>
              </a:defRPr>
            </a:lvl1pPr>
          </a:lstStyle>
          <a:p>
            <a:fld id="{2C8A1817-DEDA-524A-860C-C567BE7846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1" charset="0"/>
              </a:defRPr>
            </a:lvl1pPr>
          </a:lstStyle>
          <a:p>
            <a:fld id="{86F62D92-9659-3349-8820-75ACECC517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1" charset="0"/>
              </a:defRPr>
            </a:lvl1pPr>
          </a:lstStyle>
          <a:p>
            <a:fld id="{657F2C3A-79A4-154C-B867-B7C314D36D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1" charset="0"/>
              </a:defRPr>
            </a:lvl1pPr>
          </a:lstStyle>
          <a:p>
            <a:fld id="{705D6989-60CC-6E4B-BD3B-7747ADD827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1" charset="0"/>
              </a:defRPr>
            </a:lvl1pPr>
          </a:lstStyle>
          <a:p>
            <a:fld id="{C6E96398-4D62-7445-96E0-9F47872E52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1" charset="0"/>
              </a:defRPr>
            </a:lvl1pPr>
          </a:lstStyle>
          <a:p>
            <a:fld id="{F9CD43F5-A131-8144-8237-721525441A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1" charset="0"/>
              </a:defRPr>
            </a:lvl1pPr>
          </a:lstStyle>
          <a:p>
            <a:fld id="{2AA2B6D3-8614-2E47-B9B0-D54E9E329E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1" charset="0"/>
              </a:defRPr>
            </a:lvl1pPr>
          </a:lstStyle>
          <a:p>
            <a:fld id="{9BD6160D-2ABB-434E-8398-00F52A169B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>
                <a:latin typeface="Calibri" pitchFamily="-101" charset="0"/>
              </a:defRPr>
            </a:lvl1pPr>
          </a:lstStyle>
          <a:p>
            <a:fld id="{C668E982-0B5E-0544-8155-AB777195D5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 b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 b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  <a:latin typeface="Arial" pitchFamily="-101" charset="0"/>
              </a:defRPr>
            </a:lvl1pPr>
          </a:lstStyle>
          <a:p>
            <a:fld id="{12D236E6-3E07-C74B-A3CF-7BFD112C15A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s://catalysttools.washington.edu/workspace/craigzb/39135%23https://catalysttools.washington.edu/workspace/craigzb/39135" TargetMode="External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hlinkClick r:id="rId4"/>
              </a:rPr>
              <a:t>Return to Home Page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505200" y="3124200"/>
            <a:ext cx="2152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hangingPunct="0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1" charset="0"/>
              </a:rPr>
              <a:t>March 4, 2014</a:t>
            </a:r>
            <a:endParaRPr lang="en-US">
              <a:solidFill>
                <a:srgbClr val="FFFFFF"/>
              </a:solidFill>
              <a:latin typeface="Arial" pitchFamily="-101" charset="0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058988" y="2105025"/>
            <a:ext cx="548481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0" hangingPunct="0"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 to GEOG 495:</a:t>
            </a:r>
          </a:p>
          <a:p>
            <a:pPr algn="ctr" defTabSz="914400" eaLnBrk="0" hangingPunct="0"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The Geographies of Climate Change</a:t>
            </a:r>
          </a:p>
        </p:txBody>
      </p:sp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1435100" y="4691063"/>
            <a:ext cx="6753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All slides from </a:t>
            </a:r>
            <a:r>
              <a:rPr lang="en-US" sz="1800" b="1" i="1"/>
              <a:t>The City and the Coming Climate: Climate Change in the Places We Live </a:t>
            </a:r>
            <a:r>
              <a:rPr lang="en-US" sz="1800"/>
              <a:t>by Brian Stone, Jr.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Fig. 1.6, p. 39 color</a:t>
            </a:r>
          </a:p>
        </p:txBody>
      </p:sp>
      <p:pic>
        <p:nvPicPr>
          <p:cNvPr id="2457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1.7, p. 41</a:t>
            </a:r>
          </a:p>
        </p:txBody>
      </p:sp>
      <p:pic>
        <p:nvPicPr>
          <p:cNvPr id="2560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7918450" y="6305550"/>
            <a:ext cx="1225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5A58"/>
                </a:solidFill>
              </a:rPr>
              <a:t>p. 36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1.8, p. 42</a:t>
            </a:r>
          </a:p>
        </p:txBody>
      </p:sp>
      <p:pic>
        <p:nvPicPr>
          <p:cNvPr id="2662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8040688" y="6380163"/>
            <a:ext cx="882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5A58"/>
                </a:solidFill>
              </a:rPr>
              <a:t>p. 42.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1.9, p. 44</a:t>
            </a:r>
          </a:p>
        </p:txBody>
      </p:sp>
      <p:pic>
        <p:nvPicPr>
          <p:cNvPr id="2765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8339138" y="6402388"/>
            <a:ext cx="804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5A58"/>
                </a:solidFill>
              </a:rPr>
              <a:t>p. 44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2.1, p. 49</a:t>
            </a:r>
          </a:p>
        </p:txBody>
      </p:sp>
      <p:pic>
        <p:nvPicPr>
          <p:cNvPr id="2867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2.2, p. 52</a:t>
            </a:r>
          </a:p>
        </p:txBody>
      </p:sp>
      <p:pic>
        <p:nvPicPr>
          <p:cNvPr id="2969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8158163" y="6454775"/>
            <a:ext cx="703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52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2.3, p. 54</a:t>
            </a:r>
          </a:p>
        </p:txBody>
      </p:sp>
      <p:pic>
        <p:nvPicPr>
          <p:cNvPr id="3072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8321675" y="6438900"/>
            <a:ext cx="703263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54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5842000" y="609600"/>
            <a:ext cx="3197225" cy="2722563"/>
          </a:xfrm>
        </p:spPr>
        <p:txBody>
          <a:bodyPr/>
          <a:lstStyle/>
          <a:p>
            <a:r>
              <a:rPr lang="en-US" sz="2000"/>
              <a:t>Figure 2.5, p. 60</a:t>
            </a:r>
          </a:p>
        </p:txBody>
      </p:sp>
      <p:pic>
        <p:nvPicPr>
          <p:cNvPr id="3174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4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5662613" y="609600"/>
            <a:ext cx="2795587" cy="3484563"/>
          </a:xfrm>
        </p:spPr>
        <p:txBody>
          <a:bodyPr/>
          <a:lstStyle/>
          <a:p>
            <a:r>
              <a:rPr lang="en-US" sz="2000"/>
              <a:t>Figure 2.6, p. 62</a:t>
            </a:r>
          </a:p>
        </p:txBody>
      </p:sp>
      <p:pic>
        <p:nvPicPr>
          <p:cNvPr id="3277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29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3.2, p. 72</a:t>
            </a:r>
          </a:p>
        </p:txBody>
      </p:sp>
      <p:pic>
        <p:nvPicPr>
          <p:cNvPr id="3379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8377238" y="6457950"/>
            <a:ext cx="766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3.2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Fig. P.1, p. 8</a:t>
            </a:r>
          </a:p>
        </p:txBody>
      </p:sp>
      <p:pic>
        <p:nvPicPr>
          <p:cNvPr id="1638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83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843713" y="2808288"/>
            <a:ext cx="727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p. 8.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3.3, p. 73</a:t>
            </a:r>
          </a:p>
        </p:txBody>
      </p:sp>
      <p:pic>
        <p:nvPicPr>
          <p:cNvPr id="3481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8293100" y="6457950"/>
            <a:ext cx="701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73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3.4, p. 78</a:t>
            </a:r>
          </a:p>
        </p:txBody>
      </p:sp>
      <p:pic>
        <p:nvPicPr>
          <p:cNvPr id="3584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8339138" y="6396038"/>
            <a:ext cx="804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5A58"/>
                </a:solidFill>
              </a:rPr>
              <a:t>p. 78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3.5, p. 79</a:t>
            </a:r>
          </a:p>
        </p:txBody>
      </p:sp>
      <p:pic>
        <p:nvPicPr>
          <p:cNvPr id="3686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8128000" y="6484938"/>
            <a:ext cx="701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79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685800" y="6196013"/>
            <a:ext cx="7772400" cy="450850"/>
          </a:xfrm>
        </p:spPr>
        <p:txBody>
          <a:bodyPr/>
          <a:lstStyle/>
          <a:p>
            <a:r>
              <a:rPr lang="en-US" sz="2000"/>
              <a:t>Figure 3.6, p. 84</a:t>
            </a:r>
          </a:p>
        </p:txBody>
      </p:sp>
      <p:pic>
        <p:nvPicPr>
          <p:cNvPr id="3789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775" y="373063"/>
            <a:ext cx="9144000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3.7, p. 85</a:t>
            </a:r>
          </a:p>
        </p:txBody>
      </p:sp>
      <p:pic>
        <p:nvPicPr>
          <p:cNvPr id="3891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7993063" y="6424613"/>
            <a:ext cx="703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85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3.8, p. 88</a:t>
            </a:r>
          </a:p>
        </p:txBody>
      </p:sp>
      <p:pic>
        <p:nvPicPr>
          <p:cNvPr id="3993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8458200" y="5797550"/>
            <a:ext cx="701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88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4.1, p. 101</a:t>
            </a:r>
          </a:p>
        </p:txBody>
      </p:sp>
      <p:pic>
        <p:nvPicPr>
          <p:cNvPr id="4096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8312150" y="6299200"/>
            <a:ext cx="831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101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4.2, p. 106</a:t>
            </a:r>
          </a:p>
        </p:txBody>
      </p:sp>
      <p:pic>
        <p:nvPicPr>
          <p:cNvPr id="4198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82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8355013" y="6427788"/>
            <a:ext cx="57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106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4.4, p. 113</a:t>
            </a:r>
          </a:p>
        </p:txBody>
      </p:sp>
      <p:pic>
        <p:nvPicPr>
          <p:cNvPr id="4301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7859713" y="6469063"/>
            <a:ext cx="831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113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4.5, p. 114</a:t>
            </a:r>
          </a:p>
        </p:txBody>
      </p:sp>
      <p:pic>
        <p:nvPicPr>
          <p:cNvPr id="4403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8199438" y="6305550"/>
            <a:ext cx="944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114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1.1p. 17</a:t>
            </a:r>
          </a:p>
        </p:txBody>
      </p:sp>
      <p:pic>
        <p:nvPicPr>
          <p:cNvPr id="1741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8054975" y="6396038"/>
            <a:ext cx="806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p. 17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5.1, p. 132</a:t>
            </a:r>
          </a:p>
        </p:txBody>
      </p:sp>
      <p:pic>
        <p:nvPicPr>
          <p:cNvPr id="4505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8312150" y="5930900"/>
            <a:ext cx="8318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132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5.2, p. 138</a:t>
            </a:r>
          </a:p>
        </p:txBody>
      </p:sp>
      <p:pic>
        <p:nvPicPr>
          <p:cNvPr id="4608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8312150" y="6364288"/>
            <a:ext cx="831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136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5.3, p. 141</a:t>
            </a:r>
          </a:p>
        </p:txBody>
      </p:sp>
      <p:pic>
        <p:nvPicPr>
          <p:cNvPr id="4710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400"/>
            <a:ext cx="9144000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8320088" y="6430963"/>
            <a:ext cx="831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141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5.4, p. 144</a:t>
            </a:r>
          </a:p>
        </p:txBody>
      </p:sp>
      <p:pic>
        <p:nvPicPr>
          <p:cNvPr id="4813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8172450" y="6438900"/>
            <a:ext cx="8318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5A58"/>
                </a:solidFill>
              </a:rPr>
              <a:t>p. 144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5.5, p. 150</a:t>
            </a:r>
          </a:p>
        </p:txBody>
      </p:sp>
      <p:pic>
        <p:nvPicPr>
          <p:cNvPr id="4915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7739063" y="609600"/>
            <a:ext cx="103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5A58"/>
                </a:solidFill>
              </a:rPr>
              <a:t>p. 150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7023100" y="609600"/>
            <a:ext cx="2120900" cy="646113"/>
          </a:xfrm>
        </p:spPr>
        <p:txBody>
          <a:bodyPr/>
          <a:lstStyle/>
          <a:p>
            <a:r>
              <a:rPr lang="en-US" sz="2000"/>
              <a:t>Figure 5.6, </a:t>
            </a:r>
            <a:br>
              <a:rPr lang="en-US" sz="2000"/>
            </a:br>
            <a:r>
              <a:rPr lang="en-US" sz="2000"/>
              <a:t>p. 156</a:t>
            </a:r>
          </a:p>
        </p:txBody>
      </p:sp>
      <p:pic>
        <p:nvPicPr>
          <p:cNvPr id="5017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45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800"/>
              <a:t>Four Recommendd Changes  (pp. 161-169)</a:t>
            </a:r>
          </a:p>
        </p:txBody>
      </p:sp>
      <p:sp>
        <p:nvSpPr>
          <p:cNvPr id="51202" name="TextBox 2"/>
          <p:cNvSpPr txBox="1">
            <a:spLocks noChangeArrowheads="1"/>
          </p:cNvSpPr>
          <p:nvPr/>
        </p:nvSpPr>
        <p:spPr bwMode="auto">
          <a:xfrm flipH="1">
            <a:off x="328613" y="1404938"/>
            <a:ext cx="8621712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 – </a:t>
            </a:r>
            <a:r>
              <a:rPr lang="en-US" i="1"/>
              <a:t>Broaden the definition of climate change adopted by the UN Framework Convention on Climate Change to encompass the land-surface drivers of climate change.</a:t>
            </a:r>
          </a:p>
          <a:p>
            <a:endParaRPr lang="en-US" i="1"/>
          </a:p>
          <a:p>
            <a:r>
              <a:rPr lang="en-US" i="1"/>
              <a:t>2 - </a:t>
            </a:r>
            <a:r>
              <a:rPr lang="en-US"/>
              <a:t> Adopt the regional scale as the primary focus of scientific assessemnts of climate change.</a:t>
            </a:r>
          </a:p>
          <a:p>
            <a:endParaRPr lang="en-US"/>
          </a:p>
          <a:p>
            <a:r>
              <a:rPr lang="en-US" i="1"/>
              <a:t>3 – Establish forest protection and reforestration commitments for paticipating nations.</a:t>
            </a:r>
          </a:p>
          <a:p>
            <a:endParaRPr lang="en-US" i="1"/>
          </a:p>
          <a:p>
            <a:r>
              <a:rPr lang="en-US" i="1"/>
              <a:t>4 – Prioritize adoptive mitigation over nonadaptive mitigation</a:t>
            </a:r>
            <a:r>
              <a:rPr lang="en-US" sz="2000" i="1"/>
              <a:t>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p. 17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1.2, p. 19</a:t>
            </a:r>
          </a:p>
        </p:txBody>
      </p:sp>
      <p:pic>
        <p:nvPicPr>
          <p:cNvPr id="1843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8262938" y="6396038"/>
            <a:ext cx="804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p. 19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1.3, p. 25</a:t>
            </a:r>
          </a:p>
        </p:txBody>
      </p:sp>
      <p:pic>
        <p:nvPicPr>
          <p:cNvPr id="1945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1.4, p. 32</a:t>
            </a:r>
          </a:p>
        </p:txBody>
      </p:sp>
      <p:pic>
        <p:nvPicPr>
          <p:cNvPr id="2048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8339138" y="6396038"/>
            <a:ext cx="804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5A58"/>
                </a:solidFill>
              </a:rPr>
              <a:t>p. 32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1.5, p. 36</a:t>
            </a:r>
          </a:p>
        </p:txBody>
      </p:sp>
      <p:pic>
        <p:nvPicPr>
          <p:cNvPr id="2150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24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Fig. 1.5, page 36, color</a:t>
            </a:r>
          </a:p>
        </p:txBody>
      </p:sp>
      <p:pic>
        <p:nvPicPr>
          <p:cNvPr id="2253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8339138" y="6396038"/>
            <a:ext cx="804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5A58"/>
                </a:solidFill>
              </a:rPr>
              <a:t>p. 36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0850"/>
          </a:xfrm>
        </p:spPr>
        <p:txBody>
          <a:bodyPr/>
          <a:lstStyle/>
          <a:p>
            <a:r>
              <a:rPr lang="en-US" sz="2000"/>
              <a:t>Figure 1.6, p. 39</a:t>
            </a:r>
          </a:p>
        </p:txBody>
      </p:sp>
      <p:pic>
        <p:nvPicPr>
          <p:cNvPr id="2355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405</Words>
  <Application>Microsoft Macintosh PowerPoint</Application>
  <PresentationFormat>On-screen Show (4:3)</PresentationFormat>
  <Paragraphs>73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Calibri</vt:lpstr>
      <vt:lpstr>ＭＳ Ｐゴシック</vt:lpstr>
      <vt:lpstr>Arial</vt:lpstr>
      <vt:lpstr>Blank Presentation</vt:lpstr>
      <vt:lpstr>Return to Home Page</vt:lpstr>
      <vt:lpstr>Fig. P.1, p. 8</vt:lpstr>
      <vt:lpstr>Figure 1.1p. 17</vt:lpstr>
      <vt:lpstr>Figure 1.2, p. 19</vt:lpstr>
      <vt:lpstr>Figure 1.3, p. 25</vt:lpstr>
      <vt:lpstr>Figure 1.4, p. 32</vt:lpstr>
      <vt:lpstr>Figure 1.5, p. 36</vt:lpstr>
      <vt:lpstr>Fig. 1.5, page 36, color</vt:lpstr>
      <vt:lpstr>Figure 1.6, p. 39</vt:lpstr>
      <vt:lpstr>Fig. 1.6, p. 39 color</vt:lpstr>
      <vt:lpstr>Figure 1.7, p. 41</vt:lpstr>
      <vt:lpstr>Figure 1.8, p. 42</vt:lpstr>
      <vt:lpstr>Figure 1.9, p. 44</vt:lpstr>
      <vt:lpstr>Figure 2.1, p. 49</vt:lpstr>
      <vt:lpstr>Figure 2.2, p. 52</vt:lpstr>
      <vt:lpstr>Figure 2.3, p. 54</vt:lpstr>
      <vt:lpstr>Figure 2.5, p. 60</vt:lpstr>
      <vt:lpstr>Figure 2.6, p. 62</vt:lpstr>
      <vt:lpstr>Figure 3.2, p. 72</vt:lpstr>
      <vt:lpstr>Figure 3.3, p. 73</vt:lpstr>
      <vt:lpstr>Figure 3.4, p. 78</vt:lpstr>
      <vt:lpstr>Figure 3.5, p. 79</vt:lpstr>
      <vt:lpstr>Figure 3.6, p. 84</vt:lpstr>
      <vt:lpstr>Figure 3.7, p. 85</vt:lpstr>
      <vt:lpstr>Figure 3.8, p. 88</vt:lpstr>
      <vt:lpstr>Figure 4.1, p. 101</vt:lpstr>
      <vt:lpstr>Figure 4.2, p. 106</vt:lpstr>
      <vt:lpstr>Figure 4.4, p. 113</vt:lpstr>
      <vt:lpstr>Figure 4.5, p. 114</vt:lpstr>
      <vt:lpstr>Figure 5.1, p. 132</vt:lpstr>
      <vt:lpstr>Figure 5.2, p. 138</vt:lpstr>
      <vt:lpstr>Figure 5.3, p. 141</vt:lpstr>
      <vt:lpstr>Figure 5.4, p. 144</vt:lpstr>
      <vt:lpstr>Figure 5.5, p. 150</vt:lpstr>
      <vt:lpstr>Figure 5.6,  p. 156</vt:lpstr>
      <vt:lpstr>Four Recommendd Changes  (pp. 161-169)</vt:lpstr>
      <vt:lpstr>p.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Houghton, 2009, p 5. </dc:title>
  <dc:creator>Craig ZumBrunnen</dc:creator>
  <cp:keywords/>
  <cp:lastModifiedBy>craigzb</cp:lastModifiedBy>
  <cp:revision>48</cp:revision>
  <dcterms:created xsi:type="dcterms:W3CDTF">2014-03-06T01:38:50Z</dcterms:created>
  <dcterms:modified xsi:type="dcterms:W3CDTF">2014-03-06T01:40:00Z</dcterms:modified>
</cp:coreProperties>
</file>