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94" r:id="rId3"/>
    <p:sldId id="286" r:id="rId4"/>
    <p:sldId id="288" r:id="rId5"/>
    <p:sldId id="293" r:id="rId6"/>
    <p:sldId id="291" r:id="rId7"/>
    <p:sldId id="256" r:id="rId8"/>
    <p:sldId id="269" r:id="rId9"/>
    <p:sldId id="270" r:id="rId10"/>
    <p:sldId id="271" r:id="rId11"/>
    <p:sldId id="295" r:id="rId12"/>
    <p:sldId id="296" r:id="rId13"/>
    <p:sldId id="298" r:id="rId14"/>
    <p:sldId id="297" r:id="rId15"/>
    <p:sldId id="299" r:id="rId16"/>
    <p:sldId id="300" r:id="rId17"/>
    <p:sldId id="301" r:id="rId18"/>
    <p:sldId id="302" r:id="rId19"/>
    <p:sldId id="303" r:id="rId20"/>
    <p:sldId id="305" r:id="rId21"/>
    <p:sldId id="306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pitchFamily="-102" charset="0"/>
        <a:ea typeface="ＭＳ Ｐゴシック" pitchFamily="-102" charset="-128"/>
        <a:cs typeface="ＭＳ Ｐゴシック" pitchFamily="-10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85" d="100"/>
          <a:sy n="85" d="100"/>
        </p:scale>
        <p:origin x="-121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B6E9CB-8C77-3242-B73D-066D7A29139E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C57CF6-F583-2349-8B51-5BC70632BCE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CF16DC-DE8C-9248-8F62-35AA6651210C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E1B76-4060-8B49-8929-F279011B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427D4F-3884-E14F-999A-915CAB2861D7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8857A-96B6-0543-9B54-97DCBADC3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FF6D1-FA0B-D545-9F07-C3BE4BFE010D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2348B-386E-2F4D-B436-40F17FDED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BD2394DB-ECE6-6642-95E9-11B30BA575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D2A1B575-2506-E942-A3C9-40E4C11137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5A4B333A-7661-5047-89A3-CEAD73F4DC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0BCBD043-0774-AD41-B439-4DE2EB4220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9C6D4DBC-6117-A446-B846-F5BBE50FEA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8CB94CB4-CBAA-2446-94E4-18C81BD000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7A2CAB06-B948-7A4E-830E-C9B132542B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A680CB41-3BC4-9442-9707-C159EED38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1FB06-08D6-A746-9E9D-A33BAA393F48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C9029-CB7F-124B-BCCE-07A39B580C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C4C7C34E-C69A-3347-8D92-4F0E37D647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AF88FA3C-3F2B-3245-B1B3-1E18CCF926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2" charset="0"/>
              </a:defRPr>
            </a:lvl1pPr>
          </a:lstStyle>
          <a:p>
            <a:fld id="{9758A1EA-1C35-694F-914C-C2F0437E50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36F177-40E6-1B43-8ADC-F1DD8014A5D7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212A1-4CA9-6249-8166-09113BBEC0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37C3A9-126A-9A41-838C-11363A02E63F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416FA-D1E1-8447-A36A-9C5A824858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0A56EF-6446-994C-8946-9F20548D5B9D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5B38F-11FA-0146-BBA2-71B5A2BB34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20F9AB-D96A-EB48-810E-0B1C02DFCD35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8F6A8-AE3E-2942-B9CD-479F01A6F2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392E0-5E4A-3B4B-8C55-A816D8614F41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9EEF0-CDBD-DA4F-B267-BCF04CAAE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56638A-39CD-6547-AA82-0AA94AFC22E8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74C95-9BAC-3C46-B0E3-EAC4896885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E399C5-34C7-3242-9514-4ED177B0C258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B83B7-3F17-C844-B90D-B8E59D462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E0E146E6-CB9F-9F48-89C5-9793D433AC26}" type="datetimeFigureOut">
              <a:rPr lang="en-US"/>
              <a:pPr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CEB53E4-95E2-3F4C-98A7-E86B33A15F6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2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 b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 b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pitchFamily="-102" charset="0"/>
              </a:defRPr>
            </a:lvl1pPr>
          </a:lstStyle>
          <a:p>
            <a:fld id="{2F1C3D64-7632-3B46-82ED-5E863B5EE30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s://catalysttools.washington.edu/workspace/craigzb/39135%23https://catalysttools.washington.edu/workspace/craigzb/39135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Return to Home Page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505200" y="3124200"/>
            <a:ext cx="25631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2" charset="0"/>
              </a:rPr>
              <a:t>January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2" charset="0"/>
              </a:rPr>
              <a:t> 16,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2" charset="0"/>
              </a:rPr>
              <a:t>2014</a:t>
            </a:r>
            <a:endParaRPr lang="en-US" dirty="0">
              <a:solidFill>
                <a:srgbClr val="FFFFFF"/>
              </a:solidFill>
              <a:latin typeface="Arial" pitchFamily="-102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058988" y="2105025"/>
            <a:ext cx="54848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 to GEOG 495:</a:t>
            </a:r>
          </a:p>
          <a:p>
            <a:pPr algn="ctr" defTabSz="914400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Geographies of Climate Change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58775" y="5965825"/>
            <a:ext cx="8785225" cy="500063"/>
          </a:xfrm>
        </p:spPr>
        <p:txBody>
          <a:bodyPr/>
          <a:lstStyle/>
          <a:p>
            <a:pPr algn="l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1.1a  Average Annual Global Surface Temperature Change 1880-2010.  Source: Kitchen, </a:t>
            </a: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Global Climate Change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, 2014, p. 4.</a:t>
            </a:r>
          </a:p>
        </p:txBody>
      </p:sp>
      <p:pic>
        <p:nvPicPr>
          <p:cNvPr id="3686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89100" y="-1689100"/>
            <a:ext cx="5770563" cy="914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987550" cy="5478462"/>
          </a:xfrm>
        </p:spPr>
        <p:txBody>
          <a:bodyPr/>
          <a:lstStyle/>
          <a:p>
            <a:pPr algn="l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1.1b Probability of temperature extremes changes with climate.</a:t>
            </a:r>
            <a:br>
              <a:rPr lang="en-US" sz="2000"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/>
            </a:r>
            <a:br>
              <a:rPr lang="en-US" sz="2000">
                <a:ea typeface="ＭＳ Ｐゴシック" pitchFamily="-102" charset="-128"/>
                <a:cs typeface="ＭＳ Ｐゴシック" pitchFamily="-102" charset="-128"/>
              </a:rPr>
            </a:b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Source: Kitchen, </a:t>
            </a:r>
            <a:r>
              <a:rPr lang="en-US" sz="2000" i="1">
                <a:ea typeface="ＭＳ Ｐゴシック" pitchFamily="-102" charset="-128"/>
                <a:cs typeface="ＭＳ Ｐゴシック" pitchFamily="-102" charset="-128"/>
              </a:rPr>
              <a:t>Global Climate Change</a:t>
            </a:r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, 2014, p. 4.</a:t>
            </a:r>
          </a:p>
        </p:txBody>
      </p:sp>
      <p:pic>
        <p:nvPicPr>
          <p:cNvPr id="378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070894" y="-215106"/>
            <a:ext cx="6858000" cy="72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0" y="5707063"/>
            <a:ext cx="3268663" cy="1016000"/>
          </a:xfrm>
        </p:spPr>
        <p:txBody>
          <a:bodyPr/>
          <a:lstStyle/>
          <a:p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1.2   Source: Kitchen, Global Climate Change, 2014, p. 5.</a:t>
            </a: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8663" y="0"/>
            <a:ext cx="5875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38"/>
            <a:ext cx="3268663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92100" y="5618163"/>
            <a:ext cx="3144838" cy="1098550"/>
          </a:xfrm>
        </p:spPr>
        <p:txBody>
          <a:bodyPr/>
          <a:lstStyle/>
          <a:p>
            <a:pPr algn="l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1.3  Source: Kitchen, Global Climate Change, 2014, p. 6.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4271963"/>
            <a:ext cx="5214937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88913" y="5886450"/>
            <a:ext cx="2746375" cy="657225"/>
          </a:xfrm>
        </p:spPr>
        <p:txBody>
          <a:bodyPr/>
          <a:lstStyle/>
          <a:p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1.4.  Source: Kitchen, Global Climate Change, 2014, p. 6.</a:t>
            </a:r>
          </a:p>
        </p:txBody>
      </p:sp>
      <p:pic>
        <p:nvPicPr>
          <p:cNvPr id="409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5288" y="0"/>
            <a:ext cx="6208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345363" y="334963"/>
            <a:ext cx="1798637" cy="2801937"/>
          </a:xfrm>
        </p:spPr>
        <p:txBody>
          <a:bodyPr/>
          <a:lstStyle/>
          <a:p>
            <a:pPr algn="l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1.5  Source: Kitchen, Global Climate Change, 2014, p. 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0"/>
            <a:ext cx="902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6491288"/>
            <a:ext cx="8229600" cy="342900"/>
          </a:xfrm>
        </p:spPr>
        <p:txBody>
          <a:bodyPr/>
          <a:lstStyle/>
          <a:p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1.6a  Source: Kitchen, Global Climate Change, 2014, p. 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911975" y="3421063"/>
            <a:ext cx="2232025" cy="3257550"/>
          </a:xfrm>
        </p:spPr>
        <p:txBody>
          <a:bodyPr/>
          <a:lstStyle/>
          <a:p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1.7  Source: Kitchen, Global Climate Change, 2014, p. 7.</a:t>
            </a: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11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65100" y="6170613"/>
            <a:ext cx="4033838" cy="566737"/>
          </a:xfrm>
        </p:spPr>
        <p:txBody>
          <a:bodyPr/>
          <a:lstStyle/>
          <a:p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1.8a  Source: Kitchen, Global Climate Change, 2014, p. 10.</a:t>
            </a: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8938" y="6170613"/>
            <a:ext cx="4945062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3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137400" y="1344613"/>
            <a:ext cx="2006600" cy="3316287"/>
          </a:xfrm>
        </p:spPr>
        <p:txBody>
          <a:bodyPr/>
          <a:lstStyle/>
          <a:p>
            <a:pPr algn="l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Figure 1.8b Source: Kitchen, Global Climate Change, 2014, p. 10.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Climate summit reaches landmark accord</a:t>
            </a:r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33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911225" y="6372225"/>
            <a:ext cx="7318375" cy="463550"/>
          </a:xfrm>
        </p:spPr>
        <p:txBody>
          <a:bodyPr/>
          <a:lstStyle/>
          <a:p>
            <a:pPr algn="l"/>
            <a:r>
              <a:rPr lang="en-US" sz="1800">
                <a:ea typeface="ＭＳ Ｐゴシック" pitchFamily="-102" charset="-128"/>
                <a:cs typeface="ＭＳ Ｐゴシック" pitchFamily="-102" charset="-128"/>
              </a:rPr>
              <a:t>Source: Kitchen, Global Climate Change, 2014, p. 10 </a:t>
            </a: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a typeface="ＭＳ Ｐゴシック" pitchFamily="-102" charset="-128"/>
                <a:cs typeface="ＭＳ Ｐゴシック" pitchFamily="-102" charset="-128"/>
              </a:rPr>
              <a:t>NY Times, May 11, 2013, Mauna Loa, Hawaii, CO</a:t>
            </a:r>
            <a:r>
              <a:rPr lang="en-US" sz="4000" baseline="-25000">
                <a:ea typeface="ＭＳ Ｐゴシック" pitchFamily="-102" charset="-128"/>
                <a:cs typeface="ＭＳ Ｐゴシック" pitchFamily="-102" charset="-128"/>
              </a:rPr>
              <a:t>2</a:t>
            </a:r>
            <a:r>
              <a:rPr lang="en-US" sz="4000">
                <a:ea typeface="ＭＳ Ｐゴシック" pitchFamily="-102" charset="-128"/>
                <a:cs typeface="ＭＳ Ｐゴシック" pitchFamily="-102" charset="-128"/>
              </a:rPr>
              <a:t> reaches 400 ppm </a:t>
            </a: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85" r="1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71900" cy="3908425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2" charset="-128"/>
                <a:cs typeface="ＭＳ Ｐゴシック" pitchFamily="-102" charset="-128"/>
              </a:rPr>
              <a:t>Heat-Trapping Gas Passes Milestone (p. A-1) </a:t>
            </a:r>
          </a:p>
        </p:txBody>
      </p:sp>
      <p:pic>
        <p:nvPicPr>
          <p:cNvPr id="307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0"/>
            <a:ext cx="369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Fig. 1.1 Significant climate </a:t>
            </a:r>
            <a:r>
              <a:rPr lang="en-US" dirty="0" err="1" smtClean="0">
                <a:ea typeface="+mj-ea"/>
                <a:cs typeface="+mj-cs"/>
              </a:rPr>
              <a:t>anolalies</a:t>
            </a:r>
            <a:r>
              <a:rPr lang="en-US" dirty="0" smtClean="0">
                <a:ea typeface="+mj-ea"/>
                <a:cs typeface="+mj-cs"/>
              </a:rPr>
              <a:t> &amp; events during 1998.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1138"/>
            <a:ext cx="9144000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65125" y="6315075"/>
            <a:ext cx="650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Source: John Houghton, Global Warming, 4</a:t>
            </a:r>
            <a:r>
              <a:rPr lang="en-US" sz="2000" baseline="30000"/>
              <a:t>th</a:t>
            </a:r>
            <a:r>
              <a:rPr lang="en-US" sz="2000"/>
              <a:t> edit., 2009, p.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175" y="1970088"/>
            <a:ext cx="7772400" cy="428625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ea typeface="+mj-ea"/>
                <a:cs typeface="+mj-cs"/>
              </a:rPr>
              <a:t>Fig. 1.2  Total Economic costs &amp; insured costs of catastrophic weather events – 1950-2004.</a:t>
            </a:r>
            <a:endParaRPr lang="en-US" sz="1800" dirty="0">
              <a:ea typeface="+mj-ea"/>
              <a:cs typeface="+mj-cs"/>
            </a:endParaRPr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6927850" y="6488113"/>
            <a:ext cx="2216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Houghton, 2009, p. 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FIG. 1.4  Regions where droughts &amp; floods occurred associated with El Nino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0"/>
            <a:ext cx="845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6443663" y="274638"/>
            <a:ext cx="2332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Houghton, 2009, p. 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ea typeface="ＭＳ Ｐゴシック" pitchFamily="-102" charset="-128"/>
                <a:cs typeface="ＭＳ Ｐゴシック" pitchFamily="-102" charset="-128"/>
              </a:rPr>
              <a:t>The El Nino event of 1997-8</a:t>
            </a:r>
          </a:p>
        </p:txBody>
      </p:sp>
      <p:pic>
        <p:nvPicPr>
          <p:cNvPr id="348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6600" y="0"/>
            <a:ext cx="766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957888" y="6462713"/>
            <a:ext cx="233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Houghton, 2009, p. 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>
                <a:ea typeface="ＭＳ Ｐゴシック" pitchFamily="-102" charset="-128"/>
                <a:cs typeface="ＭＳ Ｐゴシック" pitchFamily="-102" charset="-128"/>
              </a:rPr>
              <a:t>Figure 1.5 Climate change – an integrated framework </a:t>
            </a: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0"/>
            <a:ext cx="7197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6810375" y="6445250"/>
            <a:ext cx="2333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Houghton, 2009, p. 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6105</TotalTime>
  <Words>354</Words>
  <Application>Microsoft Macintosh PowerPoint</Application>
  <PresentationFormat>On-screen Show (4:3)</PresentationFormat>
  <Paragraphs>28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ＭＳ Ｐゴシック</vt:lpstr>
      <vt:lpstr>Arial</vt:lpstr>
      <vt:lpstr>Office Theme</vt:lpstr>
      <vt:lpstr>Blank Presentation</vt:lpstr>
      <vt:lpstr>Return to Home Page</vt:lpstr>
      <vt:lpstr>Climate summit reaches landmark accord</vt:lpstr>
      <vt:lpstr>NY Times, May 11, 2013, Mauna Loa, Hawaii, CO2 reaches 400 ppm </vt:lpstr>
      <vt:lpstr>Heat-Trapping Gas Passes Milestone (p. A-1) </vt:lpstr>
      <vt:lpstr>Fig. 1.1 Significant climate anolalies &amp; events during 1998.</vt:lpstr>
      <vt:lpstr>Fig. 1.2  Total Economic costs &amp; insured costs of catastrophic weather events – 1950-2004.</vt:lpstr>
      <vt:lpstr>FIG. 1.4  Regions where droughts &amp; floods occurred associated with El Nino</vt:lpstr>
      <vt:lpstr>The El Nino event of 1997-8</vt:lpstr>
      <vt:lpstr>Figure 1.5 Climate change – an integrated framework </vt:lpstr>
      <vt:lpstr>Figure 1.1a  Average Annual Global Surface Temperature Change 1880-2010.  Source: Kitchen, Global Climate Change, 2014, p. 4.</vt:lpstr>
      <vt:lpstr>Figure 1.1b Probability of temperature extremes changes with climate.  Source: Kitchen, Global Climate Change, 2014, p. 4.</vt:lpstr>
      <vt:lpstr>Figure 1.2   Source: Kitchen, Global Climate Change, 2014, p. 5.</vt:lpstr>
      <vt:lpstr>Figure 1.3  Source: Kitchen, Global Climate Change, 2014, p. 6.</vt:lpstr>
      <vt:lpstr>Figure 1.4.  Source: Kitchen, Global Climate Change, 2014, p. 6.</vt:lpstr>
      <vt:lpstr>Figure 1.5  Source: Kitchen, Global Climate Change, 2014, p. 7.</vt:lpstr>
      <vt:lpstr>Figure 1.6a  Source: Kitchen, Global Climate Change, 2014, p. 8.</vt:lpstr>
      <vt:lpstr>Figure 1.7  Source: Kitchen, Global Climate Change, 2014, p. 7.</vt:lpstr>
      <vt:lpstr>Figure 1.8a  Source: Kitchen, Global Climate Change, 2014, p. 10.</vt:lpstr>
      <vt:lpstr>Figure 1.8b Source: Kitchen, Global Climate Change, 2014, p. 10.</vt:lpstr>
      <vt:lpstr>Source: Kitchen, Global Climate Change, 2014, p. 10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Houghton, 2009, p 5. </dc:title>
  <dc:subject/>
  <dc:creator>Craig ZumBrunnen</dc:creator>
  <cp:keywords/>
  <dc:description/>
  <cp:lastModifiedBy>craigzb</cp:lastModifiedBy>
  <cp:revision>111</cp:revision>
  <dcterms:created xsi:type="dcterms:W3CDTF">2014-01-17T01:56:44Z</dcterms:created>
  <dcterms:modified xsi:type="dcterms:W3CDTF">2014-01-17T02:18:21Z</dcterms:modified>
  <cp:category/>
</cp:coreProperties>
</file>