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4" r:id="rId3"/>
    <p:sldMasterId id="2147483652" r:id="rId4"/>
  </p:sldMasterIdLst>
  <p:notesMasterIdLst>
    <p:notesMasterId r:id="rId25"/>
  </p:notesMasterIdLst>
  <p:sldIdLst>
    <p:sldId id="258" r:id="rId5"/>
    <p:sldId id="276" r:id="rId6"/>
    <p:sldId id="286" r:id="rId7"/>
    <p:sldId id="257" r:id="rId8"/>
    <p:sldId id="275" r:id="rId9"/>
    <p:sldId id="287" r:id="rId10"/>
    <p:sldId id="288" r:id="rId11"/>
    <p:sldId id="289" r:id="rId12"/>
    <p:sldId id="290" r:id="rId13"/>
    <p:sldId id="264" r:id="rId14"/>
    <p:sldId id="265" r:id="rId15"/>
    <p:sldId id="280" r:id="rId16"/>
    <p:sldId id="277" r:id="rId17"/>
    <p:sldId id="279" r:id="rId18"/>
    <p:sldId id="278" r:id="rId19"/>
    <p:sldId id="282" r:id="rId20"/>
    <p:sldId id="281" r:id="rId21"/>
    <p:sldId id="283" r:id="rId22"/>
    <p:sldId id="285" r:id="rId23"/>
    <p:sldId id="291"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A4C70-9222-415A-AC6D-3CA4F0CB8FAB}" v="2" dt="2023-04-25T16:46:30.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6400" autoAdjust="0"/>
  </p:normalViewPr>
  <p:slideViewPr>
    <p:cSldViewPr snapToGrid="0" snapToObjects="1">
      <p:cViewPr varScale="1">
        <p:scale>
          <a:sx n="147" d="100"/>
          <a:sy n="147" d="100"/>
        </p:scale>
        <p:origin x="486"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gersen, Christian" userId="2bf0d466-3d22-490c-aa48-3b0ca7554abe" providerId="ADAL" clId="{EFDA4C70-9222-415A-AC6D-3CA4F0CB8FAB}"/>
    <pc:docChg chg="undo redo custSel addSld modSld">
      <pc:chgData name="Torgersen, Christian" userId="2bf0d466-3d22-490c-aa48-3b0ca7554abe" providerId="ADAL" clId="{EFDA4C70-9222-415A-AC6D-3CA4F0CB8FAB}" dt="2023-04-25T16:51:31.652" v="1209" actId="20577"/>
      <pc:docMkLst>
        <pc:docMk/>
      </pc:docMkLst>
      <pc:sldChg chg="addSp delSp modSp add mod">
        <pc:chgData name="Torgersen, Christian" userId="2bf0d466-3d22-490c-aa48-3b0ca7554abe" providerId="ADAL" clId="{EFDA4C70-9222-415A-AC6D-3CA4F0CB8FAB}" dt="2023-04-25T16:51:31.652" v="1209" actId="20577"/>
        <pc:sldMkLst>
          <pc:docMk/>
          <pc:sldMk cId="2289323230" sldId="291"/>
        </pc:sldMkLst>
        <pc:spChg chg="mod">
          <ac:chgData name="Torgersen, Christian" userId="2bf0d466-3d22-490c-aa48-3b0ca7554abe" providerId="ADAL" clId="{EFDA4C70-9222-415A-AC6D-3CA4F0CB8FAB}" dt="2023-04-25T16:38:48.491" v="733" actId="255"/>
          <ac:spMkLst>
            <pc:docMk/>
            <pc:sldMk cId="2289323230" sldId="291"/>
            <ac:spMk id="2" creationId="{00000000-0000-0000-0000-000000000000}"/>
          </ac:spMkLst>
        </pc:spChg>
        <pc:spChg chg="del">
          <ac:chgData name="Torgersen, Christian" userId="2bf0d466-3d22-490c-aa48-3b0ca7554abe" providerId="ADAL" clId="{EFDA4C70-9222-415A-AC6D-3CA4F0CB8FAB}" dt="2023-04-25T16:23:39.455" v="6" actId="478"/>
          <ac:spMkLst>
            <pc:docMk/>
            <pc:sldMk cId="2289323230" sldId="291"/>
            <ac:spMk id="3" creationId="{60335CF6-93D6-4845-9128-D29BD677EDA6}"/>
          </ac:spMkLst>
        </pc:spChg>
        <pc:spChg chg="del mod">
          <ac:chgData name="Torgersen, Christian" userId="2bf0d466-3d22-490c-aa48-3b0ca7554abe" providerId="ADAL" clId="{EFDA4C70-9222-415A-AC6D-3CA4F0CB8FAB}" dt="2023-04-25T16:23:36.377" v="5" actId="478"/>
          <ac:spMkLst>
            <pc:docMk/>
            <pc:sldMk cId="2289323230" sldId="291"/>
            <ac:spMk id="7" creationId="{00000000-0000-0000-0000-000000000000}"/>
          </ac:spMkLst>
        </pc:spChg>
        <pc:spChg chg="add mod">
          <ac:chgData name="Torgersen, Christian" userId="2bf0d466-3d22-490c-aa48-3b0ca7554abe" providerId="ADAL" clId="{EFDA4C70-9222-415A-AC6D-3CA4F0CB8FAB}" dt="2023-04-25T16:51:31.652" v="1209" actId="20577"/>
          <ac:spMkLst>
            <pc:docMk/>
            <pc:sldMk cId="2289323230" sldId="291"/>
            <ac:spMk id="8" creationId="{4FF2E786-BC29-060B-7A6E-F2755E6248D3}"/>
          </ac:spMkLst>
        </pc:spChg>
        <pc:spChg chg="add mod">
          <ac:chgData name="Torgersen, Christian" userId="2bf0d466-3d22-490c-aa48-3b0ca7554abe" providerId="ADAL" clId="{EFDA4C70-9222-415A-AC6D-3CA4F0CB8FAB}" dt="2023-04-25T16:50:33.855" v="1208" actId="115"/>
          <ac:spMkLst>
            <pc:docMk/>
            <pc:sldMk cId="2289323230" sldId="291"/>
            <ac:spMk id="9" creationId="{22BB8243-8D66-EB34-0DFB-24F019A02247}"/>
          </ac:spMkLst>
        </pc:spChg>
        <pc:picChg chg="del">
          <ac:chgData name="Torgersen, Christian" userId="2bf0d466-3d22-490c-aa48-3b0ca7554abe" providerId="ADAL" clId="{EFDA4C70-9222-415A-AC6D-3CA4F0CB8FAB}" dt="2023-04-25T16:23:34.512" v="4" actId="478"/>
          <ac:picMkLst>
            <pc:docMk/>
            <pc:sldMk cId="2289323230" sldId="291"/>
            <ac:picMk id="4" creationId="{00000000-0000-0000-0000-000000000000}"/>
          </ac:picMkLst>
        </pc:picChg>
        <pc:picChg chg="del">
          <ac:chgData name="Torgersen, Christian" userId="2bf0d466-3d22-490c-aa48-3b0ca7554abe" providerId="ADAL" clId="{EFDA4C70-9222-415A-AC6D-3CA4F0CB8FAB}" dt="2023-04-25T16:23:32.152" v="1" actId="478"/>
          <ac:picMkLst>
            <pc:docMk/>
            <pc:sldMk cId="2289323230" sldId="291"/>
            <ac:picMk id="5" creationId="{00000000-0000-0000-0000-000000000000}"/>
          </ac:picMkLst>
        </pc:picChg>
        <pc:picChg chg="del">
          <ac:chgData name="Torgersen, Christian" userId="2bf0d466-3d22-490c-aa48-3b0ca7554abe" providerId="ADAL" clId="{EFDA4C70-9222-415A-AC6D-3CA4F0CB8FAB}" dt="2023-04-25T16:23:32.901" v="2" actId="478"/>
          <ac:picMkLst>
            <pc:docMk/>
            <pc:sldMk cId="2289323230" sldId="291"/>
            <ac:picMk id="6"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PO%20spatial%20analysis\locations%20generated%20from%20locating%20features%20along%20PO_m%20route\flir316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'both '!$AI$1</c:f>
              <c:strCache>
                <c:ptCount val="1"/>
                <c:pt idx="0">
                  <c:v>Right bank</c:v>
                </c:pt>
              </c:strCache>
            </c:strRef>
          </c:tx>
          <c:spPr>
            <a:ln w="28575" cap="rnd">
              <a:noFill/>
              <a:round/>
            </a:ln>
            <a:effectLst/>
          </c:spPr>
          <c:marker>
            <c:symbol val="circle"/>
            <c:size val="3"/>
            <c:spPr>
              <a:solidFill>
                <a:schemeClr val="tx1"/>
              </a:solidFill>
              <a:ln w="9525">
                <a:solidFill>
                  <a:schemeClr val="tx1"/>
                </a:solidFill>
              </a:ln>
              <a:effectLst/>
            </c:spPr>
          </c:marker>
          <c:cat>
            <c:numRef>
              <c:f>'both '!$AH$2:$AH$96</c:f>
              <c:numCache>
                <c:formatCode>General</c:formatCode>
                <c:ptCount val="95"/>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pt idx="41">
                  <c:v>91</c:v>
                </c:pt>
                <c:pt idx="42">
                  <c:v>92</c:v>
                </c:pt>
                <c:pt idx="43">
                  <c:v>93</c:v>
                </c:pt>
                <c:pt idx="44">
                  <c:v>94</c:v>
                </c:pt>
                <c:pt idx="45">
                  <c:v>95</c:v>
                </c:pt>
                <c:pt idx="46">
                  <c:v>96</c:v>
                </c:pt>
                <c:pt idx="47">
                  <c:v>97</c:v>
                </c:pt>
                <c:pt idx="48">
                  <c:v>98</c:v>
                </c:pt>
                <c:pt idx="49">
                  <c:v>99</c:v>
                </c:pt>
                <c:pt idx="50">
                  <c:v>100</c:v>
                </c:pt>
                <c:pt idx="51">
                  <c:v>101</c:v>
                </c:pt>
                <c:pt idx="52">
                  <c:v>102</c:v>
                </c:pt>
                <c:pt idx="53">
                  <c:v>103</c:v>
                </c:pt>
                <c:pt idx="54">
                  <c:v>104</c:v>
                </c:pt>
                <c:pt idx="55">
                  <c:v>105</c:v>
                </c:pt>
                <c:pt idx="56">
                  <c:v>106</c:v>
                </c:pt>
                <c:pt idx="57">
                  <c:v>107</c:v>
                </c:pt>
                <c:pt idx="58">
                  <c:v>108</c:v>
                </c:pt>
                <c:pt idx="59">
                  <c:v>109</c:v>
                </c:pt>
                <c:pt idx="60">
                  <c:v>110</c:v>
                </c:pt>
                <c:pt idx="61">
                  <c:v>111</c:v>
                </c:pt>
                <c:pt idx="62">
                  <c:v>112</c:v>
                </c:pt>
                <c:pt idx="63">
                  <c:v>113</c:v>
                </c:pt>
                <c:pt idx="64">
                  <c:v>114</c:v>
                </c:pt>
                <c:pt idx="65">
                  <c:v>115</c:v>
                </c:pt>
                <c:pt idx="66">
                  <c:v>116</c:v>
                </c:pt>
                <c:pt idx="67">
                  <c:v>117</c:v>
                </c:pt>
                <c:pt idx="68">
                  <c:v>118</c:v>
                </c:pt>
                <c:pt idx="69">
                  <c:v>119</c:v>
                </c:pt>
                <c:pt idx="70">
                  <c:v>120</c:v>
                </c:pt>
                <c:pt idx="71">
                  <c:v>121</c:v>
                </c:pt>
                <c:pt idx="72">
                  <c:v>122</c:v>
                </c:pt>
                <c:pt idx="73">
                  <c:v>123</c:v>
                </c:pt>
                <c:pt idx="74">
                  <c:v>124</c:v>
                </c:pt>
                <c:pt idx="75">
                  <c:v>125</c:v>
                </c:pt>
                <c:pt idx="76">
                  <c:v>126</c:v>
                </c:pt>
                <c:pt idx="77">
                  <c:v>127</c:v>
                </c:pt>
                <c:pt idx="78">
                  <c:v>128</c:v>
                </c:pt>
                <c:pt idx="79">
                  <c:v>129</c:v>
                </c:pt>
                <c:pt idx="80">
                  <c:v>130</c:v>
                </c:pt>
                <c:pt idx="81">
                  <c:v>131</c:v>
                </c:pt>
                <c:pt idx="82">
                  <c:v>132</c:v>
                </c:pt>
                <c:pt idx="83">
                  <c:v>133</c:v>
                </c:pt>
                <c:pt idx="84">
                  <c:v>134</c:v>
                </c:pt>
                <c:pt idx="85">
                  <c:v>135</c:v>
                </c:pt>
                <c:pt idx="86">
                  <c:v>136</c:v>
                </c:pt>
                <c:pt idx="87">
                  <c:v>137</c:v>
                </c:pt>
                <c:pt idx="88">
                  <c:v>138</c:v>
                </c:pt>
                <c:pt idx="89">
                  <c:v>139</c:v>
                </c:pt>
                <c:pt idx="90">
                  <c:v>140</c:v>
                </c:pt>
                <c:pt idx="91">
                  <c:v>141</c:v>
                </c:pt>
                <c:pt idx="92">
                  <c:v>142</c:v>
                </c:pt>
                <c:pt idx="93">
                  <c:v>143</c:v>
                </c:pt>
                <c:pt idx="94">
                  <c:v>144</c:v>
                </c:pt>
              </c:numCache>
            </c:numRef>
          </c:cat>
          <c:val>
            <c:numRef>
              <c:f>'both '!$AI$2:$AI$97</c:f>
              <c:numCache>
                <c:formatCode>General</c:formatCode>
                <c:ptCount val="96"/>
                <c:pt idx="42" formatCode="0.0">
                  <c:v>23.333333333333332</c:v>
                </c:pt>
                <c:pt idx="43" formatCode="0.0">
                  <c:v>23.65</c:v>
                </c:pt>
                <c:pt idx="44" formatCode="0.0">
                  <c:v>24.066666666666666</c:v>
                </c:pt>
                <c:pt idx="45" formatCode="0.0">
                  <c:v>23.533333333333331</c:v>
                </c:pt>
                <c:pt idx="46" formatCode="0.0">
                  <c:v>23.9</c:v>
                </c:pt>
                <c:pt idx="47" formatCode="0.0">
                  <c:v>24.3</c:v>
                </c:pt>
                <c:pt idx="49" formatCode="0.0">
                  <c:v>24.5</c:v>
                </c:pt>
                <c:pt idx="50" formatCode="0.0">
                  <c:v>23.833333333333332</c:v>
                </c:pt>
                <c:pt idx="51" formatCode="0.0">
                  <c:v>24.533333333333331</c:v>
                </c:pt>
                <c:pt idx="52" formatCode="0.0">
                  <c:v>24.099999999999998</c:v>
                </c:pt>
                <c:pt idx="53" formatCode="0.0">
                  <c:v>24.133333333333336</c:v>
                </c:pt>
                <c:pt idx="54" formatCode="0.0">
                  <c:v>24.099999999999998</c:v>
                </c:pt>
                <c:pt idx="55" formatCode="0.0">
                  <c:v>23.5</c:v>
                </c:pt>
                <c:pt idx="56" formatCode="0.0">
                  <c:v>23.274999999999999</c:v>
                </c:pt>
                <c:pt idx="57" formatCode="0.0">
                  <c:v>23.166666666666668</c:v>
                </c:pt>
                <c:pt idx="58" formatCode="0.0">
                  <c:v>23.275000000000002</c:v>
                </c:pt>
                <c:pt idx="59" formatCode="0.0">
                  <c:v>23.45</c:v>
                </c:pt>
                <c:pt idx="60" formatCode="0.0">
                  <c:v>23.599999999999998</c:v>
                </c:pt>
                <c:pt idx="61" formatCode="0.0">
                  <c:v>23.766666666666666</c:v>
                </c:pt>
                <c:pt idx="62" formatCode="0.0">
                  <c:v>23.400000000000002</c:v>
                </c:pt>
                <c:pt idx="63" formatCode="0.0">
                  <c:v>23.4</c:v>
                </c:pt>
                <c:pt idx="64" formatCode="0.0">
                  <c:v>23.433333333333337</c:v>
                </c:pt>
                <c:pt idx="65" formatCode="0.0">
                  <c:v>23.266666666666669</c:v>
                </c:pt>
                <c:pt idx="66" formatCode="0.0">
                  <c:v>23.824999999999999</c:v>
                </c:pt>
                <c:pt idx="67" formatCode="0.0">
                  <c:v>23.8</c:v>
                </c:pt>
                <c:pt idx="71" formatCode="0.0">
                  <c:v>24.24</c:v>
                </c:pt>
                <c:pt idx="72" formatCode="0.0">
                  <c:v>24.133333333333336</c:v>
                </c:pt>
                <c:pt idx="73" formatCode="0.0">
                  <c:v>24.4</c:v>
                </c:pt>
                <c:pt idx="74" formatCode="0.0">
                  <c:v>24.040000000000003</c:v>
                </c:pt>
                <c:pt idx="75" formatCode="0.0">
                  <c:v>23.866666666666664</c:v>
                </c:pt>
                <c:pt idx="76" formatCode="0.0">
                  <c:v>23.733333333333331</c:v>
                </c:pt>
                <c:pt idx="77" formatCode="0.0">
                  <c:v>23.133333333333336</c:v>
                </c:pt>
                <c:pt idx="78" formatCode="0.0">
                  <c:v>23.266666666666669</c:v>
                </c:pt>
                <c:pt idx="79" formatCode="0.0">
                  <c:v>22.966666666666669</c:v>
                </c:pt>
                <c:pt idx="80" formatCode="0.0">
                  <c:v>22.766666666666669</c:v>
                </c:pt>
                <c:pt idx="81" formatCode="0.0">
                  <c:v>22.950000000000003</c:v>
                </c:pt>
                <c:pt idx="82" formatCode="0.0">
                  <c:v>22.824999999999996</c:v>
                </c:pt>
                <c:pt idx="83" formatCode="0.0">
                  <c:v>22.833333333333332</c:v>
                </c:pt>
                <c:pt idx="84" formatCode="0.0">
                  <c:v>23.233333333333331</c:v>
                </c:pt>
                <c:pt idx="85" formatCode="0.0">
                  <c:v>23.399999999999995</c:v>
                </c:pt>
                <c:pt idx="86" formatCode="0.0">
                  <c:v>23.299999999999997</c:v>
                </c:pt>
                <c:pt idx="87" formatCode="0.0">
                  <c:v>23.633333333333336</c:v>
                </c:pt>
                <c:pt idx="88" formatCode="0.0">
                  <c:v>23.466666666666669</c:v>
                </c:pt>
                <c:pt idx="89" formatCode="0.0">
                  <c:v>23.533333333333331</c:v>
                </c:pt>
                <c:pt idx="90" formatCode="0.0">
                  <c:v>23.2</c:v>
                </c:pt>
                <c:pt idx="91" formatCode="0.0">
                  <c:v>22.866666666666664</c:v>
                </c:pt>
                <c:pt idx="92" formatCode="0.0">
                  <c:v>22.666666666666668</c:v>
                </c:pt>
                <c:pt idx="93" formatCode="0.0">
                  <c:v>23.133333333333336</c:v>
                </c:pt>
                <c:pt idx="94" formatCode="0.0">
                  <c:v>24.066666666666666</c:v>
                </c:pt>
              </c:numCache>
            </c:numRef>
          </c:val>
          <c:smooth val="0"/>
          <c:extLst>
            <c:ext xmlns:c16="http://schemas.microsoft.com/office/drawing/2014/chart" uri="{C3380CC4-5D6E-409C-BE32-E72D297353CC}">
              <c16:uniqueId val="{00000000-FA55-4AE2-809C-7E91A41448CD}"/>
            </c:ext>
          </c:extLst>
        </c:ser>
        <c:ser>
          <c:idx val="2"/>
          <c:order val="1"/>
          <c:tx>
            <c:strRef>
              <c:f>'both '!$AJ$1</c:f>
              <c:strCache>
                <c:ptCount val="1"/>
                <c:pt idx="0">
                  <c:v>Left bank</c:v>
                </c:pt>
              </c:strCache>
            </c:strRef>
          </c:tx>
          <c:spPr>
            <a:ln w="28575" cap="rnd">
              <a:noFill/>
              <a:round/>
            </a:ln>
            <a:effectLst/>
          </c:spPr>
          <c:marker>
            <c:symbol val="circle"/>
            <c:size val="3"/>
            <c:spPr>
              <a:solidFill>
                <a:schemeClr val="accent3"/>
              </a:solidFill>
              <a:ln w="9525">
                <a:solidFill>
                  <a:schemeClr val="accent3"/>
                </a:solidFill>
              </a:ln>
              <a:effectLst/>
            </c:spPr>
          </c:marker>
          <c:cat>
            <c:numRef>
              <c:f>'both '!$AH$2:$AH$96</c:f>
              <c:numCache>
                <c:formatCode>General</c:formatCode>
                <c:ptCount val="95"/>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pt idx="41">
                  <c:v>91</c:v>
                </c:pt>
                <c:pt idx="42">
                  <c:v>92</c:v>
                </c:pt>
                <c:pt idx="43">
                  <c:v>93</c:v>
                </c:pt>
                <c:pt idx="44">
                  <c:v>94</c:v>
                </c:pt>
                <c:pt idx="45">
                  <c:v>95</c:v>
                </c:pt>
                <c:pt idx="46">
                  <c:v>96</c:v>
                </c:pt>
                <c:pt idx="47">
                  <c:v>97</c:v>
                </c:pt>
                <c:pt idx="48">
                  <c:v>98</c:v>
                </c:pt>
                <c:pt idx="49">
                  <c:v>99</c:v>
                </c:pt>
                <c:pt idx="50">
                  <c:v>100</c:v>
                </c:pt>
                <c:pt idx="51">
                  <c:v>101</c:v>
                </c:pt>
                <c:pt idx="52">
                  <c:v>102</c:v>
                </c:pt>
                <c:pt idx="53">
                  <c:v>103</c:v>
                </c:pt>
                <c:pt idx="54">
                  <c:v>104</c:v>
                </c:pt>
                <c:pt idx="55">
                  <c:v>105</c:v>
                </c:pt>
                <c:pt idx="56">
                  <c:v>106</c:v>
                </c:pt>
                <c:pt idx="57">
                  <c:v>107</c:v>
                </c:pt>
                <c:pt idx="58">
                  <c:v>108</c:v>
                </c:pt>
                <c:pt idx="59">
                  <c:v>109</c:v>
                </c:pt>
                <c:pt idx="60">
                  <c:v>110</c:v>
                </c:pt>
                <c:pt idx="61">
                  <c:v>111</c:v>
                </c:pt>
                <c:pt idx="62">
                  <c:v>112</c:v>
                </c:pt>
                <c:pt idx="63">
                  <c:v>113</c:v>
                </c:pt>
                <c:pt idx="64">
                  <c:v>114</c:v>
                </c:pt>
                <c:pt idx="65">
                  <c:v>115</c:v>
                </c:pt>
                <c:pt idx="66">
                  <c:v>116</c:v>
                </c:pt>
                <c:pt idx="67">
                  <c:v>117</c:v>
                </c:pt>
                <c:pt idx="68">
                  <c:v>118</c:v>
                </c:pt>
                <c:pt idx="69">
                  <c:v>119</c:v>
                </c:pt>
                <c:pt idx="70">
                  <c:v>120</c:v>
                </c:pt>
                <c:pt idx="71">
                  <c:v>121</c:v>
                </c:pt>
                <c:pt idx="72">
                  <c:v>122</c:v>
                </c:pt>
                <c:pt idx="73">
                  <c:v>123</c:v>
                </c:pt>
                <c:pt idx="74">
                  <c:v>124</c:v>
                </c:pt>
                <c:pt idx="75">
                  <c:v>125</c:v>
                </c:pt>
                <c:pt idx="76">
                  <c:v>126</c:v>
                </c:pt>
                <c:pt idx="77">
                  <c:v>127</c:v>
                </c:pt>
                <c:pt idx="78">
                  <c:v>128</c:v>
                </c:pt>
                <c:pt idx="79">
                  <c:v>129</c:v>
                </c:pt>
                <c:pt idx="80">
                  <c:v>130</c:v>
                </c:pt>
                <c:pt idx="81">
                  <c:v>131</c:v>
                </c:pt>
                <c:pt idx="82">
                  <c:v>132</c:v>
                </c:pt>
                <c:pt idx="83">
                  <c:v>133</c:v>
                </c:pt>
                <c:pt idx="84">
                  <c:v>134</c:v>
                </c:pt>
                <c:pt idx="85">
                  <c:v>135</c:v>
                </c:pt>
                <c:pt idx="86">
                  <c:v>136</c:v>
                </c:pt>
                <c:pt idx="87">
                  <c:v>137</c:v>
                </c:pt>
                <c:pt idx="88">
                  <c:v>138</c:v>
                </c:pt>
                <c:pt idx="89">
                  <c:v>139</c:v>
                </c:pt>
                <c:pt idx="90">
                  <c:v>140</c:v>
                </c:pt>
                <c:pt idx="91">
                  <c:v>141</c:v>
                </c:pt>
                <c:pt idx="92">
                  <c:v>142</c:v>
                </c:pt>
                <c:pt idx="93">
                  <c:v>143</c:v>
                </c:pt>
                <c:pt idx="94">
                  <c:v>144</c:v>
                </c:pt>
              </c:numCache>
            </c:numRef>
          </c:cat>
          <c:val>
            <c:numRef>
              <c:f>'both '!$AJ$2:$AJ$97</c:f>
              <c:numCache>
                <c:formatCode>General</c:formatCode>
                <c:ptCount val="96"/>
                <c:pt idx="3" formatCode="0.0">
                  <c:v>23.18</c:v>
                </c:pt>
                <c:pt idx="4" formatCode="0.0">
                  <c:v>23.1</c:v>
                </c:pt>
                <c:pt idx="5" formatCode="0.0">
                  <c:v>23.35</c:v>
                </c:pt>
                <c:pt idx="6" formatCode="0.0">
                  <c:v>23.233333333333334</c:v>
                </c:pt>
                <c:pt idx="7" formatCode="0.0">
                  <c:v>23.549999999999997</c:v>
                </c:pt>
                <c:pt idx="8" formatCode="0.0">
                  <c:v>23.466666666666669</c:v>
                </c:pt>
                <c:pt idx="9" formatCode="0.0">
                  <c:v>23.7</c:v>
                </c:pt>
                <c:pt idx="10" formatCode="0.0">
                  <c:v>23.65</c:v>
                </c:pt>
                <c:pt idx="11" formatCode="0.0">
                  <c:v>24.1</c:v>
                </c:pt>
                <c:pt idx="12" formatCode="0.0">
                  <c:v>24.433333333333334</c:v>
                </c:pt>
                <c:pt idx="13" formatCode="0.0">
                  <c:v>23.833333333333332</c:v>
                </c:pt>
                <c:pt idx="14" formatCode="0.0">
                  <c:v>23.85</c:v>
                </c:pt>
                <c:pt idx="15" formatCode="0.0">
                  <c:v>23.85</c:v>
                </c:pt>
                <c:pt idx="16" formatCode="0.0">
                  <c:v>23.733333333333334</c:v>
                </c:pt>
                <c:pt idx="17" formatCode="0.0">
                  <c:v>23.8</c:v>
                </c:pt>
                <c:pt idx="18" formatCode="0.0">
                  <c:v>23.566666666666666</c:v>
                </c:pt>
                <c:pt idx="19" formatCode="0.0">
                  <c:v>23.733333333333334</c:v>
                </c:pt>
                <c:pt idx="20" formatCode="0.0">
                  <c:v>23.299999999999997</c:v>
                </c:pt>
                <c:pt idx="21" formatCode="0.0">
                  <c:v>23.466666666666669</c:v>
                </c:pt>
                <c:pt idx="22" formatCode="0.0">
                  <c:v>24.400000000000002</c:v>
                </c:pt>
                <c:pt idx="23" formatCode="0.0">
                  <c:v>23.8</c:v>
                </c:pt>
                <c:pt idx="24" formatCode="0.0">
                  <c:v>23.933333333333334</c:v>
                </c:pt>
                <c:pt idx="25" formatCode="0.0">
                  <c:v>23.366666666666664</c:v>
                </c:pt>
                <c:pt idx="26" formatCode="0.0">
                  <c:v>23.25</c:v>
                </c:pt>
                <c:pt idx="27" formatCode="0.0">
                  <c:v>22.866666666666664</c:v>
                </c:pt>
                <c:pt idx="28" formatCode="0.0">
                  <c:v>22.666666666666668</c:v>
                </c:pt>
                <c:pt idx="29" formatCode="0.0">
                  <c:v>22.5</c:v>
                </c:pt>
                <c:pt idx="30" formatCode="0.0">
                  <c:v>22.325000000000003</c:v>
                </c:pt>
                <c:pt idx="31" formatCode="0.0">
                  <c:v>22.5</c:v>
                </c:pt>
                <c:pt idx="32" formatCode="0.0">
                  <c:v>22.733333333333331</c:v>
                </c:pt>
                <c:pt idx="33" formatCode="0.0">
                  <c:v>22.466666666666669</c:v>
                </c:pt>
                <c:pt idx="34" formatCode="0.0">
                  <c:v>22.55</c:v>
                </c:pt>
                <c:pt idx="35" formatCode="0.0">
                  <c:v>22.7</c:v>
                </c:pt>
                <c:pt idx="36" formatCode="0.0">
                  <c:v>22.833333333333332</c:v>
                </c:pt>
                <c:pt idx="37" formatCode="0.0">
                  <c:v>22.599999999999998</c:v>
                </c:pt>
                <c:pt idx="38" formatCode="0.0">
                  <c:v>23.033333333333331</c:v>
                </c:pt>
                <c:pt idx="39" formatCode="0.0">
                  <c:v>23.15</c:v>
                </c:pt>
                <c:pt idx="40" formatCode="0.0">
                  <c:v>23.033333333333331</c:v>
                </c:pt>
                <c:pt idx="41" formatCode="0.0">
                  <c:v>23.633333333333336</c:v>
                </c:pt>
                <c:pt idx="42" formatCode="0.0">
                  <c:v>23.7</c:v>
                </c:pt>
                <c:pt idx="43" formatCode="0.0">
                  <c:v>23.733333333333334</c:v>
                </c:pt>
                <c:pt idx="44" formatCode="0.0">
                  <c:v>24.049999999999997</c:v>
                </c:pt>
                <c:pt idx="45" formatCode="0.0">
                  <c:v>23.849999999999998</c:v>
                </c:pt>
                <c:pt idx="46" formatCode="0.0">
                  <c:v>23.725000000000001</c:v>
                </c:pt>
                <c:pt idx="47" formatCode="0.0">
                  <c:v>23.7</c:v>
                </c:pt>
                <c:pt idx="48" formatCode="0.0">
                  <c:v>23.55</c:v>
                </c:pt>
                <c:pt idx="49" formatCode="0.0">
                  <c:v>23.533333333333331</c:v>
                </c:pt>
                <c:pt idx="50" formatCode="0.0">
                  <c:v>23.5</c:v>
                </c:pt>
                <c:pt idx="51" formatCode="0.0">
                  <c:v>24.600000000000005</c:v>
                </c:pt>
                <c:pt idx="52" formatCode="0.0">
                  <c:v>24.733333333333334</c:v>
                </c:pt>
                <c:pt idx="53" formatCode="0.0">
                  <c:v>23.8</c:v>
                </c:pt>
                <c:pt idx="54" formatCode="0.0">
                  <c:v>23.899999999999995</c:v>
                </c:pt>
                <c:pt idx="55" formatCode="0.0">
                  <c:v>24.05</c:v>
                </c:pt>
                <c:pt idx="56" formatCode="0.0">
                  <c:v>23.524999999999999</c:v>
                </c:pt>
                <c:pt idx="57" formatCode="0.0">
                  <c:v>23.033333333333331</c:v>
                </c:pt>
                <c:pt idx="58" formatCode="0.0">
                  <c:v>22.966666666666665</c:v>
                </c:pt>
                <c:pt idx="59" formatCode="0.0">
                  <c:v>22.8</c:v>
                </c:pt>
                <c:pt idx="60" formatCode="0.0">
                  <c:v>23.266666666666666</c:v>
                </c:pt>
                <c:pt idx="61" formatCode="0.0">
                  <c:v>23.050000000000004</c:v>
                </c:pt>
                <c:pt idx="62" formatCode="0.0">
                  <c:v>23.100000000000005</c:v>
                </c:pt>
                <c:pt idx="63" formatCode="0.0">
                  <c:v>23.133333333333336</c:v>
                </c:pt>
                <c:pt idx="64" formatCode="0.0">
                  <c:v>23.450000000000003</c:v>
                </c:pt>
                <c:pt idx="65" formatCode="0.0">
                  <c:v>23.3</c:v>
                </c:pt>
                <c:pt idx="66" formatCode="0.0">
                  <c:v>23.1</c:v>
                </c:pt>
                <c:pt idx="67" formatCode="0.0">
                  <c:v>23</c:v>
                </c:pt>
                <c:pt idx="68" formatCode="0.0">
                  <c:v>23.274999999999999</c:v>
                </c:pt>
                <c:pt idx="69" formatCode="0.0">
                  <c:v>23.3</c:v>
                </c:pt>
                <c:pt idx="70" formatCode="0.0">
                  <c:v>23.566666666666666</c:v>
                </c:pt>
                <c:pt idx="71" formatCode="0.0">
                  <c:v>23.933333333333337</c:v>
                </c:pt>
                <c:pt idx="72" formatCode="0.0">
                  <c:v>23.400000000000002</c:v>
                </c:pt>
                <c:pt idx="73" formatCode="0.0">
                  <c:v>23</c:v>
                </c:pt>
                <c:pt idx="74" formatCode="0.0">
                  <c:v>23.1</c:v>
                </c:pt>
                <c:pt idx="75" formatCode="0.0">
                  <c:v>23.4</c:v>
                </c:pt>
                <c:pt idx="76" formatCode="0.0">
                  <c:v>23.200000000000003</c:v>
                </c:pt>
                <c:pt idx="77" formatCode="0.0">
                  <c:v>24.3</c:v>
                </c:pt>
                <c:pt idx="78" formatCode="0.0">
                  <c:v>23.666666666666668</c:v>
                </c:pt>
                <c:pt idx="79" formatCode="0.0">
                  <c:v>23.549999999999997</c:v>
                </c:pt>
                <c:pt idx="80" formatCode="0.0">
                  <c:v>23.5</c:v>
                </c:pt>
                <c:pt idx="81" formatCode="0.0">
                  <c:v>23.099999999999998</c:v>
                </c:pt>
                <c:pt idx="82" formatCode="0.0">
                  <c:v>23.033333333333331</c:v>
                </c:pt>
                <c:pt idx="83" formatCode="0.0">
                  <c:v>22.9</c:v>
                </c:pt>
                <c:pt idx="84" formatCode="0.0">
                  <c:v>23</c:v>
                </c:pt>
                <c:pt idx="85" formatCode="0.0">
                  <c:v>23.100000000000005</c:v>
                </c:pt>
                <c:pt idx="86" formatCode="0.0">
                  <c:v>23.3</c:v>
                </c:pt>
                <c:pt idx="87" formatCode="0.0">
                  <c:v>23.200000000000003</c:v>
                </c:pt>
                <c:pt idx="88" formatCode="0.0">
                  <c:v>23.3</c:v>
                </c:pt>
                <c:pt idx="90" formatCode="0.0">
                  <c:v>23.049999999999997</c:v>
                </c:pt>
                <c:pt idx="91" formatCode="0.0">
                  <c:v>22.625</c:v>
                </c:pt>
                <c:pt idx="92" formatCode="0.0">
                  <c:v>22.433333333333337</c:v>
                </c:pt>
                <c:pt idx="93" formatCode="0.0">
                  <c:v>22.566666666666666</c:v>
                </c:pt>
                <c:pt idx="94" formatCode="0.0">
                  <c:v>23.580000000000002</c:v>
                </c:pt>
              </c:numCache>
            </c:numRef>
          </c:val>
          <c:smooth val="0"/>
          <c:extLst>
            <c:ext xmlns:c16="http://schemas.microsoft.com/office/drawing/2014/chart" uri="{C3380CC4-5D6E-409C-BE32-E72D297353CC}">
              <c16:uniqueId val="{00000001-FA55-4AE2-809C-7E91A41448CD}"/>
            </c:ext>
          </c:extLst>
        </c:ser>
        <c:ser>
          <c:idx val="4"/>
          <c:order val="2"/>
          <c:tx>
            <c:strRef>
              <c:f>'both '!$AV$1</c:f>
              <c:strCache>
                <c:ptCount val="1"/>
                <c:pt idx="0">
                  <c:v>centered 10km moving average right bank</c:v>
                </c:pt>
              </c:strCache>
            </c:strRef>
          </c:tx>
          <c:spPr>
            <a:ln w="6350" cap="rnd">
              <a:solidFill>
                <a:schemeClr val="tx1"/>
              </a:solidFill>
              <a:round/>
            </a:ln>
            <a:effectLst/>
          </c:spPr>
          <c:marker>
            <c:symbol val="none"/>
          </c:marker>
          <c:cat>
            <c:numRef>
              <c:f>'both '!$AH$2:$AH$96</c:f>
              <c:numCache>
                <c:formatCode>General</c:formatCode>
                <c:ptCount val="95"/>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pt idx="41">
                  <c:v>91</c:v>
                </c:pt>
                <c:pt idx="42">
                  <c:v>92</c:v>
                </c:pt>
                <c:pt idx="43">
                  <c:v>93</c:v>
                </c:pt>
                <c:pt idx="44">
                  <c:v>94</c:v>
                </c:pt>
                <c:pt idx="45">
                  <c:v>95</c:v>
                </c:pt>
                <c:pt idx="46">
                  <c:v>96</c:v>
                </c:pt>
                <c:pt idx="47">
                  <c:v>97</c:v>
                </c:pt>
                <c:pt idx="48">
                  <c:v>98</c:v>
                </c:pt>
                <c:pt idx="49">
                  <c:v>99</c:v>
                </c:pt>
                <c:pt idx="50">
                  <c:v>100</c:v>
                </c:pt>
                <c:pt idx="51">
                  <c:v>101</c:v>
                </c:pt>
                <c:pt idx="52">
                  <c:v>102</c:v>
                </c:pt>
                <c:pt idx="53">
                  <c:v>103</c:v>
                </c:pt>
                <c:pt idx="54">
                  <c:v>104</c:v>
                </c:pt>
                <c:pt idx="55">
                  <c:v>105</c:v>
                </c:pt>
                <c:pt idx="56">
                  <c:v>106</c:v>
                </c:pt>
                <c:pt idx="57">
                  <c:v>107</c:v>
                </c:pt>
                <c:pt idx="58">
                  <c:v>108</c:v>
                </c:pt>
                <c:pt idx="59">
                  <c:v>109</c:v>
                </c:pt>
                <c:pt idx="60">
                  <c:v>110</c:v>
                </c:pt>
                <c:pt idx="61">
                  <c:v>111</c:v>
                </c:pt>
                <c:pt idx="62">
                  <c:v>112</c:v>
                </c:pt>
                <c:pt idx="63">
                  <c:v>113</c:v>
                </c:pt>
                <c:pt idx="64">
                  <c:v>114</c:v>
                </c:pt>
                <c:pt idx="65">
                  <c:v>115</c:v>
                </c:pt>
                <c:pt idx="66">
                  <c:v>116</c:v>
                </c:pt>
                <c:pt idx="67">
                  <c:v>117</c:v>
                </c:pt>
                <c:pt idx="68">
                  <c:v>118</c:v>
                </c:pt>
                <c:pt idx="69">
                  <c:v>119</c:v>
                </c:pt>
                <c:pt idx="70">
                  <c:v>120</c:v>
                </c:pt>
                <c:pt idx="71">
                  <c:v>121</c:v>
                </c:pt>
                <c:pt idx="72">
                  <c:v>122</c:v>
                </c:pt>
                <c:pt idx="73">
                  <c:v>123</c:v>
                </c:pt>
                <c:pt idx="74">
                  <c:v>124</c:v>
                </c:pt>
                <c:pt idx="75">
                  <c:v>125</c:v>
                </c:pt>
                <c:pt idx="76">
                  <c:v>126</c:v>
                </c:pt>
                <c:pt idx="77">
                  <c:v>127</c:v>
                </c:pt>
                <c:pt idx="78">
                  <c:v>128</c:v>
                </c:pt>
                <c:pt idx="79">
                  <c:v>129</c:v>
                </c:pt>
                <c:pt idx="80">
                  <c:v>130</c:v>
                </c:pt>
                <c:pt idx="81">
                  <c:v>131</c:v>
                </c:pt>
                <c:pt idx="82">
                  <c:v>132</c:v>
                </c:pt>
                <c:pt idx="83">
                  <c:v>133</c:v>
                </c:pt>
                <c:pt idx="84">
                  <c:v>134</c:v>
                </c:pt>
                <c:pt idx="85">
                  <c:v>135</c:v>
                </c:pt>
                <c:pt idx="86">
                  <c:v>136</c:v>
                </c:pt>
                <c:pt idx="87">
                  <c:v>137</c:v>
                </c:pt>
                <c:pt idx="88">
                  <c:v>138</c:v>
                </c:pt>
                <c:pt idx="89">
                  <c:v>139</c:v>
                </c:pt>
                <c:pt idx="90">
                  <c:v>140</c:v>
                </c:pt>
                <c:pt idx="91">
                  <c:v>141</c:v>
                </c:pt>
                <c:pt idx="92">
                  <c:v>142</c:v>
                </c:pt>
                <c:pt idx="93">
                  <c:v>143</c:v>
                </c:pt>
                <c:pt idx="94">
                  <c:v>144</c:v>
                </c:pt>
              </c:numCache>
            </c:numRef>
          </c:cat>
          <c:val>
            <c:numRef>
              <c:f>'both '!$AV$2:$AV$97</c:f>
              <c:numCache>
                <c:formatCode>General</c:formatCode>
                <c:ptCount val="96"/>
                <c:pt idx="46" formatCode="0.0">
                  <c:v>23.961111111111112</c:v>
                </c:pt>
                <c:pt idx="47" formatCode="0.0">
                  <c:v>24.046296296296294</c:v>
                </c:pt>
                <c:pt idx="48" formatCode="0.0">
                  <c:v>24.099999999999998</c:v>
                </c:pt>
                <c:pt idx="49" formatCode="0.0">
                  <c:v>24.103703703703701</c:v>
                </c:pt>
                <c:pt idx="50" formatCode="0.0">
                  <c:v>24.099999999999998</c:v>
                </c:pt>
                <c:pt idx="51" formatCode="0.0">
                  <c:v>24.030555555555551</c:v>
                </c:pt>
                <c:pt idx="52" formatCode="0.0">
                  <c:v>23.904629629629628</c:v>
                </c:pt>
                <c:pt idx="53" formatCode="0.0">
                  <c:v>23.841666666666665</c:v>
                </c:pt>
                <c:pt idx="54" formatCode="0.0">
                  <c:v>23.736666666666665</c:v>
                </c:pt>
                <c:pt idx="55" formatCode="0.0">
                  <c:v>23.713333333333331</c:v>
                </c:pt>
                <c:pt idx="56" formatCode="0.0">
                  <c:v>23.636666666666663</c:v>
                </c:pt>
                <c:pt idx="57" formatCode="0.0">
                  <c:v>23.566666666666666</c:v>
                </c:pt>
                <c:pt idx="58" formatCode="0.0">
                  <c:v>23.493333333333332</c:v>
                </c:pt>
                <c:pt idx="59" formatCode="0.0">
                  <c:v>23.426666666666669</c:v>
                </c:pt>
                <c:pt idx="60" formatCode="0.0">
                  <c:v>23.403333333333336</c:v>
                </c:pt>
                <c:pt idx="61" formatCode="0.0">
                  <c:v>23.458333333333336</c:v>
                </c:pt>
                <c:pt idx="62" formatCode="0.0">
                  <c:v>23.521666666666668</c:v>
                </c:pt>
                <c:pt idx="63" formatCode="0.0">
                  <c:v>23.549074074074078</c:v>
                </c:pt>
                <c:pt idx="64" formatCode="0.0">
                  <c:v>23.561458333333334</c:v>
                </c:pt>
                <c:pt idx="65" formatCode="0.0">
                  <c:v>23.555952380952384</c:v>
                </c:pt>
                <c:pt idx="66" formatCode="0.0">
                  <c:v>23.623571428571431</c:v>
                </c:pt>
                <c:pt idx="67" formatCode="0.0">
                  <c:v>23.728333333333332</c:v>
                </c:pt>
                <c:pt idx="68" formatCode="0.0">
                  <c:v>23.871190476190474</c:v>
                </c:pt>
                <c:pt idx="69" formatCode="0.0">
                  <c:v>23.95785714285714</c:v>
                </c:pt>
                <c:pt idx="70" formatCode="0.0">
                  <c:v>24.043571428571429</c:v>
                </c:pt>
                <c:pt idx="71" formatCode="0.0">
                  <c:v>24.030476190476186</c:v>
                </c:pt>
                <c:pt idx="72" formatCode="0.0">
                  <c:v>23.935238095238095</c:v>
                </c:pt>
                <c:pt idx="73" formatCode="0.0">
                  <c:v>23.851666666666667</c:v>
                </c:pt>
                <c:pt idx="74" formatCode="0.0">
                  <c:v>23.753333333333334</c:v>
                </c:pt>
                <c:pt idx="75" formatCode="0.0">
                  <c:v>23.654666666666667</c:v>
                </c:pt>
                <c:pt idx="76" formatCode="0.0">
                  <c:v>23.525666666666673</c:v>
                </c:pt>
                <c:pt idx="77" formatCode="0.0">
                  <c:v>23.394833333333331</c:v>
                </c:pt>
                <c:pt idx="78" formatCode="0.0">
                  <c:v>23.238166666666668</c:v>
                </c:pt>
                <c:pt idx="79" formatCode="0.0">
                  <c:v>23.157499999999999</c:v>
                </c:pt>
                <c:pt idx="80" formatCode="0.0">
                  <c:v>23.110833333333332</c:v>
                </c:pt>
                <c:pt idx="81" formatCode="0.0">
                  <c:v>23.067500000000003</c:v>
                </c:pt>
                <c:pt idx="82" formatCode="0.0">
                  <c:v>23.1175</c:v>
                </c:pt>
                <c:pt idx="83" formatCode="0.0">
                  <c:v>23.137499999999996</c:v>
                </c:pt>
                <c:pt idx="84" formatCode="0.0">
                  <c:v>23.194166666666668</c:v>
                </c:pt>
                <c:pt idx="85" formatCode="0.0">
                  <c:v>23.237499999999997</c:v>
                </c:pt>
                <c:pt idx="86" formatCode="0.0">
                  <c:v>23.229166666666664</c:v>
                </c:pt>
                <c:pt idx="87" formatCode="0.0">
                  <c:v>23.213333333333331</c:v>
                </c:pt>
                <c:pt idx="88" formatCode="0.0">
                  <c:v>23.243333333333332</c:v>
                </c:pt>
                <c:pt idx="89" formatCode="0.0">
                  <c:v>23.326666666666664</c:v>
                </c:pt>
                <c:pt idx="90" formatCode="0.0">
                  <c:v>23.318518518518516</c:v>
                </c:pt>
                <c:pt idx="91" formatCode="0.0">
                  <c:v>23.320833333333333</c:v>
                </c:pt>
                <c:pt idx="92" formatCode="0.0">
                  <c:v>23.276190476190475</c:v>
                </c:pt>
                <c:pt idx="93" formatCode="0.0">
                  <c:v>23.244444444444444</c:v>
                </c:pt>
                <c:pt idx="94" formatCode="0.0">
                  <c:v>23.186666666666667</c:v>
                </c:pt>
              </c:numCache>
            </c:numRef>
          </c:val>
          <c:smooth val="0"/>
          <c:extLst>
            <c:ext xmlns:c16="http://schemas.microsoft.com/office/drawing/2014/chart" uri="{C3380CC4-5D6E-409C-BE32-E72D297353CC}">
              <c16:uniqueId val="{00000002-FA55-4AE2-809C-7E91A41448CD}"/>
            </c:ext>
          </c:extLst>
        </c:ser>
        <c:ser>
          <c:idx val="5"/>
          <c:order val="3"/>
          <c:tx>
            <c:strRef>
              <c:f>'both '!$AW$1</c:f>
              <c:strCache>
                <c:ptCount val="1"/>
                <c:pt idx="0">
                  <c:v>centered 10km moving average left bank</c:v>
                </c:pt>
              </c:strCache>
            </c:strRef>
          </c:tx>
          <c:spPr>
            <a:ln w="9525" cap="rnd">
              <a:solidFill>
                <a:schemeClr val="bg1">
                  <a:lumMod val="50000"/>
                </a:schemeClr>
              </a:solidFill>
              <a:prstDash val="sysDash"/>
              <a:round/>
            </a:ln>
            <a:effectLst/>
          </c:spPr>
          <c:marker>
            <c:symbol val="none"/>
          </c:marker>
          <c:cat>
            <c:numRef>
              <c:f>'both '!$AH$2:$AH$96</c:f>
              <c:numCache>
                <c:formatCode>General</c:formatCode>
                <c:ptCount val="95"/>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pt idx="41">
                  <c:v>91</c:v>
                </c:pt>
                <c:pt idx="42">
                  <c:v>92</c:v>
                </c:pt>
                <c:pt idx="43">
                  <c:v>93</c:v>
                </c:pt>
                <c:pt idx="44">
                  <c:v>94</c:v>
                </c:pt>
                <c:pt idx="45">
                  <c:v>95</c:v>
                </c:pt>
                <c:pt idx="46">
                  <c:v>96</c:v>
                </c:pt>
                <c:pt idx="47">
                  <c:v>97</c:v>
                </c:pt>
                <c:pt idx="48">
                  <c:v>98</c:v>
                </c:pt>
                <c:pt idx="49">
                  <c:v>99</c:v>
                </c:pt>
                <c:pt idx="50">
                  <c:v>100</c:v>
                </c:pt>
                <c:pt idx="51">
                  <c:v>101</c:v>
                </c:pt>
                <c:pt idx="52">
                  <c:v>102</c:v>
                </c:pt>
                <c:pt idx="53">
                  <c:v>103</c:v>
                </c:pt>
                <c:pt idx="54">
                  <c:v>104</c:v>
                </c:pt>
                <c:pt idx="55">
                  <c:v>105</c:v>
                </c:pt>
                <c:pt idx="56">
                  <c:v>106</c:v>
                </c:pt>
                <c:pt idx="57">
                  <c:v>107</c:v>
                </c:pt>
                <c:pt idx="58">
                  <c:v>108</c:v>
                </c:pt>
                <c:pt idx="59">
                  <c:v>109</c:v>
                </c:pt>
                <c:pt idx="60">
                  <c:v>110</c:v>
                </c:pt>
                <c:pt idx="61">
                  <c:v>111</c:v>
                </c:pt>
                <c:pt idx="62">
                  <c:v>112</c:v>
                </c:pt>
                <c:pt idx="63">
                  <c:v>113</c:v>
                </c:pt>
                <c:pt idx="64">
                  <c:v>114</c:v>
                </c:pt>
                <c:pt idx="65">
                  <c:v>115</c:v>
                </c:pt>
                <c:pt idx="66">
                  <c:v>116</c:v>
                </c:pt>
                <c:pt idx="67">
                  <c:v>117</c:v>
                </c:pt>
                <c:pt idx="68">
                  <c:v>118</c:v>
                </c:pt>
                <c:pt idx="69">
                  <c:v>119</c:v>
                </c:pt>
                <c:pt idx="70">
                  <c:v>120</c:v>
                </c:pt>
                <c:pt idx="71">
                  <c:v>121</c:v>
                </c:pt>
                <c:pt idx="72">
                  <c:v>122</c:v>
                </c:pt>
                <c:pt idx="73">
                  <c:v>123</c:v>
                </c:pt>
                <c:pt idx="74">
                  <c:v>124</c:v>
                </c:pt>
                <c:pt idx="75">
                  <c:v>125</c:v>
                </c:pt>
                <c:pt idx="76">
                  <c:v>126</c:v>
                </c:pt>
                <c:pt idx="77">
                  <c:v>127</c:v>
                </c:pt>
                <c:pt idx="78">
                  <c:v>128</c:v>
                </c:pt>
                <c:pt idx="79">
                  <c:v>129</c:v>
                </c:pt>
                <c:pt idx="80">
                  <c:v>130</c:v>
                </c:pt>
                <c:pt idx="81">
                  <c:v>131</c:v>
                </c:pt>
                <c:pt idx="82">
                  <c:v>132</c:v>
                </c:pt>
                <c:pt idx="83">
                  <c:v>133</c:v>
                </c:pt>
                <c:pt idx="84">
                  <c:v>134</c:v>
                </c:pt>
                <c:pt idx="85">
                  <c:v>135</c:v>
                </c:pt>
                <c:pt idx="86">
                  <c:v>136</c:v>
                </c:pt>
                <c:pt idx="87">
                  <c:v>137</c:v>
                </c:pt>
                <c:pt idx="88">
                  <c:v>138</c:v>
                </c:pt>
                <c:pt idx="89">
                  <c:v>139</c:v>
                </c:pt>
                <c:pt idx="90">
                  <c:v>140</c:v>
                </c:pt>
                <c:pt idx="91">
                  <c:v>141</c:v>
                </c:pt>
                <c:pt idx="92">
                  <c:v>142</c:v>
                </c:pt>
                <c:pt idx="93">
                  <c:v>143</c:v>
                </c:pt>
                <c:pt idx="94">
                  <c:v>144</c:v>
                </c:pt>
              </c:numCache>
            </c:numRef>
          </c:cat>
          <c:val>
            <c:numRef>
              <c:f>'both '!$AW$2:$AW$97</c:f>
              <c:numCache>
                <c:formatCode>General</c:formatCode>
                <c:ptCount val="96"/>
                <c:pt idx="7" formatCode="0.0">
                  <c:v>23.576333333333331</c:v>
                </c:pt>
                <c:pt idx="8" formatCode="0.0">
                  <c:v>23.641666666666669</c:v>
                </c:pt>
                <c:pt idx="9" formatCode="0.0">
                  <c:v>23.716666666666665</c:v>
                </c:pt>
                <c:pt idx="10" formatCode="0.0">
                  <c:v>23.766666666666666</c:v>
                </c:pt>
                <c:pt idx="11" formatCode="0.0">
                  <c:v>23.81666666666667</c:v>
                </c:pt>
                <c:pt idx="12" formatCode="0.0">
                  <c:v>23.841666666666669</c:v>
                </c:pt>
                <c:pt idx="13" formatCode="0.0">
                  <c:v>23.851666666666667</c:v>
                </c:pt>
                <c:pt idx="14" formatCode="0.0">
                  <c:v>23.855</c:v>
                </c:pt>
                <c:pt idx="15" formatCode="0.0">
                  <c:v>23.820000000000004</c:v>
                </c:pt>
                <c:pt idx="16" formatCode="0.0">
                  <c:v>23.756666666666668</c:v>
                </c:pt>
                <c:pt idx="17" formatCode="0.0">
                  <c:v>23.753333333333337</c:v>
                </c:pt>
                <c:pt idx="18" formatCode="0.0">
                  <c:v>23.75</c:v>
                </c:pt>
                <c:pt idx="19" formatCode="0.0">
                  <c:v>23.758333333333336</c:v>
                </c:pt>
                <c:pt idx="20" formatCode="0.0">
                  <c:v>23.71</c:v>
                </c:pt>
                <c:pt idx="21" formatCode="0.0">
                  <c:v>23.661666666666669</c:v>
                </c:pt>
                <c:pt idx="22" formatCode="0.0">
                  <c:v>23.568333333333335</c:v>
                </c:pt>
                <c:pt idx="23" formatCode="0.0">
                  <c:v>23.478333333333332</c:v>
                </c:pt>
                <c:pt idx="24" formatCode="0.0">
                  <c:v>23.355</c:v>
                </c:pt>
                <c:pt idx="25" formatCode="0.0">
                  <c:v>23.2575</c:v>
                </c:pt>
                <c:pt idx="26" formatCode="0.0">
                  <c:v>23.160833333333336</c:v>
                </c:pt>
                <c:pt idx="27" formatCode="0.0">
                  <c:v>22.994166666666665</c:v>
                </c:pt>
                <c:pt idx="28" formatCode="0.0">
                  <c:v>22.860833333333328</c:v>
                </c:pt>
                <c:pt idx="29" formatCode="0.0">
                  <c:v>22.7225</c:v>
                </c:pt>
                <c:pt idx="30" formatCode="0.0">
                  <c:v>22.655833333333334</c:v>
                </c:pt>
                <c:pt idx="31" formatCode="0.0">
                  <c:v>22.614166666666669</c:v>
                </c:pt>
                <c:pt idx="32" formatCode="0.0">
                  <c:v>22.587499999999999</c:v>
                </c:pt>
                <c:pt idx="33" formatCode="0.0">
                  <c:v>22.624166666666667</c:v>
                </c:pt>
                <c:pt idx="34" formatCode="0.0">
                  <c:v>22.689166666666669</c:v>
                </c:pt>
                <c:pt idx="35" formatCode="0.0">
                  <c:v>22.759999999999998</c:v>
                </c:pt>
                <c:pt idx="36" formatCode="0.0">
                  <c:v>22.873333333333331</c:v>
                </c:pt>
                <c:pt idx="37" formatCode="0.0">
                  <c:v>22.97</c:v>
                </c:pt>
                <c:pt idx="38" formatCode="0.0">
                  <c:v>23.096666666666664</c:v>
                </c:pt>
                <c:pt idx="39" formatCode="0.0">
                  <c:v>23.246666666666663</c:v>
                </c:pt>
                <c:pt idx="40" formatCode="0.0">
                  <c:v>23.361666666666665</c:v>
                </c:pt>
                <c:pt idx="41" formatCode="0.0">
                  <c:v>23.450833333333332</c:v>
                </c:pt>
                <c:pt idx="42" formatCode="0.0">
                  <c:v>23.560833333333335</c:v>
                </c:pt>
                <c:pt idx="43" formatCode="0.0">
                  <c:v>23.612500000000001</c:v>
                </c:pt>
                <c:pt idx="44" formatCode="0.0">
                  <c:v>23.650833333333331</c:v>
                </c:pt>
                <c:pt idx="45" formatCode="0.0">
                  <c:v>23.697499999999998</c:v>
                </c:pt>
                <c:pt idx="46" formatCode="0.0">
                  <c:v>23.794166666666666</c:v>
                </c:pt>
                <c:pt idx="47" formatCode="0.0">
                  <c:v>23.897499999999997</c:v>
                </c:pt>
                <c:pt idx="48" formatCode="0.0">
                  <c:v>23.904166666666669</c:v>
                </c:pt>
                <c:pt idx="49" formatCode="0.0">
                  <c:v>23.889166666666668</c:v>
                </c:pt>
                <c:pt idx="50" formatCode="0.0">
                  <c:v>23.909166666666668</c:v>
                </c:pt>
                <c:pt idx="51" formatCode="0.0">
                  <c:v>23.889166666666672</c:v>
                </c:pt>
                <c:pt idx="52" formatCode="0.0">
                  <c:v>23.822500000000002</c:v>
                </c:pt>
                <c:pt idx="53" formatCode="0.0">
                  <c:v>23.764166666666668</c:v>
                </c:pt>
                <c:pt idx="54" formatCode="0.0">
                  <c:v>23.690833333333337</c:v>
                </c:pt>
                <c:pt idx="55" formatCode="0.0">
                  <c:v>23.6675</c:v>
                </c:pt>
                <c:pt idx="56" formatCode="0.0">
                  <c:v>23.512499999999999</c:v>
                </c:pt>
                <c:pt idx="57" formatCode="0.0">
                  <c:v>23.349166666666669</c:v>
                </c:pt>
                <c:pt idx="58" formatCode="0.0">
                  <c:v>23.282500000000002</c:v>
                </c:pt>
                <c:pt idx="59" formatCode="0.0">
                  <c:v>23.237500000000001</c:v>
                </c:pt>
                <c:pt idx="60" formatCode="0.0">
                  <c:v>23.162500000000001</c:v>
                </c:pt>
                <c:pt idx="61" formatCode="0.0">
                  <c:v>23.12</c:v>
                </c:pt>
                <c:pt idx="62" formatCode="0.0">
                  <c:v>23.116666666666671</c:v>
                </c:pt>
                <c:pt idx="63" formatCode="0.0">
                  <c:v>23.147500000000001</c:v>
                </c:pt>
                <c:pt idx="64" formatCode="0.0">
                  <c:v>23.197500000000002</c:v>
                </c:pt>
                <c:pt idx="65" formatCode="0.0">
                  <c:v>23.227500000000003</c:v>
                </c:pt>
                <c:pt idx="66" formatCode="0.0">
                  <c:v>23.315833333333337</c:v>
                </c:pt>
                <c:pt idx="67" formatCode="0.0">
                  <c:v>23.345833333333339</c:v>
                </c:pt>
                <c:pt idx="68" formatCode="0.0">
                  <c:v>23.332500000000003</c:v>
                </c:pt>
                <c:pt idx="69" formatCode="0.0">
                  <c:v>23.297500000000003</c:v>
                </c:pt>
                <c:pt idx="70" formatCode="0.0">
                  <c:v>23.307500000000001</c:v>
                </c:pt>
                <c:pt idx="71" formatCode="0.0">
                  <c:v>23.317500000000003</c:v>
                </c:pt>
                <c:pt idx="72" formatCode="0.0">
                  <c:v>23.447500000000002</c:v>
                </c:pt>
                <c:pt idx="73" formatCode="0.0">
                  <c:v>23.486666666666672</c:v>
                </c:pt>
                <c:pt idx="74" formatCode="0.0">
                  <c:v>23.511666666666667</c:v>
                </c:pt>
                <c:pt idx="75" formatCode="0.0">
                  <c:v>23.505000000000003</c:v>
                </c:pt>
                <c:pt idx="76" formatCode="0.0">
                  <c:v>23.421666666666667</c:v>
                </c:pt>
                <c:pt idx="77" formatCode="0.0">
                  <c:v>23.384999999999998</c:v>
                </c:pt>
                <c:pt idx="78" formatCode="0.0">
                  <c:v>23.375</c:v>
                </c:pt>
                <c:pt idx="79" formatCode="0.0">
                  <c:v>23.365000000000002</c:v>
                </c:pt>
                <c:pt idx="80" formatCode="0.0">
                  <c:v>23.335000000000001</c:v>
                </c:pt>
                <c:pt idx="81" formatCode="0.0">
                  <c:v>23.344999999999999</c:v>
                </c:pt>
                <c:pt idx="82" formatCode="0.0">
                  <c:v>23.235000000000003</c:v>
                </c:pt>
                <c:pt idx="83" formatCode="0.0">
                  <c:v>23.198333333333334</c:v>
                </c:pt>
                <c:pt idx="84" formatCode="0.0">
                  <c:v>23.159259259259258</c:v>
                </c:pt>
                <c:pt idx="85" formatCode="0.0">
                  <c:v>23.109259259259261</c:v>
                </c:pt>
                <c:pt idx="86" formatCode="0.0">
                  <c:v>23.056481481481487</c:v>
                </c:pt>
                <c:pt idx="87" formatCode="0.0">
                  <c:v>22.989814814814817</c:v>
                </c:pt>
                <c:pt idx="88" formatCode="0.0">
                  <c:v>22.952777777777776</c:v>
                </c:pt>
                <c:pt idx="89" formatCode="0.0">
                  <c:v>23.017222222222223</c:v>
                </c:pt>
                <c:pt idx="90" formatCode="0.0">
                  <c:v>23.006875000000001</c:v>
                </c:pt>
                <c:pt idx="91" formatCode="0.0">
                  <c:v>22.965000000000003</c:v>
                </c:pt>
                <c:pt idx="92" formatCode="0.0">
                  <c:v>22.925833333333333</c:v>
                </c:pt>
                <c:pt idx="93" formatCode="0.0">
                  <c:v>22.850999999999999</c:v>
                </c:pt>
                <c:pt idx="94" formatCode="0.0">
                  <c:v>22.850999999999999</c:v>
                </c:pt>
              </c:numCache>
            </c:numRef>
          </c:val>
          <c:smooth val="0"/>
          <c:extLst>
            <c:ext xmlns:c16="http://schemas.microsoft.com/office/drawing/2014/chart" uri="{C3380CC4-5D6E-409C-BE32-E72D297353CC}">
              <c16:uniqueId val="{00000003-FA55-4AE2-809C-7E91A41448CD}"/>
            </c:ext>
          </c:extLst>
        </c:ser>
        <c:ser>
          <c:idx val="0"/>
          <c:order val="4"/>
          <c:tx>
            <c:strRef>
              <c:f>'both '!$AP$1</c:f>
              <c:strCache>
                <c:ptCount val="1"/>
                <c:pt idx="0">
                  <c:v>Bmax -8/22</c:v>
                </c:pt>
              </c:strCache>
            </c:strRef>
          </c:tx>
          <c:spPr>
            <a:ln w="25400" cap="rnd">
              <a:noFill/>
              <a:round/>
            </a:ln>
            <a:effectLst/>
          </c:spPr>
          <c:marker>
            <c:symbol val="circle"/>
            <c:size val="9"/>
            <c:spPr>
              <a:solidFill>
                <a:srgbClr val="7030A0"/>
              </a:solidFill>
              <a:ln w="9525">
                <a:solidFill>
                  <a:srgbClr val="7030A0"/>
                </a:solidFill>
              </a:ln>
              <a:effectLst/>
            </c:spPr>
          </c:marker>
          <c:cat>
            <c:numRef>
              <c:f>'both '!$AH$2:$AH$96</c:f>
              <c:numCache>
                <c:formatCode>General</c:formatCode>
                <c:ptCount val="95"/>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pt idx="41">
                  <c:v>91</c:v>
                </c:pt>
                <c:pt idx="42">
                  <c:v>92</c:v>
                </c:pt>
                <c:pt idx="43">
                  <c:v>93</c:v>
                </c:pt>
                <c:pt idx="44">
                  <c:v>94</c:v>
                </c:pt>
                <c:pt idx="45">
                  <c:v>95</c:v>
                </c:pt>
                <c:pt idx="46">
                  <c:v>96</c:v>
                </c:pt>
                <c:pt idx="47">
                  <c:v>97</c:v>
                </c:pt>
                <c:pt idx="48">
                  <c:v>98</c:v>
                </c:pt>
                <c:pt idx="49">
                  <c:v>99</c:v>
                </c:pt>
                <c:pt idx="50">
                  <c:v>100</c:v>
                </c:pt>
                <c:pt idx="51">
                  <c:v>101</c:v>
                </c:pt>
                <c:pt idx="52">
                  <c:v>102</c:v>
                </c:pt>
                <c:pt idx="53">
                  <c:v>103</c:v>
                </c:pt>
                <c:pt idx="54">
                  <c:v>104</c:v>
                </c:pt>
                <c:pt idx="55">
                  <c:v>105</c:v>
                </c:pt>
                <c:pt idx="56">
                  <c:v>106</c:v>
                </c:pt>
                <c:pt idx="57">
                  <c:v>107</c:v>
                </c:pt>
                <c:pt idx="58">
                  <c:v>108</c:v>
                </c:pt>
                <c:pt idx="59">
                  <c:v>109</c:v>
                </c:pt>
                <c:pt idx="60">
                  <c:v>110</c:v>
                </c:pt>
                <c:pt idx="61">
                  <c:v>111</c:v>
                </c:pt>
                <c:pt idx="62">
                  <c:v>112</c:v>
                </c:pt>
                <c:pt idx="63">
                  <c:v>113</c:v>
                </c:pt>
                <c:pt idx="64">
                  <c:v>114</c:v>
                </c:pt>
                <c:pt idx="65">
                  <c:v>115</c:v>
                </c:pt>
                <c:pt idx="66">
                  <c:v>116</c:v>
                </c:pt>
                <c:pt idx="67">
                  <c:v>117</c:v>
                </c:pt>
                <c:pt idx="68">
                  <c:v>118</c:v>
                </c:pt>
                <c:pt idx="69">
                  <c:v>119</c:v>
                </c:pt>
                <c:pt idx="70">
                  <c:v>120</c:v>
                </c:pt>
                <c:pt idx="71">
                  <c:v>121</c:v>
                </c:pt>
                <c:pt idx="72">
                  <c:v>122</c:v>
                </c:pt>
                <c:pt idx="73">
                  <c:v>123</c:v>
                </c:pt>
                <c:pt idx="74">
                  <c:v>124</c:v>
                </c:pt>
                <c:pt idx="75">
                  <c:v>125</c:v>
                </c:pt>
                <c:pt idx="76">
                  <c:v>126</c:v>
                </c:pt>
                <c:pt idx="77">
                  <c:v>127</c:v>
                </c:pt>
                <c:pt idx="78">
                  <c:v>128</c:v>
                </c:pt>
                <c:pt idx="79">
                  <c:v>129</c:v>
                </c:pt>
                <c:pt idx="80">
                  <c:v>130</c:v>
                </c:pt>
                <c:pt idx="81">
                  <c:v>131</c:v>
                </c:pt>
                <c:pt idx="82">
                  <c:v>132</c:v>
                </c:pt>
                <c:pt idx="83">
                  <c:v>133</c:v>
                </c:pt>
                <c:pt idx="84">
                  <c:v>134</c:v>
                </c:pt>
                <c:pt idx="85">
                  <c:v>135</c:v>
                </c:pt>
                <c:pt idx="86">
                  <c:v>136</c:v>
                </c:pt>
                <c:pt idx="87">
                  <c:v>137</c:v>
                </c:pt>
                <c:pt idx="88">
                  <c:v>138</c:v>
                </c:pt>
                <c:pt idx="89">
                  <c:v>139</c:v>
                </c:pt>
                <c:pt idx="90">
                  <c:v>140</c:v>
                </c:pt>
                <c:pt idx="91">
                  <c:v>141</c:v>
                </c:pt>
                <c:pt idx="92">
                  <c:v>142</c:v>
                </c:pt>
                <c:pt idx="93">
                  <c:v>143</c:v>
                </c:pt>
                <c:pt idx="94">
                  <c:v>144</c:v>
                </c:pt>
              </c:numCache>
            </c:numRef>
          </c:cat>
          <c:val>
            <c:numRef>
              <c:f>'both '!$AP$2:$AP$97</c:f>
              <c:numCache>
                <c:formatCode>General</c:formatCode>
                <c:ptCount val="96"/>
                <c:pt idx="4">
                  <c:v>22.428999999999998</c:v>
                </c:pt>
                <c:pt idx="7">
                  <c:v>22.332999999999998</c:v>
                </c:pt>
                <c:pt idx="13">
                  <c:v>22.332999999999998</c:v>
                </c:pt>
                <c:pt idx="21">
                  <c:v>22.332999999999998</c:v>
                </c:pt>
                <c:pt idx="23">
                  <c:v>22.332999999999998</c:v>
                </c:pt>
                <c:pt idx="31">
                  <c:v>22.524999999999999</c:v>
                </c:pt>
                <c:pt idx="45">
                  <c:v>23.004000000000001</c:v>
                </c:pt>
                <c:pt idx="52">
                  <c:v>21.091000000000001</c:v>
                </c:pt>
                <c:pt idx="59">
                  <c:v>23.004000000000001</c:v>
                </c:pt>
                <c:pt idx="65">
                  <c:v>23.388000000000002</c:v>
                </c:pt>
                <c:pt idx="67">
                  <c:v>23.292000000000002</c:v>
                </c:pt>
                <c:pt idx="72">
                  <c:v>22.812000000000001</c:v>
                </c:pt>
                <c:pt idx="75">
                  <c:v>23.1</c:v>
                </c:pt>
                <c:pt idx="77">
                  <c:v>23.292000000000002</c:v>
                </c:pt>
                <c:pt idx="83">
                  <c:v>23.196000000000002</c:v>
                </c:pt>
                <c:pt idx="92">
                  <c:v>22.908000000000001</c:v>
                </c:pt>
                <c:pt idx="94">
                  <c:v>22.812000000000001</c:v>
                </c:pt>
              </c:numCache>
            </c:numRef>
          </c:val>
          <c:smooth val="0"/>
          <c:extLst>
            <c:ext xmlns:c16="http://schemas.microsoft.com/office/drawing/2014/chart" uri="{C3380CC4-5D6E-409C-BE32-E72D297353CC}">
              <c16:uniqueId val="{00000004-FA55-4AE2-809C-7E91A41448CD}"/>
            </c:ext>
          </c:extLst>
        </c:ser>
        <c:ser>
          <c:idx val="3"/>
          <c:order val="5"/>
          <c:tx>
            <c:strRef>
              <c:f>'both '!$AQ$1</c:f>
              <c:strCache>
                <c:ptCount val="1"/>
                <c:pt idx="0">
                  <c:v>Smax -8/22</c:v>
                </c:pt>
              </c:strCache>
            </c:strRef>
          </c:tx>
          <c:spPr>
            <a:ln w="25400" cap="rnd">
              <a:noFill/>
              <a:round/>
            </a:ln>
            <a:effectLst/>
          </c:spPr>
          <c:marker>
            <c:symbol val="circle"/>
            <c:size val="9"/>
            <c:spPr>
              <a:solidFill>
                <a:srgbClr val="00FFFF"/>
              </a:solidFill>
              <a:ln w="9525">
                <a:solidFill>
                  <a:srgbClr val="00FFFF"/>
                </a:solidFill>
              </a:ln>
              <a:effectLst/>
            </c:spPr>
          </c:marker>
          <c:cat>
            <c:numRef>
              <c:f>'both '!$AH$2:$AH$96</c:f>
              <c:numCache>
                <c:formatCode>General</c:formatCode>
                <c:ptCount val="95"/>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pt idx="41">
                  <c:v>91</c:v>
                </c:pt>
                <c:pt idx="42">
                  <c:v>92</c:v>
                </c:pt>
                <c:pt idx="43">
                  <c:v>93</c:v>
                </c:pt>
                <c:pt idx="44">
                  <c:v>94</c:v>
                </c:pt>
                <c:pt idx="45">
                  <c:v>95</c:v>
                </c:pt>
                <c:pt idx="46">
                  <c:v>96</c:v>
                </c:pt>
                <c:pt idx="47">
                  <c:v>97</c:v>
                </c:pt>
                <c:pt idx="48">
                  <c:v>98</c:v>
                </c:pt>
                <c:pt idx="49">
                  <c:v>99</c:v>
                </c:pt>
                <c:pt idx="50">
                  <c:v>100</c:v>
                </c:pt>
                <c:pt idx="51">
                  <c:v>101</c:v>
                </c:pt>
                <c:pt idx="52">
                  <c:v>102</c:v>
                </c:pt>
                <c:pt idx="53">
                  <c:v>103</c:v>
                </c:pt>
                <c:pt idx="54">
                  <c:v>104</c:v>
                </c:pt>
                <c:pt idx="55">
                  <c:v>105</c:v>
                </c:pt>
                <c:pt idx="56">
                  <c:v>106</c:v>
                </c:pt>
                <c:pt idx="57">
                  <c:v>107</c:v>
                </c:pt>
                <c:pt idx="58">
                  <c:v>108</c:v>
                </c:pt>
                <c:pt idx="59">
                  <c:v>109</c:v>
                </c:pt>
                <c:pt idx="60">
                  <c:v>110</c:v>
                </c:pt>
                <c:pt idx="61">
                  <c:v>111</c:v>
                </c:pt>
                <c:pt idx="62">
                  <c:v>112</c:v>
                </c:pt>
                <c:pt idx="63">
                  <c:v>113</c:v>
                </c:pt>
                <c:pt idx="64">
                  <c:v>114</c:v>
                </c:pt>
                <c:pt idx="65">
                  <c:v>115</c:v>
                </c:pt>
                <c:pt idx="66">
                  <c:v>116</c:v>
                </c:pt>
                <c:pt idx="67">
                  <c:v>117</c:v>
                </c:pt>
                <c:pt idx="68">
                  <c:v>118</c:v>
                </c:pt>
                <c:pt idx="69">
                  <c:v>119</c:v>
                </c:pt>
                <c:pt idx="70">
                  <c:v>120</c:v>
                </c:pt>
                <c:pt idx="71">
                  <c:v>121</c:v>
                </c:pt>
                <c:pt idx="72">
                  <c:v>122</c:v>
                </c:pt>
                <c:pt idx="73">
                  <c:v>123</c:v>
                </c:pt>
                <c:pt idx="74">
                  <c:v>124</c:v>
                </c:pt>
                <c:pt idx="75">
                  <c:v>125</c:v>
                </c:pt>
                <c:pt idx="76">
                  <c:v>126</c:v>
                </c:pt>
                <c:pt idx="77">
                  <c:v>127</c:v>
                </c:pt>
                <c:pt idx="78">
                  <c:v>128</c:v>
                </c:pt>
                <c:pt idx="79">
                  <c:v>129</c:v>
                </c:pt>
                <c:pt idx="80">
                  <c:v>130</c:v>
                </c:pt>
                <c:pt idx="81">
                  <c:v>131</c:v>
                </c:pt>
                <c:pt idx="82">
                  <c:v>132</c:v>
                </c:pt>
                <c:pt idx="83">
                  <c:v>133</c:v>
                </c:pt>
                <c:pt idx="84">
                  <c:v>134</c:v>
                </c:pt>
                <c:pt idx="85">
                  <c:v>135</c:v>
                </c:pt>
                <c:pt idx="86">
                  <c:v>136</c:v>
                </c:pt>
                <c:pt idx="87">
                  <c:v>137</c:v>
                </c:pt>
                <c:pt idx="88">
                  <c:v>138</c:v>
                </c:pt>
                <c:pt idx="89">
                  <c:v>139</c:v>
                </c:pt>
                <c:pt idx="90">
                  <c:v>140</c:v>
                </c:pt>
                <c:pt idx="91">
                  <c:v>141</c:v>
                </c:pt>
                <c:pt idx="92">
                  <c:v>142</c:v>
                </c:pt>
                <c:pt idx="93">
                  <c:v>143</c:v>
                </c:pt>
                <c:pt idx="94">
                  <c:v>144</c:v>
                </c:pt>
              </c:numCache>
            </c:numRef>
          </c:cat>
          <c:val>
            <c:numRef>
              <c:f>'both '!$AQ$2:$AQ$97</c:f>
              <c:numCache>
                <c:formatCode>General</c:formatCode>
                <c:ptCount val="96"/>
                <c:pt idx="4">
                  <c:v>23.004000000000001</c:v>
                </c:pt>
                <c:pt idx="7">
                  <c:v>23.581</c:v>
                </c:pt>
                <c:pt idx="13">
                  <c:v>24.062000000000001</c:v>
                </c:pt>
                <c:pt idx="21">
                  <c:v>23.869</c:v>
                </c:pt>
                <c:pt idx="23">
                  <c:v>24.545000000000002</c:v>
                </c:pt>
                <c:pt idx="31">
                  <c:v>23.1</c:v>
                </c:pt>
                <c:pt idx="45">
                  <c:v>23.966000000000001</c:v>
                </c:pt>
                <c:pt idx="52">
                  <c:v>25.222000000000001</c:v>
                </c:pt>
                <c:pt idx="59">
                  <c:v>23.869</c:v>
                </c:pt>
                <c:pt idx="65">
                  <c:v>23.773</c:v>
                </c:pt>
                <c:pt idx="67">
                  <c:v>24.448</c:v>
                </c:pt>
                <c:pt idx="72">
                  <c:v>24.448</c:v>
                </c:pt>
                <c:pt idx="75">
                  <c:v>23.581</c:v>
                </c:pt>
                <c:pt idx="77">
                  <c:v>24.640999999999998</c:v>
                </c:pt>
                <c:pt idx="83">
                  <c:v>23.292000000000002</c:v>
                </c:pt>
                <c:pt idx="92">
                  <c:v>24.835000000000001</c:v>
                </c:pt>
                <c:pt idx="94">
                  <c:v>24.931000000000001</c:v>
                </c:pt>
              </c:numCache>
            </c:numRef>
          </c:val>
          <c:smooth val="0"/>
          <c:extLst>
            <c:ext xmlns:c16="http://schemas.microsoft.com/office/drawing/2014/chart" uri="{C3380CC4-5D6E-409C-BE32-E72D297353CC}">
              <c16:uniqueId val="{00000005-FA55-4AE2-809C-7E91A41448CD}"/>
            </c:ext>
          </c:extLst>
        </c:ser>
        <c:dLbls>
          <c:showLegendKey val="0"/>
          <c:showVal val="0"/>
          <c:showCatName val="0"/>
          <c:showSerName val="0"/>
          <c:showPercent val="0"/>
          <c:showBubbleSize val="0"/>
        </c:dLbls>
        <c:marker val="1"/>
        <c:smooth val="0"/>
        <c:axId val="387118552"/>
        <c:axId val="387118944"/>
      </c:lineChart>
      <c:catAx>
        <c:axId val="387118552"/>
        <c:scaling>
          <c:orientation val="minMax"/>
        </c:scaling>
        <c:delete val="0"/>
        <c:axPos val="b"/>
        <c:numFmt formatCode="General" sourceLinked="1"/>
        <c:majorTickMark val="out"/>
        <c:minorTickMark val="out"/>
        <c:tickLblPos val="none"/>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7118944"/>
        <c:crosses val="autoZero"/>
        <c:auto val="1"/>
        <c:lblAlgn val="ctr"/>
        <c:lblOffset val="100"/>
        <c:tickLblSkip val="10"/>
        <c:tickMarkSkip val="20"/>
        <c:noMultiLvlLbl val="0"/>
      </c:catAx>
      <c:valAx>
        <c:axId val="387118944"/>
        <c:scaling>
          <c:orientation val="minMax"/>
          <c:max val="25.5"/>
          <c:min val="21"/>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solidFill>
                      <a:sysClr val="windowText" lastClr="000000"/>
                    </a:solidFill>
                    <a:latin typeface="Arial" panose="020B0604020202020204" pitchFamily="34" charset="0"/>
                    <a:cs typeface="Arial" panose="020B0604020202020204" pitchFamily="34" charset="0"/>
                  </a:rPr>
                  <a:t>Water temperature ◦C</a:t>
                </a:r>
              </a:p>
            </c:rich>
          </c:tx>
          <c:layout>
            <c:manualLayout>
              <c:xMode val="edge"/>
              <c:yMode val="edge"/>
              <c:x val="5.5264288873135576E-3"/>
              <c:y val="0.109174120068053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87118552"/>
        <c:crosses val="autoZero"/>
        <c:crossBetween val="between"/>
        <c:majorUnit val="1"/>
        <c:min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4/25/2023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a:t>
            </a:fld>
            <a:endParaRPr lang="en-US"/>
          </a:p>
        </p:txBody>
      </p:sp>
    </p:spTree>
    <p:extLst>
      <p:ext uri="{BB962C8B-B14F-4D97-AF65-F5344CB8AC3E}">
        <p14:creationId xmlns:p14="http://schemas.microsoft.com/office/powerpoint/2010/main" val="2388220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15</a:t>
            </a:fld>
            <a:endParaRPr lang="en-US"/>
          </a:p>
        </p:txBody>
      </p:sp>
    </p:spTree>
    <p:extLst>
      <p:ext uri="{BB962C8B-B14F-4D97-AF65-F5344CB8AC3E}">
        <p14:creationId xmlns:p14="http://schemas.microsoft.com/office/powerpoint/2010/main" val="4278071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16</a:t>
            </a:fld>
            <a:endParaRPr lang="en-US"/>
          </a:p>
        </p:txBody>
      </p:sp>
    </p:spTree>
    <p:extLst>
      <p:ext uri="{BB962C8B-B14F-4D97-AF65-F5344CB8AC3E}">
        <p14:creationId xmlns:p14="http://schemas.microsoft.com/office/powerpoint/2010/main" val="340710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17</a:t>
            </a:fld>
            <a:endParaRPr lang="en-US"/>
          </a:p>
        </p:txBody>
      </p:sp>
    </p:spTree>
    <p:extLst>
      <p:ext uri="{BB962C8B-B14F-4D97-AF65-F5344CB8AC3E}">
        <p14:creationId xmlns:p14="http://schemas.microsoft.com/office/powerpoint/2010/main" val="1358346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18</a:t>
            </a:fld>
            <a:endParaRPr lang="en-US"/>
          </a:p>
        </p:txBody>
      </p:sp>
    </p:spTree>
    <p:extLst>
      <p:ext uri="{BB962C8B-B14F-4D97-AF65-F5344CB8AC3E}">
        <p14:creationId xmlns:p14="http://schemas.microsoft.com/office/powerpoint/2010/main" val="2538713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a:t>
            </a:fld>
            <a:endParaRPr lang="en-US"/>
          </a:p>
        </p:txBody>
      </p:sp>
    </p:spTree>
    <p:extLst>
      <p:ext uri="{BB962C8B-B14F-4D97-AF65-F5344CB8AC3E}">
        <p14:creationId xmlns:p14="http://schemas.microsoft.com/office/powerpoint/2010/main" val="371445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8CACEDB-B123-403C-A4C3-5F8EA908D31E}" type="slidenum">
              <a:rPr lang="en-US" smtClean="0"/>
              <a:t>5</a:t>
            </a:fld>
            <a:endParaRPr lang="en-US"/>
          </a:p>
        </p:txBody>
      </p:sp>
    </p:spTree>
    <p:extLst>
      <p:ext uri="{BB962C8B-B14F-4D97-AF65-F5344CB8AC3E}">
        <p14:creationId xmlns:p14="http://schemas.microsoft.com/office/powerpoint/2010/main" val="4093803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6</a:t>
            </a:fld>
            <a:endParaRPr lang="en-US"/>
          </a:p>
        </p:txBody>
      </p:sp>
    </p:spTree>
    <p:extLst>
      <p:ext uri="{BB962C8B-B14F-4D97-AF65-F5344CB8AC3E}">
        <p14:creationId xmlns:p14="http://schemas.microsoft.com/office/powerpoint/2010/main" val="11687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Pend Oreille River study area in eastern Washington and northern Idaho, USA. Orange circles are main stem sites labeled as either P (peaks) or T (troughs), and hollow squares are tributary confluences (C) included in the study. Gray tributaries were sampled but not included in analysis because of missing data. Black arrow describes direction of flow from south to north.</a:t>
            </a:r>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10</a:t>
            </a:fld>
            <a:endParaRPr lang="en-US"/>
          </a:p>
        </p:txBody>
      </p:sp>
    </p:spTree>
    <p:extLst>
      <p:ext uri="{BB962C8B-B14F-4D97-AF65-F5344CB8AC3E}">
        <p14:creationId xmlns:p14="http://schemas.microsoft.com/office/powerpoint/2010/main" val="1322326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11</a:t>
            </a:fld>
            <a:endParaRPr lang="en-US"/>
          </a:p>
        </p:txBody>
      </p:sp>
    </p:spTree>
    <p:extLst>
      <p:ext uri="{BB962C8B-B14F-4D97-AF65-F5344CB8AC3E}">
        <p14:creationId xmlns:p14="http://schemas.microsoft.com/office/powerpoint/2010/main" val="157551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12</a:t>
            </a:fld>
            <a:endParaRPr lang="en-US"/>
          </a:p>
        </p:txBody>
      </p:sp>
    </p:spTree>
    <p:extLst>
      <p:ext uri="{BB962C8B-B14F-4D97-AF65-F5344CB8AC3E}">
        <p14:creationId xmlns:p14="http://schemas.microsoft.com/office/powerpoint/2010/main" val="328055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13</a:t>
            </a:fld>
            <a:endParaRPr lang="en-US"/>
          </a:p>
        </p:txBody>
      </p:sp>
    </p:spTree>
    <p:extLst>
      <p:ext uri="{BB962C8B-B14F-4D97-AF65-F5344CB8AC3E}">
        <p14:creationId xmlns:p14="http://schemas.microsoft.com/office/powerpoint/2010/main" val="3812073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14</a:t>
            </a:fld>
            <a:endParaRPr lang="en-US"/>
          </a:p>
        </p:txBody>
      </p:sp>
    </p:spTree>
    <p:extLst>
      <p:ext uri="{BB962C8B-B14F-4D97-AF65-F5344CB8AC3E}">
        <p14:creationId xmlns:p14="http://schemas.microsoft.com/office/powerpoint/2010/main" val="146660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55B94-8D5B-400E-9DC7-B6B7F7DCEC1C}"/>
              </a:ext>
            </a:extLst>
          </p:cNvPr>
          <p:cNvSpPr>
            <a:spLocks noGrp="1"/>
          </p:cNvSpPr>
          <p:nvPr>
            <p:ph type="dt" sz="half" idx="10"/>
          </p:nvPr>
        </p:nvSpPr>
        <p:spPr/>
        <p:txBody>
          <a:bodyPr/>
          <a:lstStyle/>
          <a:p>
            <a:fld id="{28EA405D-C431-4CF3-890D-D1F496338DF0}" type="datetimeFigureOut">
              <a:rPr lang="en-US" smtClean="0"/>
              <a:t>4/25/2023</a:t>
            </a:fld>
            <a:endParaRPr lang="en-US"/>
          </a:p>
        </p:txBody>
      </p:sp>
      <p:sp>
        <p:nvSpPr>
          <p:cNvPr id="3" name="Footer Placeholder 2">
            <a:extLst>
              <a:ext uri="{FF2B5EF4-FFF2-40B4-BE49-F238E27FC236}">
                <a16:creationId xmlns:a16="http://schemas.microsoft.com/office/drawing/2014/main" id="{FDFB42E6-4F04-4EA6-A238-393A7727E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4979DA-48F4-4003-A83F-2324B3F8C1F4}"/>
              </a:ext>
            </a:extLst>
          </p:cNvPr>
          <p:cNvSpPr>
            <a:spLocks noGrp="1"/>
          </p:cNvSpPr>
          <p:nvPr>
            <p:ph type="sldNum" sz="quarter" idx="12"/>
          </p:nvPr>
        </p:nvSpPr>
        <p:spPr/>
        <p:txBody>
          <a:bodyPr/>
          <a:lstStyle/>
          <a:p>
            <a:fld id="{6D481219-287C-4EF1-B020-EEFEFCF04149}" type="slidenum">
              <a:rPr lang="en-US" smtClean="0"/>
              <a:t>‹#›</a:t>
            </a:fld>
            <a:endParaRPr lang="en-US"/>
          </a:p>
        </p:txBody>
      </p:sp>
    </p:spTree>
    <p:extLst>
      <p:ext uri="{BB962C8B-B14F-4D97-AF65-F5344CB8AC3E}">
        <p14:creationId xmlns:p14="http://schemas.microsoft.com/office/powerpoint/2010/main" val="2279687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resentation_cover_temp_16_9.png"/>
          <p:cNvPicPr>
            <a:picLocks noChangeAspect="1"/>
          </p:cNvPicPr>
          <p:nvPr userDrawn="1"/>
        </p:nvPicPr>
        <p:blipFill>
          <a:blip r:embed="rId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sentation_2nd_page_temp_16_9.png"/>
          <p:cNvPicPr>
            <a:picLocks noChangeAspect="1"/>
          </p:cNvPicPr>
          <p:nvPr userDrawn="1"/>
        </p:nvPicPr>
        <p:blipFill>
          <a:blip r:embed="rId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gen_art.jpg"/>
          <p:cNvPicPr>
            <a:picLocks noChangeAspect="1"/>
          </p:cNvPicPr>
          <p:nvPr userDrawn="1"/>
        </p:nvPicPr>
        <p:blipFill>
          <a:blip r:embed="rId3"/>
          <a:stretch>
            <a:fillRect/>
          </a:stretch>
        </p:blipFill>
        <p:spPr>
          <a:xfrm>
            <a:off x="6763" y="0"/>
            <a:ext cx="9130473" cy="5143500"/>
          </a:xfrm>
          <a:prstGeom prst="rect">
            <a:avLst/>
          </a:prstGeom>
        </p:spPr>
      </p:pic>
      <p:pic>
        <p:nvPicPr>
          <p:cNvPr id="7" name="Picture 6" descr="presentation_2nd_page_temp_16_9.png"/>
          <p:cNvPicPr>
            <a:picLocks noChangeAspect="1"/>
          </p:cNvPicPr>
          <p:nvPr userDrawn="1"/>
        </p:nvPicPr>
        <p:blipFill>
          <a:blip r:embed="rId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tif"/><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ti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3.xml"/><Relationship Id="rId5" Type="http://schemas.openxmlformats.org/officeDocument/2006/relationships/image" Target="../media/image8.t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8.t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77E39BC-FE58-4C51-9A2D-4DD07F76C41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58457" y="3611779"/>
            <a:ext cx="6352168" cy="1331479"/>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C8E3643-C1BD-49C1-BA9A-40F87DC6F1B7}"/>
              </a:ext>
            </a:extLst>
          </p:cNvPr>
          <p:cNvSpPr/>
          <p:nvPr/>
        </p:nvSpPr>
        <p:spPr>
          <a:xfrm>
            <a:off x="86635" y="803456"/>
            <a:ext cx="9144000" cy="1200329"/>
          </a:xfrm>
          <a:prstGeom prst="rect">
            <a:avLst/>
          </a:prstGeom>
        </p:spPr>
        <p:txBody>
          <a:bodyPr wrap="square">
            <a:spAutoFit/>
          </a:bodyPr>
          <a:lstStyle/>
          <a:p>
            <a:pPr algn="ctr"/>
            <a:r>
              <a:rPr lang="en-US" sz="2400" b="1" dirty="0">
                <a:solidFill>
                  <a:schemeClr val="accent6">
                    <a:lumMod val="75000"/>
                  </a:schemeClr>
                </a:solidFill>
              </a:rPr>
              <a:t>Longitudinal, Lateral, Vertical, and Temporal Thermal</a:t>
            </a:r>
          </a:p>
          <a:p>
            <a:pPr algn="ctr"/>
            <a:r>
              <a:rPr lang="en-US" sz="2400" b="1" dirty="0">
                <a:solidFill>
                  <a:schemeClr val="accent6">
                    <a:lumMod val="75000"/>
                  </a:schemeClr>
                </a:solidFill>
              </a:rPr>
              <a:t>Heterogeneity in a Large Impounded River:</a:t>
            </a:r>
          </a:p>
          <a:p>
            <a:pPr algn="ctr"/>
            <a:r>
              <a:rPr lang="en-US" sz="2400" b="1" dirty="0">
                <a:solidFill>
                  <a:schemeClr val="accent6">
                    <a:lumMod val="75000"/>
                  </a:schemeClr>
                </a:solidFill>
              </a:rPr>
              <a:t>Implications for Cold-Water Refuges</a:t>
            </a:r>
          </a:p>
        </p:txBody>
      </p:sp>
      <p:sp>
        <p:nvSpPr>
          <p:cNvPr id="14" name="TextBox 13">
            <a:extLst>
              <a:ext uri="{FF2B5EF4-FFF2-40B4-BE49-F238E27FC236}">
                <a16:creationId xmlns:a16="http://schemas.microsoft.com/office/drawing/2014/main" id="{AA2BC55E-8393-4874-8185-3A85504E1E81}"/>
              </a:ext>
            </a:extLst>
          </p:cNvPr>
          <p:cNvSpPr txBox="1"/>
          <p:nvPr/>
        </p:nvSpPr>
        <p:spPr>
          <a:xfrm>
            <a:off x="27303" y="2092640"/>
            <a:ext cx="9116697" cy="1220847"/>
          </a:xfrm>
          <a:prstGeom prst="rect">
            <a:avLst/>
          </a:prstGeom>
          <a:noFill/>
        </p:spPr>
        <p:txBody>
          <a:bodyPr wrap="square" rtlCol="0">
            <a:spAutoFit/>
          </a:bodyPr>
          <a:lstStyle/>
          <a:p>
            <a:pPr algn="ctr"/>
            <a:r>
              <a:rPr lang="en-US" dirty="0"/>
              <a:t>Francine H. Mejia</a:t>
            </a:r>
            <a:r>
              <a:rPr lang="en-US" baseline="30000" dirty="0"/>
              <a:t>1</a:t>
            </a:r>
            <a:r>
              <a:rPr lang="en-US" dirty="0"/>
              <a:t>, Christian E. Torgersen</a:t>
            </a:r>
            <a:r>
              <a:rPr lang="en-US" baseline="30000" dirty="0"/>
              <a:t>1</a:t>
            </a:r>
            <a:r>
              <a:rPr lang="en-US" dirty="0"/>
              <a:t>, Eric K. Berntsen</a:t>
            </a:r>
            <a:r>
              <a:rPr lang="en-US" baseline="30000" dirty="0"/>
              <a:t>2</a:t>
            </a:r>
            <a:r>
              <a:rPr lang="en-US" dirty="0"/>
              <a:t>, Joseph R. Maroney</a:t>
            </a:r>
            <a:r>
              <a:rPr lang="en-US" baseline="30000" dirty="0"/>
              <a:t>2</a:t>
            </a:r>
            <a:r>
              <a:rPr lang="en-US" dirty="0"/>
              <a:t>, Jason M. Connor</a:t>
            </a:r>
            <a:r>
              <a:rPr lang="en-US" baseline="30000" dirty="0"/>
              <a:t>2</a:t>
            </a:r>
            <a:r>
              <a:rPr lang="en-US" dirty="0"/>
              <a:t>, Aimee H. Fullerton</a:t>
            </a:r>
            <a:r>
              <a:rPr lang="en-US" baseline="30000" dirty="0"/>
              <a:t>3</a:t>
            </a:r>
            <a:r>
              <a:rPr lang="en-US" dirty="0"/>
              <a:t>, Joseph L. Ebersole</a:t>
            </a:r>
            <a:r>
              <a:rPr lang="en-US" baseline="30000" dirty="0"/>
              <a:t>4</a:t>
            </a:r>
            <a:r>
              <a:rPr lang="en-US" dirty="0"/>
              <a:t> and Mark S. Lorang</a:t>
            </a:r>
            <a:r>
              <a:rPr lang="en-US" baseline="30000" dirty="0"/>
              <a:t>5</a:t>
            </a:r>
          </a:p>
          <a:p>
            <a:pPr algn="ctr"/>
            <a:endParaRPr lang="en-US" sz="1400" baseline="30000" dirty="0"/>
          </a:p>
          <a:p>
            <a:pPr algn="ctr"/>
            <a:r>
              <a:rPr lang="en-US" sz="1400" baseline="30000" dirty="0"/>
              <a:t>1</a:t>
            </a:r>
            <a:r>
              <a:rPr lang="en-US" sz="1400" dirty="0"/>
              <a:t>U.S. Geological Survey, </a:t>
            </a:r>
            <a:r>
              <a:rPr lang="en-US" sz="1400" baseline="30000" dirty="0"/>
              <a:t>2</a:t>
            </a:r>
            <a:r>
              <a:rPr lang="en-US" sz="1400" dirty="0"/>
              <a:t>Kalispel Tribe Natural Resources Department, </a:t>
            </a:r>
            <a:r>
              <a:rPr lang="en-US" sz="1400" baseline="30000" dirty="0"/>
              <a:t>3</a:t>
            </a:r>
            <a:r>
              <a:rPr lang="en-US" sz="1400" dirty="0"/>
              <a:t>National Marine Fisheries Service, </a:t>
            </a:r>
            <a:r>
              <a:rPr lang="en-US" sz="1400" baseline="30000" dirty="0"/>
              <a:t>4</a:t>
            </a:r>
            <a:r>
              <a:rPr lang="en-US" sz="1400" dirty="0"/>
              <a:t>U.S. Environmental Protection Agency, </a:t>
            </a:r>
            <a:r>
              <a:rPr lang="en-US" sz="1400" baseline="30000" dirty="0"/>
              <a:t>5</a:t>
            </a:r>
            <a:r>
              <a:rPr lang="en-US" sz="1400" dirty="0"/>
              <a:t>FreshwaterMap</a:t>
            </a:r>
          </a:p>
        </p:txBody>
      </p:sp>
      <p:sp>
        <p:nvSpPr>
          <p:cNvPr id="2" name="TextBox 1">
            <a:extLst>
              <a:ext uri="{FF2B5EF4-FFF2-40B4-BE49-F238E27FC236}">
                <a16:creationId xmlns:a16="http://schemas.microsoft.com/office/drawing/2014/main" id="{45474B56-EE29-4F80-A88A-561E641E383E}"/>
              </a:ext>
            </a:extLst>
          </p:cNvPr>
          <p:cNvSpPr txBox="1"/>
          <p:nvPr/>
        </p:nvSpPr>
        <p:spPr>
          <a:xfrm>
            <a:off x="6604661" y="4928056"/>
            <a:ext cx="1367682" cy="215444"/>
          </a:xfrm>
          <a:prstGeom prst="rect">
            <a:avLst/>
          </a:prstGeom>
          <a:noFill/>
        </p:spPr>
        <p:txBody>
          <a:bodyPr wrap="none" rtlCol="0">
            <a:spAutoFit/>
          </a:bodyPr>
          <a:lstStyle/>
          <a:p>
            <a:r>
              <a:rPr lang="en-US" sz="800" dirty="0"/>
              <a:t>Photo credit: Francine Mejia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135390" y="141733"/>
            <a:ext cx="3690652" cy="79937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800" b="1" kern="0" dirty="0">
                <a:latin typeface="Arial" pitchFamily="34" charset="0"/>
                <a:cs typeface="Arial" pitchFamily="34" charset="0"/>
                <a:sym typeface="Arial Bold" charset="0"/>
              </a:rPr>
              <a:t>Pend Oreille River </a:t>
            </a:r>
            <a:endParaRPr lang="en-US" sz="2800" b="1" i="1" kern="0" dirty="0">
              <a:latin typeface="Arial" pitchFamily="34" charset="0"/>
              <a:cs typeface="Arial" pitchFamily="34" charset="0"/>
              <a:sym typeface="Arial Bold" charset="0"/>
            </a:endParaRPr>
          </a:p>
          <a:p>
            <a:pPr marL="39688">
              <a:spcBef>
                <a:spcPts val="600"/>
              </a:spcBef>
              <a:spcAft>
                <a:spcPts val="0"/>
              </a:spcAft>
              <a:defRPr/>
            </a:pPr>
            <a:endParaRPr lang="en-US" sz="22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400" b="1" kern="0" dirty="0">
                <a:latin typeface="Arial" pitchFamily="34" charset="0"/>
                <a:cs typeface="Arial" pitchFamily="34" charset="0"/>
                <a:sym typeface="Arial Bold" charset="0"/>
              </a:rPr>
              <a:t>       </a:t>
            </a:r>
            <a:r>
              <a:rPr lang="en-US" sz="1400" kern="0" dirty="0">
                <a:latin typeface="Arial" pitchFamily="34" charset="0"/>
                <a:cs typeface="Arial" pitchFamily="34" charset="0"/>
                <a:sym typeface="Arial Bold" charset="0"/>
              </a:rPr>
              <a:t>Mainstem</a:t>
            </a:r>
            <a:r>
              <a:rPr lang="en-US" sz="1400" b="1" kern="0" dirty="0">
                <a:latin typeface="Arial" pitchFamily="34" charset="0"/>
                <a:cs typeface="Arial" pitchFamily="34" charset="0"/>
                <a:sym typeface="Arial Bold" charset="0"/>
              </a:rPr>
              <a:t> </a:t>
            </a:r>
            <a:r>
              <a:rPr lang="en-US" sz="1400" kern="0" dirty="0">
                <a:latin typeface="Arial" pitchFamily="34" charset="0"/>
                <a:cs typeface="Arial" pitchFamily="34" charset="0"/>
                <a:sym typeface="Arial Bold" charset="0"/>
              </a:rPr>
              <a:t>(n = 17)</a:t>
            </a:r>
          </a:p>
          <a:p>
            <a:pPr marL="39688">
              <a:spcBef>
                <a:spcPts val="600"/>
              </a:spcBef>
              <a:spcAft>
                <a:spcPts val="0"/>
              </a:spcAft>
              <a:defRPr/>
            </a:pPr>
            <a:r>
              <a:rPr lang="en-US" sz="1400" b="1" kern="0" dirty="0">
                <a:latin typeface="Arial" pitchFamily="34" charset="0"/>
                <a:cs typeface="Arial" pitchFamily="34" charset="0"/>
                <a:sym typeface="Arial Bold" charset="0"/>
              </a:rPr>
              <a:t>       </a:t>
            </a:r>
            <a:r>
              <a:rPr lang="en-US" sz="1400" kern="0" dirty="0">
                <a:latin typeface="Arial" pitchFamily="34" charset="0"/>
                <a:cs typeface="Arial" pitchFamily="34" charset="0"/>
                <a:sym typeface="Arial Bold" charset="0"/>
              </a:rPr>
              <a:t>Confluence</a:t>
            </a:r>
            <a:r>
              <a:rPr lang="en-US" sz="1400" b="1" kern="0" dirty="0">
                <a:latin typeface="Arial" pitchFamily="34" charset="0"/>
                <a:cs typeface="Arial" pitchFamily="34" charset="0"/>
                <a:sym typeface="Arial Bold" charset="0"/>
              </a:rPr>
              <a:t> </a:t>
            </a:r>
            <a:r>
              <a:rPr lang="en-US" sz="1400" kern="0" dirty="0">
                <a:latin typeface="Arial" pitchFamily="34" charset="0"/>
                <a:cs typeface="Arial" pitchFamily="34" charset="0"/>
                <a:sym typeface="Arial Bold" charset="0"/>
              </a:rPr>
              <a:t>(n = 22)</a:t>
            </a:r>
          </a:p>
          <a:p>
            <a:pPr marL="39688">
              <a:spcBef>
                <a:spcPts val="600"/>
              </a:spcBef>
              <a:spcAft>
                <a:spcPts val="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pic>
        <p:nvPicPr>
          <p:cNvPr id="56" name="Picture 55" descr="Map&#10;&#10;Description automatically generated">
            <a:extLst>
              <a:ext uri="{FF2B5EF4-FFF2-40B4-BE49-F238E27FC236}">
                <a16:creationId xmlns:a16="http://schemas.microsoft.com/office/drawing/2014/main" id="{729400AF-5582-4B18-9923-182B0D20D584}"/>
              </a:ext>
            </a:extLst>
          </p:cNvPr>
          <p:cNvPicPr>
            <a:picLocks noChangeAspect="1"/>
          </p:cNvPicPr>
          <p:nvPr/>
        </p:nvPicPr>
        <p:blipFill rotWithShape="1">
          <a:blip r:embed="rId3"/>
          <a:srcRect l="5233" t="4445" r="4325" b="7485"/>
          <a:stretch/>
        </p:blipFill>
        <p:spPr>
          <a:xfrm>
            <a:off x="3275586" y="0"/>
            <a:ext cx="4084747" cy="5143500"/>
          </a:xfrm>
          <a:prstGeom prst="rect">
            <a:avLst/>
          </a:prstGeom>
        </p:spPr>
      </p:pic>
      <p:sp>
        <p:nvSpPr>
          <p:cNvPr id="5" name="Oval 4">
            <a:extLst>
              <a:ext uri="{FF2B5EF4-FFF2-40B4-BE49-F238E27FC236}">
                <a16:creationId xmlns:a16="http://schemas.microsoft.com/office/drawing/2014/main" id="{51D9AD5F-36BA-49D2-A06E-89C7B7ED53A1}"/>
              </a:ext>
            </a:extLst>
          </p:cNvPr>
          <p:cNvSpPr/>
          <p:nvPr/>
        </p:nvSpPr>
        <p:spPr>
          <a:xfrm>
            <a:off x="284309" y="1108329"/>
            <a:ext cx="207469" cy="192100"/>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08E32C-76D2-40F3-A8E3-78AB188AC7F6}"/>
              </a:ext>
            </a:extLst>
          </p:cNvPr>
          <p:cNvSpPr/>
          <p:nvPr/>
        </p:nvSpPr>
        <p:spPr>
          <a:xfrm>
            <a:off x="284309" y="1375442"/>
            <a:ext cx="207469" cy="1921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7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80944" y="-37294"/>
            <a:ext cx="5991726" cy="79937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latin typeface="Arial" pitchFamily="34" charset="0"/>
                <a:cs typeface="Arial" pitchFamily="34" charset="0"/>
                <a:sym typeface="Arial Bold" charset="0"/>
              </a:rPr>
              <a:t>Longitudinal thermal profile of the Pend Oreille River </a:t>
            </a:r>
          </a:p>
          <a:p>
            <a:pPr marL="39688">
              <a:spcBef>
                <a:spcPts val="600"/>
              </a:spcBef>
              <a:spcAft>
                <a:spcPts val="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grpSp>
        <p:nvGrpSpPr>
          <p:cNvPr id="15" name="Group 14">
            <a:extLst>
              <a:ext uri="{FF2B5EF4-FFF2-40B4-BE49-F238E27FC236}">
                <a16:creationId xmlns:a16="http://schemas.microsoft.com/office/drawing/2014/main" id="{1E1DB823-190A-4F68-B4DA-91AA68CF47F6}"/>
              </a:ext>
            </a:extLst>
          </p:cNvPr>
          <p:cNvGrpSpPr/>
          <p:nvPr/>
        </p:nvGrpSpPr>
        <p:grpSpPr>
          <a:xfrm>
            <a:off x="742689" y="873373"/>
            <a:ext cx="6276473" cy="4047228"/>
            <a:chOff x="2887580" y="252663"/>
            <a:chExt cx="5775158" cy="3498183"/>
          </a:xfrm>
        </p:grpSpPr>
        <p:graphicFrame>
          <p:nvGraphicFramePr>
            <p:cNvPr id="10" name="Chart 9">
              <a:extLst>
                <a:ext uri="{FF2B5EF4-FFF2-40B4-BE49-F238E27FC236}">
                  <a16:creationId xmlns:a16="http://schemas.microsoft.com/office/drawing/2014/main" id="{815EFC3C-A3AC-490D-AB85-4B87DE1263DE}"/>
                </a:ext>
              </a:extLst>
            </p:cNvPr>
            <p:cNvGraphicFramePr>
              <a:graphicFrameLocks/>
            </p:cNvGraphicFramePr>
            <p:nvPr>
              <p:extLst>
                <p:ext uri="{D42A27DB-BD31-4B8C-83A1-F6EECF244321}">
                  <p14:modId xmlns:p14="http://schemas.microsoft.com/office/powerpoint/2010/main" val="2626760010"/>
                </p:ext>
              </p:extLst>
            </p:nvPr>
          </p:nvGraphicFramePr>
          <p:xfrm>
            <a:off x="2887580" y="252663"/>
            <a:ext cx="5775158" cy="335204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6D97FA64-0814-4835-9D3B-93E9C8CC8ECC}"/>
                </a:ext>
              </a:extLst>
            </p:cNvPr>
            <p:cNvSpPr txBox="1"/>
            <p:nvPr/>
          </p:nvSpPr>
          <p:spPr>
            <a:xfrm>
              <a:off x="3513222" y="3458220"/>
              <a:ext cx="5004094" cy="29262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50      60     70      80      90    100    110    120   130    140</a:t>
              </a:r>
            </a:p>
          </p:txBody>
        </p:sp>
      </p:grpSp>
      <p:sp>
        <p:nvSpPr>
          <p:cNvPr id="18" name="TextBox 17">
            <a:extLst>
              <a:ext uri="{FF2B5EF4-FFF2-40B4-BE49-F238E27FC236}">
                <a16:creationId xmlns:a16="http://schemas.microsoft.com/office/drawing/2014/main" id="{5574841F-1999-44A5-A705-77B7C8534478}"/>
              </a:ext>
            </a:extLst>
          </p:cNvPr>
          <p:cNvSpPr txBox="1"/>
          <p:nvPr/>
        </p:nvSpPr>
        <p:spPr>
          <a:xfrm>
            <a:off x="2690198" y="4764959"/>
            <a:ext cx="290335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Distance upstream (km)</a:t>
            </a:r>
          </a:p>
        </p:txBody>
      </p:sp>
      <p:grpSp>
        <p:nvGrpSpPr>
          <p:cNvPr id="25" name="Group 24">
            <a:extLst>
              <a:ext uri="{FF2B5EF4-FFF2-40B4-BE49-F238E27FC236}">
                <a16:creationId xmlns:a16="http://schemas.microsoft.com/office/drawing/2014/main" id="{B5D104F2-D3EC-4CD5-B561-9E0273765506}"/>
              </a:ext>
            </a:extLst>
          </p:cNvPr>
          <p:cNvGrpSpPr/>
          <p:nvPr/>
        </p:nvGrpSpPr>
        <p:grpSpPr>
          <a:xfrm>
            <a:off x="6648083" y="609861"/>
            <a:ext cx="1499362" cy="455244"/>
            <a:chOff x="6803777" y="664557"/>
            <a:chExt cx="1499362" cy="455244"/>
          </a:xfrm>
        </p:grpSpPr>
        <p:sp>
          <p:nvSpPr>
            <p:cNvPr id="21" name="Rectangle 20">
              <a:extLst>
                <a:ext uri="{FF2B5EF4-FFF2-40B4-BE49-F238E27FC236}">
                  <a16:creationId xmlns:a16="http://schemas.microsoft.com/office/drawing/2014/main" id="{2CA6B711-3EA7-4CCF-9507-B78C5727A91F}"/>
                </a:ext>
              </a:extLst>
            </p:cNvPr>
            <p:cNvSpPr/>
            <p:nvPr/>
          </p:nvSpPr>
          <p:spPr>
            <a:xfrm>
              <a:off x="6930647" y="664557"/>
              <a:ext cx="1372492" cy="276999"/>
            </a:xfrm>
            <a:prstGeom prst="rect">
              <a:avLst/>
            </a:prstGeom>
          </p:spPr>
          <p:txBody>
            <a:bodyPr wrap="none">
              <a:spAutoFit/>
            </a:bodyPr>
            <a:lstStyle/>
            <a:p>
              <a:r>
                <a:rPr lang="en-US" sz="1200" kern="0" dirty="0">
                  <a:latin typeface="Arial" pitchFamily="34" charset="0"/>
                  <a:cs typeface="Arial" pitchFamily="34" charset="0"/>
                  <a:sym typeface="Arial Bold" charset="0"/>
                </a:rPr>
                <a:t>Instream surface </a:t>
              </a:r>
              <a:endParaRPr lang="en-US" sz="1200" dirty="0"/>
            </a:p>
          </p:txBody>
        </p:sp>
        <p:grpSp>
          <p:nvGrpSpPr>
            <p:cNvPr id="24" name="Group 23">
              <a:extLst>
                <a:ext uri="{FF2B5EF4-FFF2-40B4-BE49-F238E27FC236}">
                  <a16:creationId xmlns:a16="http://schemas.microsoft.com/office/drawing/2014/main" id="{638EA147-E7D1-45AF-AF2C-B26FFC298A47}"/>
                </a:ext>
              </a:extLst>
            </p:cNvPr>
            <p:cNvGrpSpPr/>
            <p:nvPr/>
          </p:nvGrpSpPr>
          <p:grpSpPr>
            <a:xfrm>
              <a:off x="6803777" y="704303"/>
              <a:ext cx="1422417" cy="415498"/>
              <a:chOff x="6782910" y="714732"/>
              <a:chExt cx="1422417" cy="415498"/>
            </a:xfrm>
          </p:grpSpPr>
          <p:sp>
            <p:nvSpPr>
              <p:cNvPr id="19" name="Oval 18">
                <a:extLst>
                  <a:ext uri="{FF2B5EF4-FFF2-40B4-BE49-F238E27FC236}">
                    <a16:creationId xmlns:a16="http://schemas.microsoft.com/office/drawing/2014/main" id="{D8CECEF9-C0E0-4E2A-8D6E-C32185647787}"/>
                  </a:ext>
                </a:extLst>
              </p:cNvPr>
              <p:cNvSpPr/>
              <p:nvPr/>
            </p:nvSpPr>
            <p:spPr>
              <a:xfrm>
                <a:off x="6782910" y="714732"/>
                <a:ext cx="156411" cy="132347"/>
              </a:xfrm>
              <a:prstGeom prst="ellipse">
                <a:avLst/>
              </a:prstGeom>
              <a:solidFill>
                <a:srgbClr val="00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09EEA9-F1B0-4A80-9843-8822DFE1069F}"/>
                  </a:ext>
                </a:extLst>
              </p:cNvPr>
              <p:cNvSpPr/>
              <p:nvPr/>
            </p:nvSpPr>
            <p:spPr>
              <a:xfrm>
                <a:off x="6782910" y="925960"/>
                <a:ext cx="156411" cy="132347"/>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C911C66-1993-4E94-8522-380406FE9E79}"/>
                  </a:ext>
                </a:extLst>
              </p:cNvPr>
              <p:cNvSpPr/>
              <p:nvPr/>
            </p:nvSpPr>
            <p:spPr>
              <a:xfrm>
                <a:off x="6909780" y="853231"/>
                <a:ext cx="1295547" cy="276999"/>
              </a:xfrm>
              <a:prstGeom prst="rect">
                <a:avLst/>
              </a:prstGeom>
            </p:spPr>
            <p:txBody>
              <a:bodyPr wrap="none">
                <a:spAutoFit/>
              </a:bodyPr>
              <a:lstStyle/>
              <a:p>
                <a:r>
                  <a:rPr lang="en-US" sz="1200" kern="0" dirty="0">
                    <a:latin typeface="Arial" pitchFamily="34" charset="0"/>
                    <a:cs typeface="Arial" pitchFamily="34" charset="0"/>
                    <a:sym typeface="Arial Bold" charset="0"/>
                  </a:rPr>
                  <a:t>Instream bottom</a:t>
                </a:r>
                <a:endParaRPr lang="en-US" sz="1200" dirty="0"/>
              </a:p>
            </p:txBody>
          </p:sp>
        </p:grpSp>
      </p:grpSp>
      <p:sp>
        <p:nvSpPr>
          <p:cNvPr id="23" name="TextBox 22">
            <a:extLst>
              <a:ext uri="{FF2B5EF4-FFF2-40B4-BE49-F238E27FC236}">
                <a16:creationId xmlns:a16="http://schemas.microsoft.com/office/drawing/2014/main" id="{C1C444A2-253D-49AF-A547-CFDCD6409DCF}"/>
              </a:ext>
            </a:extLst>
          </p:cNvPr>
          <p:cNvSpPr txBox="1"/>
          <p:nvPr/>
        </p:nvSpPr>
        <p:spPr>
          <a:xfrm>
            <a:off x="6648083" y="211748"/>
            <a:ext cx="231544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Water temperature (°C)</a:t>
            </a:r>
          </a:p>
        </p:txBody>
      </p:sp>
    </p:spTree>
    <p:extLst>
      <p:ext uri="{BB962C8B-B14F-4D97-AF65-F5344CB8AC3E}">
        <p14:creationId xmlns:p14="http://schemas.microsoft.com/office/powerpoint/2010/main" val="185765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CE7413D2-B887-4F1A-A86D-3A3F3F0256E6}"/>
              </a:ext>
            </a:extLst>
          </p:cNvPr>
          <p:cNvPicPr>
            <a:picLocks noChangeAspect="1"/>
          </p:cNvPicPr>
          <p:nvPr/>
        </p:nvPicPr>
        <p:blipFill>
          <a:blip r:embed="rId3"/>
          <a:stretch>
            <a:fillRect/>
          </a:stretch>
        </p:blipFill>
        <p:spPr>
          <a:xfrm>
            <a:off x="1226919" y="486460"/>
            <a:ext cx="7602756" cy="4729274"/>
          </a:xfrm>
          <a:prstGeom prst="rect">
            <a:avLst/>
          </a:prstGeom>
        </p:spPr>
      </p:pic>
      <p:sp>
        <p:nvSpPr>
          <p:cNvPr id="5" name="Rectangle 4">
            <a:extLst>
              <a:ext uri="{FF2B5EF4-FFF2-40B4-BE49-F238E27FC236}">
                <a16:creationId xmlns:a16="http://schemas.microsoft.com/office/drawing/2014/main" id="{40153242-666D-447F-8503-782EEFDC56A2}"/>
              </a:ext>
            </a:extLst>
          </p:cNvPr>
          <p:cNvSpPr/>
          <p:nvPr/>
        </p:nvSpPr>
        <p:spPr>
          <a:xfrm>
            <a:off x="-1" y="-3993"/>
            <a:ext cx="4924426"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Patterns of longitudinal thermal heterogeneity instream maximum and minimum temperature</a:t>
            </a:r>
          </a:p>
          <a:p>
            <a:pPr algn="ctr"/>
            <a:r>
              <a:rPr lang="en-US" dirty="0">
                <a:latin typeface="Arial" panose="020B0604020202020204" pitchFamily="34" charset="0"/>
                <a:cs typeface="Arial" panose="020B0604020202020204" pitchFamily="34" charset="0"/>
              </a:rPr>
              <a:t>(7/17/2017 – 9/14/2017)</a:t>
            </a:r>
          </a:p>
        </p:txBody>
      </p:sp>
      <p:sp>
        <p:nvSpPr>
          <p:cNvPr id="7" name="Rectangle 6">
            <a:extLst>
              <a:ext uri="{FF2B5EF4-FFF2-40B4-BE49-F238E27FC236}">
                <a16:creationId xmlns:a16="http://schemas.microsoft.com/office/drawing/2014/main" id="{C492612D-1851-4B6E-B64C-53DBF9102342}"/>
              </a:ext>
            </a:extLst>
          </p:cNvPr>
          <p:cNvSpPr/>
          <p:nvPr/>
        </p:nvSpPr>
        <p:spPr>
          <a:xfrm>
            <a:off x="4743450" y="63411"/>
            <a:ext cx="4572000" cy="646331"/>
          </a:xfrm>
          <a:prstGeom prst="rect">
            <a:avLst/>
          </a:prstGeom>
        </p:spPr>
        <p:txBody>
          <a:bodyPr>
            <a:spAutoFit/>
          </a:bodyPr>
          <a:lstStyle/>
          <a:p>
            <a:pPr algn="ctr"/>
            <a:r>
              <a:rPr lang="en-US" dirty="0">
                <a:latin typeface="Arial" panose="020B0604020202020204" pitchFamily="34" charset="0"/>
                <a:cs typeface="Arial" panose="020B0604020202020204" pitchFamily="34" charset="0"/>
              </a:rPr>
              <a:t>Maximum differences </a:t>
            </a:r>
          </a:p>
          <a:p>
            <a:pPr algn="ctr"/>
            <a:r>
              <a:rPr lang="en-US" dirty="0">
                <a:latin typeface="Arial" panose="020B0604020202020204" pitchFamily="34" charset="0"/>
                <a:cs typeface="Arial" panose="020B0604020202020204" pitchFamily="34" charset="0"/>
              </a:rPr>
              <a:t>(surface - bottom)</a:t>
            </a:r>
          </a:p>
        </p:txBody>
      </p:sp>
    </p:spTree>
    <p:extLst>
      <p:ext uri="{BB962C8B-B14F-4D97-AF65-F5344CB8AC3E}">
        <p14:creationId xmlns:p14="http://schemas.microsoft.com/office/powerpoint/2010/main" val="37424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84221" y="-101232"/>
            <a:ext cx="2020597" cy="79937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200" b="1" kern="0" dirty="0">
                <a:latin typeface="Arial" pitchFamily="34" charset="0"/>
                <a:cs typeface="Arial" pitchFamily="34" charset="0"/>
                <a:sym typeface="Arial Bold" charset="0"/>
              </a:rPr>
              <a:t>Confluences</a:t>
            </a:r>
            <a:endParaRPr lang="en-US" sz="22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pic>
        <p:nvPicPr>
          <p:cNvPr id="29" name="Picture 28" descr="Chart&#10;&#10;Description automatically generated">
            <a:extLst>
              <a:ext uri="{FF2B5EF4-FFF2-40B4-BE49-F238E27FC236}">
                <a16:creationId xmlns:a16="http://schemas.microsoft.com/office/drawing/2014/main" id="{632D5D37-D24B-4FA6-A134-C107220F1390}"/>
              </a:ext>
            </a:extLst>
          </p:cNvPr>
          <p:cNvPicPr>
            <a:picLocks noChangeAspect="1"/>
          </p:cNvPicPr>
          <p:nvPr/>
        </p:nvPicPr>
        <p:blipFill>
          <a:blip r:embed="rId3"/>
          <a:stretch>
            <a:fillRect/>
          </a:stretch>
        </p:blipFill>
        <p:spPr>
          <a:xfrm>
            <a:off x="926077" y="108284"/>
            <a:ext cx="5306938" cy="5143500"/>
          </a:xfrm>
          <a:prstGeom prst="rect">
            <a:avLst/>
          </a:prstGeom>
        </p:spPr>
      </p:pic>
      <p:pic>
        <p:nvPicPr>
          <p:cNvPr id="30" name="Picture 29">
            <a:extLst>
              <a:ext uri="{FF2B5EF4-FFF2-40B4-BE49-F238E27FC236}">
                <a16:creationId xmlns:a16="http://schemas.microsoft.com/office/drawing/2014/main" id="{2C536B63-A076-4295-AA23-615D11CF6820}"/>
              </a:ext>
            </a:extLst>
          </p:cNvPr>
          <p:cNvPicPr>
            <a:picLocks noChangeAspect="1"/>
          </p:cNvPicPr>
          <p:nvPr/>
        </p:nvPicPr>
        <p:blipFill>
          <a:blip r:embed="rId4"/>
          <a:stretch>
            <a:fillRect/>
          </a:stretch>
        </p:blipFill>
        <p:spPr>
          <a:xfrm>
            <a:off x="5972694" y="108284"/>
            <a:ext cx="2774264" cy="5143500"/>
          </a:xfrm>
          <a:prstGeom prst="rect">
            <a:avLst/>
          </a:prstGeom>
        </p:spPr>
      </p:pic>
    </p:spTree>
    <p:extLst>
      <p:ext uri="{BB962C8B-B14F-4D97-AF65-F5344CB8AC3E}">
        <p14:creationId xmlns:p14="http://schemas.microsoft.com/office/powerpoint/2010/main" val="345602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2FAABA59-76A8-4572-9EA6-9C19BA4A4147}"/>
              </a:ext>
            </a:extLst>
          </p:cNvPr>
          <p:cNvPicPr>
            <a:picLocks noChangeAspect="1"/>
          </p:cNvPicPr>
          <p:nvPr/>
        </p:nvPicPr>
        <p:blipFill>
          <a:blip r:embed="rId3"/>
          <a:stretch>
            <a:fillRect/>
          </a:stretch>
        </p:blipFill>
        <p:spPr>
          <a:xfrm>
            <a:off x="1482938" y="284866"/>
            <a:ext cx="7527711" cy="5343525"/>
          </a:xfrm>
          <a:prstGeom prst="rect">
            <a:avLst/>
          </a:prstGeom>
        </p:spPr>
      </p:pic>
      <p:sp>
        <p:nvSpPr>
          <p:cNvPr id="6" name="Rectangle 5">
            <a:extLst>
              <a:ext uri="{FF2B5EF4-FFF2-40B4-BE49-F238E27FC236}">
                <a16:creationId xmlns:a16="http://schemas.microsoft.com/office/drawing/2014/main" id="{A36ADB59-1866-471F-9299-E6712894E787}"/>
              </a:ext>
            </a:extLst>
          </p:cNvPr>
          <p:cNvSpPr/>
          <p:nvPr/>
        </p:nvSpPr>
        <p:spPr>
          <a:xfrm>
            <a:off x="3917" y="-27886"/>
            <a:ext cx="4695825"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Hourly water temperature </a:t>
            </a:r>
          </a:p>
        </p:txBody>
      </p:sp>
      <p:sp>
        <p:nvSpPr>
          <p:cNvPr id="7" name="Rectangle 6">
            <a:extLst>
              <a:ext uri="{FF2B5EF4-FFF2-40B4-BE49-F238E27FC236}">
                <a16:creationId xmlns:a16="http://schemas.microsoft.com/office/drawing/2014/main" id="{E69D9601-C32C-442D-957E-C5DD52C30ED3}"/>
              </a:ext>
            </a:extLst>
          </p:cNvPr>
          <p:cNvSpPr/>
          <p:nvPr/>
        </p:nvSpPr>
        <p:spPr>
          <a:xfrm>
            <a:off x="2515268" y="428803"/>
            <a:ext cx="1067921"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Surface</a:t>
            </a:r>
          </a:p>
        </p:txBody>
      </p:sp>
      <p:sp>
        <p:nvSpPr>
          <p:cNvPr id="8" name="Rectangle 7">
            <a:extLst>
              <a:ext uri="{FF2B5EF4-FFF2-40B4-BE49-F238E27FC236}">
                <a16:creationId xmlns:a16="http://schemas.microsoft.com/office/drawing/2014/main" id="{0A7F5124-22F2-4D0A-BE0E-97380B21B527}"/>
              </a:ext>
            </a:extLst>
          </p:cNvPr>
          <p:cNvSpPr/>
          <p:nvPr/>
        </p:nvSpPr>
        <p:spPr>
          <a:xfrm>
            <a:off x="5494776" y="428802"/>
            <a:ext cx="995785"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Bottom</a:t>
            </a:r>
          </a:p>
        </p:txBody>
      </p:sp>
      <p:sp>
        <p:nvSpPr>
          <p:cNvPr id="9" name="Rectangle 8">
            <a:extLst>
              <a:ext uri="{FF2B5EF4-FFF2-40B4-BE49-F238E27FC236}">
                <a16:creationId xmlns:a16="http://schemas.microsoft.com/office/drawing/2014/main" id="{4037FC62-6D49-4B1D-A3BB-C34D9D131994}"/>
              </a:ext>
            </a:extLst>
          </p:cNvPr>
          <p:cNvSpPr/>
          <p:nvPr/>
        </p:nvSpPr>
        <p:spPr>
          <a:xfrm>
            <a:off x="246702" y="705802"/>
            <a:ext cx="1236236" cy="369332"/>
          </a:xfrm>
          <a:prstGeom prst="rect">
            <a:avLst/>
          </a:prstGeom>
        </p:spPr>
        <p:txBody>
          <a:bodyPr wrap="none">
            <a:spAutoFit/>
          </a:bodyPr>
          <a:lstStyle/>
          <a:p>
            <a:r>
              <a:rPr lang="en-US" dirty="0"/>
              <a:t>7/23/2017 </a:t>
            </a:r>
          </a:p>
        </p:txBody>
      </p:sp>
      <p:sp>
        <p:nvSpPr>
          <p:cNvPr id="10" name="Rectangle 9">
            <a:extLst>
              <a:ext uri="{FF2B5EF4-FFF2-40B4-BE49-F238E27FC236}">
                <a16:creationId xmlns:a16="http://schemas.microsoft.com/office/drawing/2014/main" id="{C30A7CC7-97D5-4BA4-B7B0-9FEC1578060B}"/>
              </a:ext>
            </a:extLst>
          </p:cNvPr>
          <p:cNvSpPr/>
          <p:nvPr/>
        </p:nvSpPr>
        <p:spPr>
          <a:xfrm>
            <a:off x="299601" y="2706473"/>
            <a:ext cx="1183337" cy="369332"/>
          </a:xfrm>
          <a:prstGeom prst="rect">
            <a:avLst/>
          </a:prstGeom>
        </p:spPr>
        <p:txBody>
          <a:bodyPr wrap="none">
            <a:spAutoFit/>
          </a:bodyPr>
          <a:lstStyle/>
          <a:p>
            <a:r>
              <a:rPr lang="en-US" dirty="0"/>
              <a:t>8/27/2017</a:t>
            </a:r>
          </a:p>
        </p:txBody>
      </p:sp>
    </p:spTree>
    <p:extLst>
      <p:ext uri="{BB962C8B-B14F-4D97-AF65-F5344CB8AC3E}">
        <p14:creationId xmlns:p14="http://schemas.microsoft.com/office/powerpoint/2010/main" val="134009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135389" y="157856"/>
            <a:ext cx="3693813" cy="1918313"/>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800" b="1" dirty="0">
                <a:latin typeface="Arial" panose="020B0604020202020204" pitchFamily="34" charset="0"/>
                <a:cs typeface="Arial" panose="020B0604020202020204" pitchFamily="34" charset="0"/>
              </a:rPr>
              <a:t>Longitudinal profiles of landscape metrics</a:t>
            </a:r>
            <a:endParaRPr lang="en-US" sz="1400" b="1" kern="0" dirty="0">
              <a:solidFill>
                <a:schemeClr val="tx1"/>
              </a:solidFill>
              <a:latin typeface="Arial" panose="020B0604020202020204" pitchFamily="34" charset="0"/>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pic>
        <p:nvPicPr>
          <p:cNvPr id="5" name="Picture 4" descr="A picture containing timeline&#10;&#10;Description automatically generated">
            <a:extLst>
              <a:ext uri="{FF2B5EF4-FFF2-40B4-BE49-F238E27FC236}">
                <a16:creationId xmlns:a16="http://schemas.microsoft.com/office/drawing/2014/main" id="{A4894BDE-70B6-4420-AB09-9EAD499EAAE9}"/>
              </a:ext>
            </a:extLst>
          </p:cNvPr>
          <p:cNvPicPr>
            <a:picLocks noChangeAspect="1"/>
          </p:cNvPicPr>
          <p:nvPr/>
        </p:nvPicPr>
        <p:blipFill>
          <a:blip r:embed="rId3"/>
          <a:stretch>
            <a:fillRect/>
          </a:stretch>
        </p:blipFill>
        <p:spPr>
          <a:xfrm>
            <a:off x="3829203" y="0"/>
            <a:ext cx="4036289" cy="5143500"/>
          </a:xfrm>
          <a:prstGeom prst="rect">
            <a:avLst/>
          </a:prstGeom>
        </p:spPr>
      </p:pic>
    </p:spTree>
    <p:extLst>
      <p:ext uri="{BB962C8B-B14F-4D97-AF65-F5344CB8AC3E}">
        <p14:creationId xmlns:p14="http://schemas.microsoft.com/office/powerpoint/2010/main" val="1941330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9266F3-BD4F-4F7F-95C7-69A57BAAFCC9}"/>
              </a:ext>
            </a:extLst>
          </p:cNvPr>
          <p:cNvSpPr/>
          <p:nvPr/>
        </p:nvSpPr>
        <p:spPr>
          <a:xfrm>
            <a:off x="0" y="126818"/>
            <a:ext cx="3410160" cy="923330"/>
          </a:xfrm>
          <a:prstGeom prst="rect">
            <a:avLst/>
          </a:prstGeom>
        </p:spPr>
        <p:txBody>
          <a:bodyPr wrap="square">
            <a:spAutoFit/>
          </a:bodyPr>
          <a:lstStyle/>
          <a:p>
            <a:pPr marL="39688">
              <a:spcBef>
                <a:spcPts val="600"/>
              </a:spcBef>
              <a:spcAft>
                <a:spcPts val="0"/>
              </a:spcAft>
              <a:defRPr/>
            </a:pPr>
            <a:r>
              <a:rPr lang="en-US" b="1" dirty="0">
                <a:latin typeface="Arial" panose="020B0604020202020204" pitchFamily="34" charset="0"/>
                <a:cs typeface="Arial" panose="020B0604020202020204" pitchFamily="34" charset="0"/>
              </a:rPr>
              <a:t>Longitudinal profiles of channel morphology metrics (z-scores)</a:t>
            </a:r>
            <a:endParaRPr lang="en-US" sz="1050" b="1" kern="0" dirty="0">
              <a:latin typeface="Arial" panose="020B0604020202020204" pitchFamily="34" charset="0"/>
              <a:cs typeface="Arial" pitchFamily="34" charset="0"/>
              <a:sym typeface="Arial Bold" charset="0"/>
            </a:endParaRPr>
          </a:p>
        </p:txBody>
      </p:sp>
      <p:grpSp>
        <p:nvGrpSpPr>
          <p:cNvPr id="7" name="Group 6">
            <a:extLst>
              <a:ext uri="{FF2B5EF4-FFF2-40B4-BE49-F238E27FC236}">
                <a16:creationId xmlns:a16="http://schemas.microsoft.com/office/drawing/2014/main" id="{D51DB0B7-7A08-4AF2-BBE0-26223BD1F0CF}"/>
              </a:ext>
            </a:extLst>
          </p:cNvPr>
          <p:cNvGrpSpPr/>
          <p:nvPr/>
        </p:nvGrpSpPr>
        <p:grpSpPr>
          <a:xfrm>
            <a:off x="3327146" y="-27070"/>
            <a:ext cx="5685061" cy="5039544"/>
            <a:chOff x="2854926" y="-88627"/>
            <a:chExt cx="7172117" cy="6946627"/>
          </a:xfrm>
        </p:grpSpPr>
        <p:grpSp>
          <p:nvGrpSpPr>
            <p:cNvPr id="8" name="Group 7">
              <a:extLst>
                <a:ext uri="{FF2B5EF4-FFF2-40B4-BE49-F238E27FC236}">
                  <a16:creationId xmlns:a16="http://schemas.microsoft.com/office/drawing/2014/main" id="{FCA58A96-B6C2-40EA-A529-473ADD132B39}"/>
                </a:ext>
              </a:extLst>
            </p:cNvPr>
            <p:cNvGrpSpPr/>
            <p:nvPr/>
          </p:nvGrpSpPr>
          <p:grpSpPr>
            <a:xfrm>
              <a:off x="2854926" y="1"/>
              <a:ext cx="7172117" cy="6857999"/>
              <a:chOff x="2854926" y="1"/>
              <a:chExt cx="7172117" cy="6857999"/>
            </a:xfrm>
          </p:grpSpPr>
          <p:pic>
            <p:nvPicPr>
              <p:cNvPr id="12" name="Picture 11">
                <a:extLst>
                  <a:ext uri="{FF2B5EF4-FFF2-40B4-BE49-F238E27FC236}">
                    <a16:creationId xmlns:a16="http://schemas.microsoft.com/office/drawing/2014/main" id="{9B8A485F-A75C-4E52-B999-7F4F1C3C8B4B}"/>
                  </a:ext>
                </a:extLst>
              </p:cNvPr>
              <p:cNvPicPr>
                <a:picLocks noChangeAspect="1"/>
              </p:cNvPicPr>
              <p:nvPr/>
            </p:nvPicPr>
            <p:blipFill rotWithShape="1">
              <a:blip r:embed="rId3">
                <a:extLst>
                  <a:ext uri="{28A0092B-C50C-407E-A947-70E740481C1C}">
                    <a14:useLocalDpi xmlns:a14="http://schemas.microsoft.com/office/drawing/2010/main" val="0"/>
                  </a:ext>
                </a:extLst>
              </a:blip>
              <a:srcRect l="11528" r="2718"/>
              <a:stretch/>
            </p:blipFill>
            <p:spPr>
              <a:xfrm>
                <a:off x="3367236" y="1"/>
                <a:ext cx="6323695" cy="6857999"/>
              </a:xfrm>
              <a:prstGeom prst="rect">
                <a:avLst/>
              </a:prstGeom>
            </p:spPr>
          </p:pic>
          <p:sp>
            <p:nvSpPr>
              <p:cNvPr id="13" name="TextBox 12">
                <a:extLst>
                  <a:ext uri="{FF2B5EF4-FFF2-40B4-BE49-F238E27FC236}">
                    <a16:creationId xmlns:a16="http://schemas.microsoft.com/office/drawing/2014/main" id="{BCE664A0-7BEF-4B85-A914-3C56F24AAC0F}"/>
                  </a:ext>
                </a:extLst>
              </p:cNvPr>
              <p:cNvSpPr txBox="1"/>
              <p:nvPr/>
            </p:nvSpPr>
            <p:spPr>
              <a:xfrm>
                <a:off x="3262545" y="6301380"/>
                <a:ext cx="2119780" cy="381822"/>
              </a:xfrm>
              <a:prstGeom prst="rect">
                <a:avLst/>
              </a:prstGeom>
              <a:noFill/>
            </p:spPr>
            <p:txBody>
              <a:bodyPr wrap="none" rtlCol="0">
                <a:spAutoFit/>
              </a:bodyPr>
              <a:lstStyle/>
              <a:p>
                <a:pPr defTabSz="914400"/>
                <a:r>
                  <a:rPr lang="en-US" sz="1200" kern="0" dirty="0">
                    <a:solidFill>
                      <a:prstClr val="black"/>
                    </a:solidFill>
                  </a:rPr>
                  <a:t>Distance upstream (km)</a:t>
                </a:r>
              </a:p>
            </p:txBody>
          </p:sp>
          <p:sp>
            <p:nvSpPr>
              <p:cNvPr id="14" name="TextBox 13">
                <a:extLst>
                  <a:ext uri="{FF2B5EF4-FFF2-40B4-BE49-F238E27FC236}">
                    <a16:creationId xmlns:a16="http://schemas.microsoft.com/office/drawing/2014/main" id="{40639180-E38E-435D-9788-214AA9728349}"/>
                  </a:ext>
                </a:extLst>
              </p:cNvPr>
              <p:cNvSpPr txBox="1"/>
              <p:nvPr/>
            </p:nvSpPr>
            <p:spPr>
              <a:xfrm>
                <a:off x="5530301" y="6307722"/>
                <a:ext cx="2119780" cy="381822"/>
              </a:xfrm>
              <a:prstGeom prst="rect">
                <a:avLst/>
              </a:prstGeom>
              <a:noFill/>
            </p:spPr>
            <p:txBody>
              <a:bodyPr wrap="none" rtlCol="0">
                <a:spAutoFit/>
              </a:bodyPr>
              <a:lstStyle/>
              <a:p>
                <a:pPr defTabSz="914400"/>
                <a:r>
                  <a:rPr lang="en-US" sz="1200" kern="0" dirty="0">
                    <a:solidFill>
                      <a:prstClr val="black"/>
                    </a:solidFill>
                  </a:rPr>
                  <a:t>Distance upstream (km)</a:t>
                </a:r>
              </a:p>
            </p:txBody>
          </p:sp>
          <p:sp>
            <p:nvSpPr>
              <p:cNvPr id="15" name="TextBox 14">
                <a:extLst>
                  <a:ext uri="{FF2B5EF4-FFF2-40B4-BE49-F238E27FC236}">
                    <a16:creationId xmlns:a16="http://schemas.microsoft.com/office/drawing/2014/main" id="{21F8823F-364E-4557-8D00-BEE1E75EE4B5}"/>
                  </a:ext>
                </a:extLst>
              </p:cNvPr>
              <p:cNvSpPr txBox="1"/>
              <p:nvPr/>
            </p:nvSpPr>
            <p:spPr>
              <a:xfrm>
                <a:off x="7798058" y="6301379"/>
                <a:ext cx="2228985" cy="381822"/>
              </a:xfrm>
              <a:prstGeom prst="rect">
                <a:avLst/>
              </a:prstGeom>
              <a:noFill/>
            </p:spPr>
            <p:txBody>
              <a:bodyPr wrap="none" rtlCol="0">
                <a:spAutoFit/>
              </a:bodyPr>
              <a:lstStyle/>
              <a:p>
                <a:pPr defTabSz="914400"/>
                <a:r>
                  <a:rPr lang="en-US" sz="1000" kern="0" dirty="0">
                    <a:solidFill>
                      <a:prstClr val="black"/>
                    </a:solidFill>
                  </a:rPr>
                  <a:t>   </a:t>
                </a:r>
                <a:r>
                  <a:rPr lang="en-US" sz="1200" kern="0" dirty="0">
                    <a:solidFill>
                      <a:prstClr val="black"/>
                    </a:solidFill>
                  </a:rPr>
                  <a:t>Distance upstream (km)</a:t>
                </a:r>
              </a:p>
            </p:txBody>
          </p:sp>
          <p:sp>
            <p:nvSpPr>
              <p:cNvPr id="16" name="TextBox 15">
                <a:extLst>
                  <a:ext uri="{FF2B5EF4-FFF2-40B4-BE49-F238E27FC236}">
                    <a16:creationId xmlns:a16="http://schemas.microsoft.com/office/drawing/2014/main" id="{BF35D840-685A-4BBC-B8ED-28444C38E6C3}"/>
                  </a:ext>
                </a:extLst>
              </p:cNvPr>
              <p:cNvSpPr txBox="1"/>
              <p:nvPr/>
            </p:nvSpPr>
            <p:spPr>
              <a:xfrm rot="16200000">
                <a:off x="2186463" y="922478"/>
                <a:ext cx="1686380" cy="349454"/>
              </a:xfrm>
              <a:prstGeom prst="rect">
                <a:avLst/>
              </a:prstGeom>
              <a:noFill/>
            </p:spPr>
            <p:txBody>
              <a:bodyPr wrap="none" rtlCol="0">
                <a:spAutoFit/>
              </a:bodyPr>
              <a:lstStyle/>
              <a:p>
                <a:pPr defTabSz="914400"/>
                <a:r>
                  <a:rPr lang="en-US" sz="1200" kern="0" dirty="0">
                    <a:solidFill>
                      <a:prstClr val="black"/>
                    </a:solidFill>
                  </a:rPr>
                  <a:t> Z-water velocity</a:t>
                </a:r>
              </a:p>
            </p:txBody>
          </p:sp>
          <p:sp>
            <p:nvSpPr>
              <p:cNvPr id="17" name="TextBox 16">
                <a:extLst>
                  <a:ext uri="{FF2B5EF4-FFF2-40B4-BE49-F238E27FC236}">
                    <a16:creationId xmlns:a16="http://schemas.microsoft.com/office/drawing/2014/main" id="{D225E0F8-2F1F-4F37-8710-FD6CF7BA0818}"/>
                  </a:ext>
                </a:extLst>
              </p:cNvPr>
              <p:cNvSpPr txBox="1"/>
              <p:nvPr/>
            </p:nvSpPr>
            <p:spPr>
              <a:xfrm rot="16200000">
                <a:off x="4428005" y="922476"/>
                <a:ext cx="1805701" cy="349454"/>
              </a:xfrm>
              <a:prstGeom prst="rect">
                <a:avLst/>
              </a:prstGeom>
              <a:noFill/>
            </p:spPr>
            <p:txBody>
              <a:bodyPr wrap="none" rtlCol="0">
                <a:spAutoFit/>
              </a:bodyPr>
              <a:lstStyle/>
              <a:p>
                <a:pPr algn="ctr" defTabSz="914400"/>
                <a:r>
                  <a:rPr lang="en-US" sz="1000" kern="0" dirty="0">
                    <a:solidFill>
                      <a:prstClr val="black"/>
                    </a:solidFill>
                  </a:rPr>
                  <a:t>Z-mean </a:t>
                </a:r>
                <a:r>
                  <a:rPr lang="en-US" sz="1200" kern="0" dirty="0">
                    <a:solidFill>
                      <a:prstClr val="black"/>
                    </a:solidFill>
                  </a:rPr>
                  <a:t>water</a:t>
                </a:r>
                <a:r>
                  <a:rPr lang="en-US" sz="1000" kern="0" dirty="0">
                    <a:solidFill>
                      <a:prstClr val="black"/>
                    </a:solidFill>
                  </a:rPr>
                  <a:t> depth</a:t>
                </a:r>
              </a:p>
            </p:txBody>
          </p:sp>
          <p:sp>
            <p:nvSpPr>
              <p:cNvPr id="18" name="TextBox 17">
                <a:extLst>
                  <a:ext uri="{FF2B5EF4-FFF2-40B4-BE49-F238E27FC236}">
                    <a16:creationId xmlns:a16="http://schemas.microsoft.com/office/drawing/2014/main" id="{29981CB6-86BB-4822-B286-D9EEA0B98801}"/>
                  </a:ext>
                </a:extLst>
              </p:cNvPr>
              <p:cNvSpPr txBox="1"/>
              <p:nvPr/>
            </p:nvSpPr>
            <p:spPr>
              <a:xfrm rot="16200000">
                <a:off x="6540245" y="994667"/>
                <a:ext cx="2207852" cy="330040"/>
              </a:xfrm>
              <a:prstGeom prst="rect">
                <a:avLst/>
              </a:prstGeom>
              <a:noFill/>
            </p:spPr>
            <p:txBody>
              <a:bodyPr wrap="none" rtlCol="0">
                <a:spAutoFit/>
              </a:bodyPr>
              <a:lstStyle/>
              <a:p>
                <a:pPr algn="ctr" defTabSz="914400"/>
                <a:r>
                  <a:rPr lang="en-US" sz="1100" kern="0" dirty="0">
                    <a:solidFill>
                      <a:prstClr val="black"/>
                    </a:solidFill>
                  </a:rPr>
                  <a:t>Z-maximum water depth</a:t>
                </a:r>
              </a:p>
            </p:txBody>
          </p:sp>
          <p:sp>
            <p:nvSpPr>
              <p:cNvPr id="19" name="TextBox 18">
                <a:extLst>
                  <a:ext uri="{FF2B5EF4-FFF2-40B4-BE49-F238E27FC236}">
                    <a16:creationId xmlns:a16="http://schemas.microsoft.com/office/drawing/2014/main" id="{A4AAC09F-9895-4FD8-A2AE-7DC993227C38}"/>
                  </a:ext>
                </a:extLst>
              </p:cNvPr>
              <p:cNvSpPr txBox="1"/>
              <p:nvPr/>
            </p:nvSpPr>
            <p:spPr>
              <a:xfrm rot="16200000">
                <a:off x="2065819" y="2938204"/>
                <a:ext cx="1947115" cy="349454"/>
              </a:xfrm>
              <a:prstGeom prst="rect">
                <a:avLst/>
              </a:prstGeom>
              <a:noFill/>
            </p:spPr>
            <p:txBody>
              <a:bodyPr wrap="none" rtlCol="0">
                <a:spAutoFit/>
              </a:bodyPr>
              <a:lstStyle/>
              <a:p>
                <a:pPr defTabSz="914400"/>
                <a:r>
                  <a:rPr lang="en-US" sz="1200" kern="0" dirty="0">
                    <a:solidFill>
                      <a:prstClr val="black"/>
                    </a:solidFill>
                  </a:rPr>
                  <a:t>Z-wetted perimeter</a:t>
                </a:r>
              </a:p>
            </p:txBody>
          </p:sp>
          <p:sp>
            <p:nvSpPr>
              <p:cNvPr id="20" name="TextBox 19">
                <a:extLst>
                  <a:ext uri="{FF2B5EF4-FFF2-40B4-BE49-F238E27FC236}">
                    <a16:creationId xmlns:a16="http://schemas.microsoft.com/office/drawing/2014/main" id="{8F9FD018-C4FD-4438-B8E9-8877C7234F08}"/>
                  </a:ext>
                </a:extLst>
              </p:cNvPr>
              <p:cNvSpPr txBox="1"/>
              <p:nvPr/>
            </p:nvSpPr>
            <p:spPr>
              <a:xfrm rot="16200000">
                <a:off x="4560805" y="2938202"/>
                <a:ext cx="1540102" cy="349454"/>
              </a:xfrm>
              <a:prstGeom prst="rect">
                <a:avLst/>
              </a:prstGeom>
              <a:noFill/>
            </p:spPr>
            <p:txBody>
              <a:bodyPr wrap="square" rtlCol="0">
                <a:spAutoFit/>
              </a:bodyPr>
              <a:lstStyle/>
              <a:p>
                <a:pPr algn="ctr" defTabSz="914400"/>
                <a:r>
                  <a:rPr lang="en-US" sz="1200" kern="0" dirty="0">
                    <a:solidFill>
                      <a:prstClr val="black"/>
                    </a:solidFill>
                  </a:rPr>
                  <a:t>Z-discharge</a:t>
                </a:r>
              </a:p>
            </p:txBody>
          </p:sp>
          <p:sp>
            <p:nvSpPr>
              <p:cNvPr id="21" name="TextBox 20">
                <a:extLst>
                  <a:ext uri="{FF2B5EF4-FFF2-40B4-BE49-F238E27FC236}">
                    <a16:creationId xmlns:a16="http://schemas.microsoft.com/office/drawing/2014/main" id="{C0FB42B2-C94E-44B7-8942-0089C3478060}"/>
                  </a:ext>
                </a:extLst>
              </p:cNvPr>
              <p:cNvSpPr txBox="1"/>
              <p:nvPr/>
            </p:nvSpPr>
            <p:spPr>
              <a:xfrm rot="16200000">
                <a:off x="6554609" y="2975964"/>
                <a:ext cx="2179125" cy="349454"/>
              </a:xfrm>
              <a:prstGeom prst="rect">
                <a:avLst/>
              </a:prstGeom>
              <a:noFill/>
            </p:spPr>
            <p:txBody>
              <a:bodyPr wrap="none" rtlCol="0">
                <a:spAutoFit/>
              </a:bodyPr>
              <a:lstStyle/>
              <a:p>
                <a:pPr defTabSz="914400"/>
                <a:r>
                  <a:rPr lang="en-US" sz="1200" kern="0" dirty="0">
                    <a:solidFill>
                      <a:prstClr val="black"/>
                    </a:solidFill>
                  </a:rPr>
                  <a:t>Z-cross-sectional area </a:t>
                </a:r>
              </a:p>
            </p:txBody>
          </p:sp>
          <p:sp>
            <p:nvSpPr>
              <p:cNvPr id="22" name="TextBox 21">
                <a:extLst>
                  <a:ext uri="{FF2B5EF4-FFF2-40B4-BE49-F238E27FC236}">
                    <a16:creationId xmlns:a16="http://schemas.microsoft.com/office/drawing/2014/main" id="{784B2EF8-D799-4C08-B42A-CEAA477FB50A}"/>
                  </a:ext>
                </a:extLst>
              </p:cNvPr>
              <p:cNvSpPr txBox="1"/>
              <p:nvPr/>
            </p:nvSpPr>
            <p:spPr>
              <a:xfrm rot="16200000">
                <a:off x="2235079" y="5050124"/>
                <a:ext cx="1589157" cy="349454"/>
              </a:xfrm>
              <a:prstGeom prst="rect">
                <a:avLst/>
              </a:prstGeom>
              <a:noFill/>
            </p:spPr>
            <p:txBody>
              <a:bodyPr wrap="none" rtlCol="0">
                <a:spAutoFit/>
              </a:bodyPr>
              <a:lstStyle/>
              <a:p>
                <a:pPr defTabSz="914400"/>
                <a:r>
                  <a:rPr lang="en-US" sz="1200" kern="0" dirty="0">
                    <a:solidFill>
                      <a:prstClr val="black"/>
                    </a:solidFill>
                  </a:rPr>
                  <a:t>Z-surface width</a:t>
                </a:r>
              </a:p>
            </p:txBody>
          </p:sp>
          <p:sp>
            <p:nvSpPr>
              <p:cNvPr id="23" name="TextBox 22">
                <a:extLst>
                  <a:ext uri="{FF2B5EF4-FFF2-40B4-BE49-F238E27FC236}">
                    <a16:creationId xmlns:a16="http://schemas.microsoft.com/office/drawing/2014/main" id="{7C0EF0F2-0445-4563-8331-D1EB599EA68A}"/>
                  </a:ext>
                </a:extLst>
              </p:cNvPr>
              <p:cNvSpPr txBox="1"/>
              <p:nvPr/>
            </p:nvSpPr>
            <p:spPr>
              <a:xfrm rot="16200000">
                <a:off x="4439055" y="5016118"/>
                <a:ext cx="1783603" cy="349454"/>
              </a:xfrm>
              <a:prstGeom prst="rect">
                <a:avLst/>
              </a:prstGeom>
              <a:noFill/>
            </p:spPr>
            <p:txBody>
              <a:bodyPr wrap="none" rtlCol="0">
                <a:spAutoFit/>
              </a:bodyPr>
              <a:lstStyle/>
              <a:p>
                <a:pPr defTabSz="914400"/>
                <a:r>
                  <a:rPr lang="en-US" sz="1200" kern="0" dirty="0">
                    <a:solidFill>
                      <a:prstClr val="black"/>
                    </a:solidFill>
                  </a:rPr>
                  <a:t>Z-hydraulic radius</a:t>
                </a:r>
              </a:p>
            </p:txBody>
          </p:sp>
          <p:sp>
            <p:nvSpPr>
              <p:cNvPr id="24" name="TextBox 23">
                <a:extLst>
                  <a:ext uri="{FF2B5EF4-FFF2-40B4-BE49-F238E27FC236}">
                    <a16:creationId xmlns:a16="http://schemas.microsoft.com/office/drawing/2014/main" id="{05F9E23A-F362-49ED-8938-C06441816246}"/>
                  </a:ext>
                </a:extLst>
              </p:cNvPr>
              <p:cNvSpPr txBox="1"/>
              <p:nvPr/>
            </p:nvSpPr>
            <p:spPr>
              <a:xfrm rot="16200000">
                <a:off x="6720345" y="4989466"/>
                <a:ext cx="1805699" cy="349454"/>
              </a:xfrm>
              <a:prstGeom prst="rect">
                <a:avLst/>
              </a:prstGeom>
              <a:noFill/>
            </p:spPr>
            <p:txBody>
              <a:bodyPr wrap="none" rtlCol="0">
                <a:spAutoFit/>
              </a:bodyPr>
              <a:lstStyle/>
              <a:p>
                <a:pPr defTabSz="914400"/>
                <a:r>
                  <a:rPr lang="en-US" sz="1200" kern="0" dirty="0">
                    <a:solidFill>
                      <a:prstClr val="black"/>
                    </a:solidFill>
                  </a:rPr>
                  <a:t>Z-Froude number </a:t>
                </a:r>
              </a:p>
            </p:txBody>
          </p:sp>
        </p:grpSp>
        <p:sp>
          <p:nvSpPr>
            <p:cNvPr id="9" name="TextBox 8">
              <a:extLst>
                <a:ext uri="{FF2B5EF4-FFF2-40B4-BE49-F238E27FC236}">
                  <a16:creationId xmlns:a16="http://schemas.microsoft.com/office/drawing/2014/main" id="{260163E3-AAE5-4315-BD2C-57A1EF2BA64B}"/>
                </a:ext>
              </a:extLst>
            </p:cNvPr>
            <p:cNvSpPr txBox="1"/>
            <p:nvPr/>
          </p:nvSpPr>
          <p:spPr>
            <a:xfrm>
              <a:off x="3378457" y="-88627"/>
              <a:ext cx="6572897" cy="424247"/>
            </a:xfrm>
            <a:prstGeom prst="rect">
              <a:avLst/>
            </a:prstGeom>
            <a:noFill/>
          </p:spPr>
          <p:txBody>
            <a:bodyPr wrap="none" rtlCol="0">
              <a:spAutoFit/>
            </a:bodyPr>
            <a:lstStyle/>
            <a:p>
              <a:pPr defTabSz="914400"/>
              <a:r>
                <a:rPr lang="en-US" sz="1400" kern="0" dirty="0">
                  <a:solidFill>
                    <a:prstClr val="black"/>
                  </a:solidFill>
                </a:rPr>
                <a:t>                               a                                           b                                              c</a:t>
              </a:r>
            </a:p>
          </p:txBody>
        </p:sp>
        <p:sp>
          <p:nvSpPr>
            <p:cNvPr id="10" name="TextBox 9">
              <a:extLst>
                <a:ext uri="{FF2B5EF4-FFF2-40B4-BE49-F238E27FC236}">
                  <a16:creationId xmlns:a16="http://schemas.microsoft.com/office/drawing/2014/main" id="{A8A69DE9-21EC-4F49-87F5-C1079A013705}"/>
                </a:ext>
              </a:extLst>
            </p:cNvPr>
            <p:cNvSpPr txBox="1"/>
            <p:nvPr/>
          </p:nvSpPr>
          <p:spPr>
            <a:xfrm>
              <a:off x="3367235" y="2027008"/>
              <a:ext cx="6585029" cy="424247"/>
            </a:xfrm>
            <a:prstGeom prst="rect">
              <a:avLst/>
            </a:prstGeom>
            <a:noFill/>
          </p:spPr>
          <p:txBody>
            <a:bodyPr wrap="none" rtlCol="0">
              <a:spAutoFit/>
            </a:bodyPr>
            <a:lstStyle/>
            <a:p>
              <a:pPr defTabSz="914400"/>
              <a:r>
                <a:rPr lang="en-US" sz="1000" kern="0" dirty="0">
                  <a:solidFill>
                    <a:prstClr val="black"/>
                  </a:solidFill>
                </a:rPr>
                <a:t>                                            </a:t>
              </a:r>
              <a:r>
                <a:rPr lang="en-US" sz="1400" kern="0" dirty="0">
                  <a:solidFill>
                    <a:prstClr val="black"/>
                  </a:solidFill>
                </a:rPr>
                <a:t>d                                           e                                             f</a:t>
              </a:r>
            </a:p>
          </p:txBody>
        </p:sp>
        <p:sp>
          <p:nvSpPr>
            <p:cNvPr id="11" name="TextBox 10">
              <a:extLst>
                <a:ext uri="{FF2B5EF4-FFF2-40B4-BE49-F238E27FC236}">
                  <a16:creationId xmlns:a16="http://schemas.microsoft.com/office/drawing/2014/main" id="{6C57A137-AAA7-45D9-9B70-3DFEA5D34B2B}"/>
                </a:ext>
              </a:extLst>
            </p:cNvPr>
            <p:cNvSpPr txBox="1"/>
            <p:nvPr/>
          </p:nvSpPr>
          <p:spPr>
            <a:xfrm>
              <a:off x="3378455" y="4117433"/>
              <a:ext cx="6528405" cy="424247"/>
            </a:xfrm>
            <a:prstGeom prst="rect">
              <a:avLst/>
            </a:prstGeom>
            <a:noFill/>
          </p:spPr>
          <p:txBody>
            <a:bodyPr wrap="none" rtlCol="0">
              <a:spAutoFit/>
            </a:bodyPr>
            <a:lstStyle/>
            <a:p>
              <a:pPr defTabSz="914400"/>
              <a:r>
                <a:rPr lang="en-US" sz="1400" kern="0" dirty="0">
                  <a:solidFill>
                    <a:prstClr val="black"/>
                  </a:solidFill>
                </a:rPr>
                <a:t>                                g                                           h                                            </a:t>
              </a:r>
              <a:r>
                <a:rPr lang="en-US" sz="1400" kern="0" dirty="0" err="1">
                  <a:solidFill>
                    <a:prstClr val="black"/>
                  </a:solidFill>
                </a:rPr>
                <a:t>i</a:t>
              </a:r>
              <a:endParaRPr lang="en-US" sz="1400" kern="0" dirty="0">
                <a:solidFill>
                  <a:prstClr val="black"/>
                </a:solidFill>
              </a:endParaRPr>
            </a:p>
          </p:txBody>
        </p:sp>
      </p:grpSp>
    </p:spTree>
    <p:extLst>
      <p:ext uri="{BB962C8B-B14F-4D97-AF65-F5344CB8AC3E}">
        <p14:creationId xmlns:p14="http://schemas.microsoft.com/office/powerpoint/2010/main" val="58441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135390" y="141733"/>
            <a:ext cx="8952948" cy="79937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200" b="1" kern="0" dirty="0">
                <a:latin typeface="Arial" pitchFamily="34" charset="0"/>
                <a:cs typeface="Arial" pitchFamily="34" charset="0"/>
                <a:sym typeface="Arial Bold" charset="0"/>
              </a:rPr>
              <a:t>Best generalized additive models for reach and </a:t>
            </a:r>
            <a:r>
              <a:rPr lang="en-US" sz="2200" b="1" kern="0" dirty="0" err="1">
                <a:latin typeface="Arial" pitchFamily="34" charset="0"/>
                <a:cs typeface="Arial" pitchFamily="34" charset="0"/>
                <a:sym typeface="Arial Bold" charset="0"/>
              </a:rPr>
              <a:t>subcatchment</a:t>
            </a:r>
            <a:r>
              <a:rPr lang="en-US" sz="2200" b="1" kern="0" dirty="0">
                <a:latin typeface="Arial" pitchFamily="34" charset="0"/>
                <a:cs typeface="Arial" pitchFamily="34" charset="0"/>
                <a:sym typeface="Arial Bold" charset="0"/>
              </a:rPr>
              <a:t> scales for median </a:t>
            </a:r>
            <a:r>
              <a:rPr lang="en-US" sz="2200" b="1" kern="0">
                <a:latin typeface="Arial" pitchFamily="34" charset="0"/>
                <a:cs typeface="Arial" pitchFamily="34" charset="0"/>
                <a:sym typeface="Arial Bold" charset="0"/>
              </a:rPr>
              <a:t>water temperature </a:t>
            </a:r>
            <a:r>
              <a:rPr lang="en-US" sz="2200" b="1" kern="0" dirty="0">
                <a:latin typeface="Arial" pitchFamily="34" charset="0"/>
                <a:cs typeface="Arial" pitchFamily="34" charset="0"/>
                <a:sym typeface="Arial Bold" charset="0"/>
              </a:rPr>
              <a:t>&amp; probability of occurrence.</a:t>
            </a:r>
            <a:endParaRPr lang="en-US" sz="22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graphicFrame>
        <p:nvGraphicFramePr>
          <p:cNvPr id="9" name="Table 8">
            <a:extLst>
              <a:ext uri="{FF2B5EF4-FFF2-40B4-BE49-F238E27FC236}">
                <a16:creationId xmlns:a16="http://schemas.microsoft.com/office/drawing/2014/main" id="{B4DBA4C3-FBA0-4D33-9667-AD0741C16A9F}"/>
              </a:ext>
            </a:extLst>
          </p:cNvPr>
          <p:cNvGraphicFramePr>
            <a:graphicFrameLocks noGrp="1"/>
          </p:cNvGraphicFramePr>
          <p:nvPr>
            <p:extLst>
              <p:ext uri="{D42A27DB-BD31-4B8C-83A1-F6EECF244321}">
                <p14:modId xmlns:p14="http://schemas.microsoft.com/office/powerpoint/2010/main" val="4056439055"/>
              </p:ext>
            </p:extLst>
          </p:nvPr>
        </p:nvGraphicFramePr>
        <p:xfrm>
          <a:off x="165656" y="1158448"/>
          <a:ext cx="8952949" cy="3333058"/>
        </p:xfrm>
        <a:graphic>
          <a:graphicData uri="http://schemas.openxmlformats.org/drawingml/2006/table">
            <a:tbl>
              <a:tblPr firstRow="1" firstCol="1" bandRow="1"/>
              <a:tblGrid>
                <a:gridCol w="2879658">
                  <a:extLst>
                    <a:ext uri="{9D8B030D-6E8A-4147-A177-3AD203B41FA5}">
                      <a16:colId xmlns:a16="http://schemas.microsoft.com/office/drawing/2014/main" val="498023965"/>
                    </a:ext>
                  </a:extLst>
                </a:gridCol>
                <a:gridCol w="201844">
                  <a:extLst>
                    <a:ext uri="{9D8B030D-6E8A-4147-A177-3AD203B41FA5}">
                      <a16:colId xmlns:a16="http://schemas.microsoft.com/office/drawing/2014/main" val="3391802962"/>
                    </a:ext>
                  </a:extLst>
                </a:gridCol>
                <a:gridCol w="572641">
                  <a:extLst>
                    <a:ext uri="{9D8B030D-6E8A-4147-A177-3AD203B41FA5}">
                      <a16:colId xmlns:a16="http://schemas.microsoft.com/office/drawing/2014/main" val="4204084704"/>
                    </a:ext>
                  </a:extLst>
                </a:gridCol>
                <a:gridCol w="717671">
                  <a:extLst>
                    <a:ext uri="{9D8B030D-6E8A-4147-A177-3AD203B41FA5}">
                      <a16:colId xmlns:a16="http://schemas.microsoft.com/office/drawing/2014/main" val="1011961860"/>
                    </a:ext>
                  </a:extLst>
                </a:gridCol>
                <a:gridCol w="1012962">
                  <a:extLst>
                    <a:ext uri="{9D8B030D-6E8A-4147-A177-3AD203B41FA5}">
                      <a16:colId xmlns:a16="http://schemas.microsoft.com/office/drawing/2014/main" val="780206411"/>
                    </a:ext>
                  </a:extLst>
                </a:gridCol>
                <a:gridCol w="1012962">
                  <a:extLst>
                    <a:ext uri="{9D8B030D-6E8A-4147-A177-3AD203B41FA5}">
                      <a16:colId xmlns:a16="http://schemas.microsoft.com/office/drawing/2014/main" val="2319052531"/>
                    </a:ext>
                  </a:extLst>
                </a:gridCol>
                <a:gridCol w="1229012">
                  <a:extLst>
                    <a:ext uri="{9D8B030D-6E8A-4147-A177-3AD203B41FA5}">
                      <a16:colId xmlns:a16="http://schemas.microsoft.com/office/drawing/2014/main" val="3289072037"/>
                    </a:ext>
                  </a:extLst>
                </a:gridCol>
                <a:gridCol w="1079498">
                  <a:extLst>
                    <a:ext uri="{9D8B030D-6E8A-4147-A177-3AD203B41FA5}">
                      <a16:colId xmlns:a16="http://schemas.microsoft.com/office/drawing/2014/main" val="4264822008"/>
                    </a:ext>
                  </a:extLst>
                </a:gridCol>
                <a:gridCol w="246701">
                  <a:extLst>
                    <a:ext uri="{9D8B030D-6E8A-4147-A177-3AD203B41FA5}">
                      <a16:colId xmlns:a16="http://schemas.microsoft.com/office/drawing/2014/main" val="22047342"/>
                    </a:ext>
                  </a:extLst>
                </a:gridCol>
              </a:tblGrid>
              <a:tr h="190400">
                <a:tc>
                  <a:txBody>
                    <a:bodyPr/>
                    <a:lstStyle/>
                    <a:p>
                      <a:pPr marL="0" marR="0" algn="ctr">
                        <a:lnSpc>
                          <a:spcPts val="17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Model</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dirty="0">
                        <a:effectLst/>
                        <a:latin typeface="Arial" panose="020B0604020202020204" pitchFamily="34"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ts val="1700"/>
                        </a:lnSpc>
                        <a:spcBef>
                          <a:spcPts val="0"/>
                        </a:spcBef>
                        <a:spcAft>
                          <a:spcPts val="0"/>
                        </a:spcAft>
                      </a:pPr>
                      <a:r>
                        <a:rPr lang="en-US" sz="1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edf</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ts val="1700"/>
                        </a:lnSpc>
                        <a:spcBef>
                          <a:spcPts val="0"/>
                        </a:spcBef>
                        <a:spcAft>
                          <a:spcPts val="0"/>
                        </a:spcAft>
                      </a:pPr>
                      <a:r>
                        <a:rPr lang="en-US" sz="1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Ref.df</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ts val="17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ts val="17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p-value</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ts val="17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R-sq.(adj)</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ts val="17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Deviance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17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490656423"/>
                  </a:ext>
                </a:extLst>
              </a:tr>
              <a:tr h="190400">
                <a:tc gridSpan="2">
                  <a:txBody>
                    <a:bodyPr/>
                    <a:lstStyle/>
                    <a:p>
                      <a:pPr marL="0" marR="0" algn="just">
                        <a:lnSpc>
                          <a:spcPts val="17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Reach scale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tc>
                  <a:txBody>
                    <a:bodyPr/>
                    <a:lstStyle/>
                    <a:p>
                      <a:endParaRPr lang="en-US" sz="1000" dirty="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dirty="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just">
                        <a:lnSpc>
                          <a:spcPts val="17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4117211813"/>
                  </a:ext>
                </a:extLst>
              </a:tr>
              <a:tr h="187769">
                <a:tc>
                  <a:txBody>
                    <a:bodyPr/>
                    <a:lstStyle/>
                    <a:p>
                      <a:pPr marL="0" marR="0" algn="just">
                        <a:lnSpc>
                          <a:spcPts val="1700"/>
                        </a:lnSpc>
                        <a:spcBef>
                          <a:spcPts val="0"/>
                        </a:spcBef>
                        <a:spcAft>
                          <a:spcPts val="0"/>
                        </a:spcAft>
                      </a:pPr>
                      <a:r>
                        <a:rPr lang="en-US" sz="1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Median water temperature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dirty="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268982476"/>
                  </a:ext>
                </a:extLst>
              </a:tr>
              <a:tr h="187769">
                <a:tc>
                  <a:txBody>
                    <a:bodyPr/>
                    <a:lstStyle/>
                    <a:p>
                      <a:pPr marL="0" marR="0" algn="just">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(Confinement)</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&lt;0.01</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0.59</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gridSpan="2">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356863017"/>
                  </a:ext>
                </a:extLst>
              </a:tr>
              <a:tr h="187769">
                <a:tc>
                  <a:txBody>
                    <a:bodyPr/>
                    <a:lstStyle/>
                    <a:p>
                      <a:pPr marL="0" marR="0" algn="just">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s(z-Area)</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6.72</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9.95</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&lt;0.001</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393265818"/>
                  </a:ext>
                </a:extLst>
              </a:tr>
              <a:tr h="187769">
                <a:tc>
                  <a:txBody>
                    <a:bodyPr/>
                    <a:lstStyle/>
                    <a:p>
                      <a:pPr marL="0" marR="0" algn="just">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(z-Maximum depth)</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0.96</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0.42</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0.05</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313614496"/>
                  </a:ext>
                </a:extLst>
              </a:tr>
              <a:tr h="146838">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dirty="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458258237"/>
                  </a:ext>
                </a:extLst>
              </a:tr>
              <a:tr h="187769">
                <a:tc>
                  <a:txBody>
                    <a:bodyPr/>
                    <a:lstStyle/>
                    <a:p>
                      <a:pPr marL="0" marR="0" algn="just">
                        <a:lnSpc>
                          <a:spcPts val="1700"/>
                        </a:lnSpc>
                        <a:spcBef>
                          <a:spcPts val="0"/>
                        </a:spcBef>
                        <a:spcAft>
                          <a:spcPts val="0"/>
                        </a:spcAft>
                      </a:pPr>
                      <a:r>
                        <a:rPr lang="en-US" sz="10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Probability of occurrence of cool water</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gridSpan="2">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070363370"/>
                  </a:ext>
                </a:extLst>
              </a:tr>
              <a:tr h="187769">
                <a:tc>
                  <a:txBody>
                    <a:bodyPr/>
                    <a:lstStyle/>
                    <a:p>
                      <a:pPr marL="0" marR="0" algn="just">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(Confinement)</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1.95</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6.86</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0.02</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gridSpan="2">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463083380"/>
                  </a:ext>
                </a:extLst>
              </a:tr>
              <a:tr h="187769">
                <a:tc>
                  <a:txBody>
                    <a:bodyPr/>
                    <a:lstStyle/>
                    <a:p>
                      <a:pPr marL="0" marR="0" algn="just">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(z_Area)</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0.95</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17.64</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&lt;0.001</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854219892"/>
                  </a:ext>
                </a:extLst>
              </a:tr>
              <a:tr h="146838">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214650418"/>
                  </a:ext>
                </a:extLst>
              </a:tr>
              <a:tr h="187769">
                <a:tc>
                  <a:txBody>
                    <a:bodyPr/>
                    <a:lstStyle/>
                    <a:p>
                      <a:pPr marL="0" marR="0" algn="just">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Sub-catchment scale</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dirty="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701265527"/>
                  </a:ext>
                </a:extLst>
              </a:tr>
              <a:tr h="187769">
                <a:tc>
                  <a:txBody>
                    <a:bodyPr/>
                    <a:lstStyle/>
                    <a:p>
                      <a:pPr marL="0" marR="0" algn="just">
                        <a:lnSpc>
                          <a:spcPts val="1700"/>
                        </a:lnSpc>
                        <a:spcBef>
                          <a:spcPts val="0"/>
                        </a:spcBef>
                        <a:spcAft>
                          <a:spcPts val="0"/>
                        </a:spcAft>
                      </a:pPr>
                      <a:r>
                        <a:rPr lang="en-US" sz="10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Median water temperature</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gridSpan="2">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70064423"/>
                  </a:ext>
                </a:extLst>
              </a:tr>
              <a:tr h="187769">
                <a:tc>
                  <a:txBody>
                    <a:bodyPr/>
                    <a:lstStyle/>
                    <a:p>
                      <a:pPr marL="0" marR="0" algn="just">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(Distance from dam)</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7.78</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21.07</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&lt;0.001</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0.68</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gridSpan="2">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71</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055581415"/>
                  </a:ext>
                </a:extLst>
              </a:tr>
              <a:tr h="146838">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a:txBody>
                    <a:bodyPr/>
                    <a:lstStyle/>
                    <a:p>
                      <a:endParaRPr lang="en-US" sz="1000" dirty="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gridSpan="2">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86003250"/>
                  </a:ext>
                </a:extLst>
              </a:tr>
              <a:tr h="187769">
                <a:tc>
                  <a:txBody>
                    <a:bodyPr/>
                    <a:lstStyle/>
                    <a:p>
                      <a:pPr marL="0" marR="0" algn="just">
                        <a:lnSpc>
                          <a:spcPts val="1700"/>
                        </a:lnSpc>
                        <a:spcBef>
                          <a:spcPts val="0"/>
                        </a:spcBef>
                        <a:spcAft>
                          <a:spcPts val="0"/>
                        </a:spcAft>
                      </a:pPr>
                      <a:r>
                        <a:rPr lang="en-US" sz="10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Probability of occurrence of cool water</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gridSpan="2">
                  <a:txBody>
                    <a:bodyPr/>
                    <a:lstStyle/>
                    <a:p>
                      <a:pPr marL="0" marR="0" algn="ctr">
                        <a:lnSpc>
                          <a:spcPts val="17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90928949"/>
                  </a:ext>
                </a:extLst>
              </a:tr>
              <a:tr h="187769">
                <a:tc>
                  <a:txBody>
                    <a:bodyPr/>
                    <a:lstStyle/>
                    <a:p>
                      <a:pPr marL="0" marR="0" algn="just">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(Distance from dam)</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a:noFill/>
                    </a:lnB>
                  </a:tcPr>
                </a:tc>
                <a:tc>
                  <a:txBody>
                    <a:bodyPr/>
                    <a:lstStyle/>
                    <a:p>
                      <a:pPr marL="0" marR="0" algn="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6.65</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21.73</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&lt;0.01</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0.63</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gridSpan="2">
                  <a:txBody>
                    <a:bodyPr/>
                    <a:lstStyle/>
                    <a:p>
                      <a:pPr marL="0" marR="0" algn="ctr">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42628033"/>
                  </a:ext>
                </a:extLst>
              </a:tr>
              <a:tr h="187769">
                <a:tc>
                  <a:txBody>
                    <a:bodyPr/>
                    <a:lstStyle/>
                    <a:p>
                      <a:pPr marL="0" marR="0" algn="just">
                        <a:lnSpc>
                          <a:spcPts val="17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(Percent land developed)</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0.77</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2.49</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ts val="17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0.07</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6077" marR="66077"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00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endParaRPr lang="en-US" sz="1000" dirty="0">
                        <a:effectLst/>
                        <a:latin typeface="Arial" panose="020B0604020202020204" pitchFamily="34" charset="0"/>
                        <a:cs typeface="Arial" panose="020B0604020202020204" pitchFamily="34" charset="0"/>
                      </a:endParaRPr>
                    </a:p>
                  </a:txBody>
                  <a:tcPr marL="66077" marR="66077"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00045314"/>
                  </a:ext>
                </a:extLst>
              </a:tr>
            </a:tbl>
          </a:graphicData>
        </a:graphic>
      </p:graphicFrame>
    </p:spTree>
    <p:extLst>
      <p:ext uri="{BB962C8B-B14F-4D97-AF65-F5344CB8AC3E}">
        <p14:creationId xmlns:p14="http://schemas.microsoft.com/office/powerpoint/2010/main" val="819496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0" y="143222"/>
            <a:ext cx="9144000" cy="79937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3200" b="1" kern="0" dirty="0">
                <a:latin typeface="Arial" pitchFamily="34" charset="0"/>
                <a:cs typeface="Arial" pitchFamily="34" charset="0"/>
                <a:sym typeface="Arial Bold" charset="0"/>
              </a:rPr>
              <a:t>Take home message:</a:t>
            </a:r>
            <a:endParaRPr lang="en-US" sz="32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sp>
        <p:nvSpPr>
          <p:cNvPr id="2" name="Rectangle 1">
            <a:extLst>
              <a:ext uri="{FF2B5EF4-FFF2-40B4-BE49-F238E27FC236}">
                <a16:creationId xmlns:a16="http://schemas.microsoft.com/office/drawing/2014/main" id="{69691413-E442-49D3-B42B-31602F0F40E5}"/>
              </a:ext>
            </a:extLst>
          </p:cNvPr>
          <p:cNvSpPr/>
          <p:nvPr/>
        </p:nvSpPr>
        <p:spPr>
          <a:xfrm>
            <a:off x="276626" y="689683"/>
            <a:ext cx="8805902" cy="3785652"/>
          </a:xfrm>
          <a:prstGeom prst="rect">
            <a:avLst/>
          </a:prstGeom>
        </p:spPr>
        <p:txBody>
          <a:bodyPr wrap="square">
            <a:spAutoFit/>
          </a:bodyPr>
          <a:lstStyle/>
          <a:p>
            <a:pPr marL="228600" indent="-228600">
              <a:buFont typeface="Arial" panose="020B0604020202020204" pitchFamily="34" charset="0"/>
              <a:buChar char="•"/>
            </a:pPr>
            <a:r>
              <a:rPr lang="en-US" sz="2000" dirty="0"/>
              <a:t>The complexity of thermal patterns in impounded rivers require a combination of approaches to understand implications for salmonids.</a:t>
            </a:r>
          </a:p>
          <a:p>
            <a:pPr marL="228600" indent="-228600">
              <a:buFont typeface="Arial" panose="020B0604020202020204" pitchFamily="34" charset="0"/>
              <a:buChar char="•"/>
            </a:pPr>
            <a:endParaRPr lang="en-US" sz="2000" dirty="0"/>
          </a:p>
          <a:p>
            <a:pPr marL="228600" indent="-228600">
              <a:buFont typeface="Arial" panose="020B0604020202020204" pitchFamily="34" charset="0"/>
              <a:buChar char="•"/>
            </a:pPr>
            <a:r>
              <a:rPr lang="en-US" sz="2000" dirty="0"/>
              <a:t>Lateral discontinuities provided most potential cold-water refuges for salmonids &amp; were more persistent  if temperature differences between main stem and confluences were largest.</a:t>
            </a:r>
          </a:p>
          <a:p>
            <a:pPr marL="228600" indent="-228600">
              <a:buFont typeface="Arial" panose="020B0604020202020204" pitchFamily="34" charset="0"/>
              <a:buChar char="•"/>
            </a:pPr>
            <a:endParaRPr lang="en-US" sz="2000" dirty="0"/>
          </a:p>
          <a:p>
            <a:pPr marL="228600" indent="-228600">
              <a:buFont typeface="Arial" panose="020B0604020202020204" pitchFamily="34" charset="0"/>
              <a:buChar char="•"/>
            </a:pPr>
            <a:r>
              <a:rPr lang="en-US" sz="2000" dirty="0"/>
              <a:t>Vertical thermal stratification present at slow-moving confluences isolated cool water near the bottom. </a:t>
            </a:r>
          </a:p>
          <a:p>
            <a:pPr marL="228600" indent="-228600">
              <a:buFont typeface="Arial" panose="020B0604020202020204" pitchFamily="34" charset="0"/>
              <a:buChar char="•"/>
            </a:pPr>
            <a:endParaRPr lang="en-US" sz="2000" dirty="0"/>
          </a:p>
          <a:p>
            <a:pPr marL="228600" indent="-228600">
              <a:buFont typeface="Arial" panose="020B0604020202020204" pitchFamily="34" charset="0"/>
              <a:buChar char="•"/>
            </a:pPr>
            <a:r>
              <a:rPr lang="en-US" sz="2000" dirty="0"/>
              <a:t>Need to consider thermal heterogeneity when restoring &amp; maintaining aquatic landscapes to support native salmonids.</a:t>
            </a:r>
          </a:p>
        </p:txBody>
      </p:sp>
    </p:spTree>
    <p:extLst>
      <p:ext uri="{BB962C8B-B14F-4D97-AF65-F5344CB8AC3E}">
        <p14:creationId xmlns:p14="http://schemas.microsoft.com/office/powerpoint/2010/main" val="1381806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Acknowledgments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726" y="2969390"/>
            <a:ext cx="2141493" cy="17063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068" y="870878"/>
            <a:ext cx="2510810" cy="1700872"/>
          </a:xfrm>
          <a:prstGeom prst="rect">
            <a:avLst/>
          </a:prstGeom>
          <a:solidFill>
            <a:schemeClr val="accent5">
              <a:lumMod val="60000"/>
              <a:lumOff val="40000"/>
            </a:schemeClr>
          </a:solid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512" y="975116"/>
            <a:ext cx="3606748" cy="1329989"/>
          </a:xfrm>
          <a:prstGeom prst="rect">
            <a:avLst/>
          </a:prstGeom>
        </p:spPr>
      </p:pic>
      <p:sp>
        <p:nvSpPr>
          <p:cNvPr id="7" name="TextBox 6"/>
          <p:cNvSpPr txBox="1"/>
          <p:nvPr/>
        </p:nvSpPr>
        <p:spPr>
          <a:xfrm>
            <a:off x="4855454" y="2724596"/>
            <a:ext cx="3126864" cy="1200329"/>
          </a:xfrm>
          <a:prstGeom prst="rect">
            <a:avLst/>
          </a:prstGeom>
          <a:noFill/>
        </p:spPr>
        <p:txBody>
          <a:bodyPr wrap="square" rtlCol="0">
            <a:spAutoFit/>
          </a:bodyPr>
          <a:lstStyle/>
          <a:p>
            <a:r>
              <a:rPr lang="en-US" sz="2400" dirty="0"/>
              <a:t>Jason Olson, KNRD</a:t>
            </a:r>
          </a:p>
          <a:p>
            <a:r>
              <a:rPr lang="en-US" sz="2400" dirty="0"/>
              <a:t>Raymond </a:t>
            </a:r>
            <a:r>
              <a:rPr lang="en-US" sz="2400" dirty="0" err="1"/>
              <a:t>Ostlie</a:t>
            </a:r>
            <a:r>
              <a:rPr lang="en-US" sz="2400" dirty="0"/>
              <a:t>, KNRD</a:t>
            </a:r>
          </a:p>
          <a:p>
            <a:r>
              <a:rPr lang="en-US" sz="2400" dirty="0"/>
              <a:t>Ken Merrill, KNRD</a:t>
            </a:r>
          </a:p>
        </p:txBody>
      </p:sp>
      <p:sp>
        <p:nvSpPr>
          <p:cNvPr id="3" name="TextBox 2">
            <a:extLst>
              <a:ext uri="{FF2B5EF4-FFF2-40B4-BE49-F238E27FC236}">
                <a16:creationId xmlns:a16="http://schemas.microsoft.com/office/drawing/2014/main" id="{60335CF6-93D6-4845-9128-D29BD677EDA6}"/>
              </a:ext>
            </a:extLst>
          </p:cNvPr>
          <p:cNvSpPr txBox="1"/>
          <p:nvPr/>
        </p:nvSpPr>
        <p:spPr>
          <a:xfrm>
            <a:off x="2956035" y="4488624"/>
            <a:ext cx="6274675" cy="584775"/>
          </a:xfrm>
          <a:prstGeom prst="rect">
            <a:avLst/>
          </a:prstGeom>
          <a:noFill/>
        </p:spPr>
        <p:txBody>
          <a:bodyPr wrap="square" rtlCol="0">
            <a:spAutoFit/>
          </a:bodyPr>
          <a:lstStyle/>
          <a:p>
            <a:r>
              <a:rPr lang="en-US" sz="1600" b="1" i="1" dirty="0"/>
              <a:t>Disclaimer:</a:t>
            </a:r>
            <a:r>
              <a:rPr lang="en-US" sz="1600" i="1" dirty="0"/>
              <a:t> The opinions expressed here are those of the authors and do not reflect opinions or policy of the Environmental Protection Agency.</a:t>
            </a:r>
          </a:p>
        </p:txBody>
      </p:sp>
    </p:spTree>
    <p:extLst>
      <p:ext uri="{BB962C8B-B14F-4D97-AF65-F5344CB8AC3E}">
        <p14:creationId xmlns:p14="http://schemas.microsoft.com/office/powerpoint/2010/main" val="650137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135390" y="135420"/>
            <a:ext cx="8811584" cy="79937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800" b="1" kern="0" dirty="0">
                <a:latin typeface="Arial" pitchFamily="34" charset="0"/>
                <a:cs typeface="Arial" pitchFamily="34" charset="0"/>
                <a:sym typeface="Arial Bold" charset="0"/>
              </a:rPr>
              <a:t>Objectives:</a:t>
            </a:r>
            <a:endParaRPr lang="en-US" sz="2800" b="1" i="1" kern="0" dirty="0">
              <a:latin typeface="Arial" pitchFamily="34" charset="0"/>
              <a:cs typeface="Arial" pitchFamily="34" charset="0"/>
              <a:sym typeface="Arial Bold" charset="0"/>
            </a:endParaRPr>
          </a:p>
          <a:p>
            <a:pPr marL="39688">
              <a:spcBef>
                <a:spcPts val="600"/>
              </a:spcBef>
              <a:spcAft>
                <a:spcPts val="0"/>
              </a:spcAft>
              <a:defRPr/>
            </a:pPr>
            <a:endParaRPr lang="en-US" sz="22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endParaRPr lang="en-US" sz="1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sp>
        <p:nvSpPr>
          <p:cNvPr id="2" name="Rectangle 1">
            <a:extLst>
              <a:ext uri="{FF2B5EF4-FFF2-40B4-BE49-F238E27FC236}">
                <a16:creationId xmlns:a16="http://schemas.microsoft.com/office/drawing/2014/main" id="{1F3181CE-1773-4E99-BC18-CFDC31851392}"/>
              </a:ext>
            </a:extLst>
          </p:cNvPr>
          <p:cNvSpPr/>
          <p:nvPr/>
        </p:nvSpPr>
        <p:spPr>
          <a:xfrm>
            <a:off x="135390" y="934796"/>
            <a:ext cx="8889961" cy="3416320"/>
          </a:xfrm>
          <a:prstGeom prst="rect">
            <a:avLst/>
          </a:prstGeom>
        </p:spPr>
        <p:txBody>
          <a:bodyPr wrap="square">
            <a:spAutoFit/>
          </a:bodyPr>
          <a:lstStyle/>
          <a:p>
            <a:pPr marL="457200" indent="-457200">
              <a:buFont typeface="+mj-lt"/>
              <a:buAutoNum type="arabicPeriod"/>
            </a:pPr>
            <a:r>
              <a:rPr lang="en-US" sz="2400" dirty="0"/>
              <a:t>Compare longitudinal patterns of temperature from TIR imagery to instream measurements in the water column.</a:t>
            </a:r>
          </a:p>
          <a:p>
            <a:pPr marL="342900" indent="-342900">
              <a:buAutoNum type="arabicPeriod"/>
            </a:pPr>
            <a:endParaRPr lang="en-US" sz="2400" dirty="0"/>
          </a:p>
          <a:p>
            <a:pPr marL="457200" indent="-457200">
              <a:buFont typeface="+mj-lt"/>
              <a:buAutoNum type="arabicPeriod"/>
            </a:pPr>
            <a:r>
              <a:rPr lang="en-US" sz="2400" dirty="0"/>
              <a:t>Assess spatial &amp; temporal thermal heterogeneity &amp; potential cold-water refuges for salmonids.</a:t>
            </a:r>
          </a:p>
          <a:p>
            <a:pPr marL="457200" indent="-457200">
              <a:buFont typeface="+mj-lt"/>
              <a:buAutoNum type="arabicPeriod"/>
            </a:pPr>
            <a:endParaRPr lang="en-US" sz="2400" dirty="0"/>
          </a:p>
          <a:p>
            <a:pPr marL="457200" indent="-457200">
              <a:buFont typeface="+mj-lt"/>
              <a:buAutoNum type="arabicPeriod"/>
            </a:pPr>
            <a:r>
              <a:rPr lang="en-US" sz="2400" dirty="0"/>
              <a:t>Evaluate statistical associations between hydrologic &amp; geomorphic variables &amp; occurrence of cool-water areas and median water temperature.</a:t>
            </a:r>
          </a:p>
        </p:txBody>
      </p:sp>
    </p:spTree>
    <p:extLst>
      <p:ext uri="{BB962C8B-B14F-4D97-AF65-F5344CB8AC3E}">
        <p14:creationId xmlns:p14="http://schemas.microsoft.com/office/powerpoint/2010/main" val="335863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8612"/>
            <a:ext cx="9144000" cy="830997"/>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Proposed budget for Snake River cold-water refuge assessment </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Meeting with USFWS, BPA, and Army Corps of Engineers partners (24-April-2023)</a:t>
            </a:r>
          </a:p>
        </p:txBody>
      </p:sp>
      <p:sp>
        <p:nvSpPr>
          <p:cNvPr id="8" name="Rectangle 7">
            <a:extLst>
              <a:ext uri="{FF2B5EF4-FFF2-40B4-BE49-F238E27FC236}">
                <a16:creationId xmlns:a16="http://schemas.microsoft.com/office/drawing/2014/main" id="{4FF2E786-BC29-060B-7A6E-F2755E6248D3}"/>
              </a:ext>
            </a:extLst>
          </p:cNvPr>
          <p:cNvSpPr/>
          <p:nvPr/>
        </p:nvSpPr>
        <p:spPr>
          <a:xfrm>
            <a:off x="87550" y="1105712"/>
            <a:ext cx="8991600" cy="3970318"/>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Year 1 (Jan </a:t>
            </a:r>
            <a:r>
              <a:rPr lang="en-US" sz="1600" b="1">
                <a:latin typeface="Arial" panose="020B0604020202020204" pitchFamily="34" charset="0"/>
                <a:cs typeface="Arial" panose="020B0604020202020204" pitchFamily="34" charset="0"/>
              </a:rPr>
              <a:t>1 - Dec </a:t>
            </a:r>
            <a:r>
              <a:rPr lang="en-US" sz="1600" b="1" dirty="0">
                <a:latin typeface="Arial" panose="020B0604020202020204" pitchFamily="34" charset="0"/>
                <a:cs typeface="Arial" panose="020B0604020202020204" pitchFamily="34" charset="0"/>
              </a:rPr>
              <a:t>31, 2024)</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Review existing data, deploy/</a:t>
            </a:r>
            <a:r>
              <a:rPr lang="en-US" sz="1400" dirty="0" err="1">
                <a:latin typeface="Arial" panose="020B0604020202020204" pitchFamily="34" charset="0"/>
                <a:cs typeface="Arial" panose="020B0604020202020204" pitchFamily="34" charset="0"/>
              </a:rPr>
              <a:t>retreive</a:t>
            </a:r>
            <a:r>
              <a:rPr lang="en-US" sz="1400" dirty="0">
                <a:latin typeface="Arial" panose="020B0604020202020204" pitchFamily="34" charset="0"/>
                <a:cs typeface="Arial" panose="020B0604020202020204" pitchFamily="34" charset="0"/>
              </a:rPr>
              <a:t> ground-truthing dataloggers, and collect airborne thermal IR imagery.</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Total cost (high estimate) including thermal IR remote sensing: $175,336</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USGS subtotal (high estimate): $35,336</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Year 2 (Jan 1 - Dec 31, 2025)</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Deploy in-situ temperature loggers to validate remotely sensed patterns and assess vertical stratification.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Analyze thermal IR imagery and field data and generate data releases.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Total cost (high estimate) including boat rental/operator: $236,475</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USGS subtotal (high estimate): $186,475</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Year 3 (Jan 1 - June 30, 2026)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Produce report and prepare draft manuscript for scientific journal</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USGS subtotal (high estimate): $49,615</a:t>
            </a:r>
          </a:p>
          <a:p>
            <a:endParaRPr lang="en-US" sz="1400"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2BB8243-8D66-EB34-0DFB-24F019A02247}"/>
              </a:ext>
            </a:extLst>
          </p:cNvPr>
          <p:cNvSpPr/>
          <p:nvPr/>
        </p:nvSpPr>
        <p:spPr>
          <a:xfrm>
            <a:off x="6018179" y="3845214"/>
            <a:ext cx="2963694" cy="830997"/>
          </a:xfrm>
          <a:prstGeom prst="rect">
            <a:avLst/>
          </a:prstGeom>
        </p:spPr>
        <p:txBody>
          <a:bodyPr wrap="square">
            <a:spAutoFit/>
          </a:bodyPr>
          <a:lstStyle/>
          <a:p>
            <a:r>
              <a:rPr lang="en-US" sz="1600" b="1" u="sng" dirty="0">
                <a:latin typeface="Arial" panose="020B0604020202020204" pitchFamily="34" charset="0"/>
                <a:cs typeface="Arial" panose="020B0604020202020204" pitchFamily="34" charset="0"/>
              </a:rPr>
              <a:t>Cost summary for Years 1-3</a:t>
            </a:r>
          </a:p>
          <a:p>
            <a:r>
              <a:rPr lang="en-US" sz="1600" b="1" dirty="0">
                <a:latin typeface="Arial" panose="020B0604020202020204" pitchFamily="34" charset="0"/>
                <a:cs typeface="Arial" panose="020B0604020202020204" pitchFamily="34" charset="0"/>
              </a:rPr>
              <a:t>Total: $461,426</a:t>
            </a:r>
          </a:p>
          <a:p>
            <a:r>
              <a:rPr lang="en-US" sz="1600" b="1" dirty="0">
                <a:latin typeface="Arial" panose="020B0604020202020204" pitchFamily="34" charset="0"/>
                <a:cs typeface="Arial" panose="020B0604020202020204" pitchFamily="34" charset="0"/>
              </a:rPr>
              <a:t>USGS subtotal: $271,426</a:t>
            </a:r>
          </a:p>
        </p:txBody>
      </p:sp>
    </p:spTree>
    <p:extLst>
      <p:ext uri="{BB962C8B-B14F-4D97-AF65-F5344CB8AC3E}">
        <p14:creationId xmlns:p14="http://schemas.microsoft.com/office/powerpoint/2010/main" val="2289323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31115-EC18-480E-9F45-FBE7BE4BFD0B}"/>
              </a:ext>
            </a:extLst>
          </p:cNvPr>
          <p:cNvSpPr/>
          <p:nvPr/>
        </p:nvSpPr>
        <p:spPr>
          <a:xfrm>
            <a:off x="1096862" y="1202144"/>
            <a:ext cx="6675538" cy="2893100"/>
          </a:xfrm>
          <a:prstGeom prst="rect">
            <a:avLst/>
          </a:prstGeom>
        </p:spPr>
        <p:txBody>
          <a:bodyPr wrap="square">
            <a:spAutoFit/>
          </a:bodyPr>
          <a:lstStyle/>
          <a:p>
            <a:r>
              <a:rPr lang="en-US" dirty="0"/>
              <a:t>Mejia, F.H.; Torgersen, C.E.; Berntsen, E.K.; Maroney, J.R.; Connor, J.M.; Fullerton, A.H.; Ebersole, J.L.; </a:t>
            </a:r>
            <a:r>
              <a:rPr lang="en-US" dirty="0" err="1"/>
              <a:t>Lorang</a:t>
            </a:r>
            <a:r>
              <a:rPr lang="en-US" dirty="0"/>
              <a:t>, M.S. Longitudinal, Lateral, Vertical, and Temporal Thermal Heterogeneity in a Large Impounded River: Implications for Cold-Water Refuges. </a:t>
            </a:r>
            <a:r>
              <a:rPr lang="en-US" i="1" dirty="0"/>
              <a:t>Remote Sens.</a:t>
            </a:r>
            <a:r>
              <a:rPr lang="en-US" dirty="0"/>
              <a:t> 2020, </a:t>
            </a:r>
            <a:r>
              <a:rPr lang="en-US" i="1" dirty="0"/>
              <a:t>12</a:t>
            </a:r>
            <a:r>
              <a:rPr lang="en-US" dirty="0"/>
              <a:t>, 1386 https://doi.org/10.3390/rs12091386</a:t>
            </a:r>
          </a:p>
          <a:p>
            <a:endParaRPr lang="en-US" sz="1000" dirty="0"/>
          </a:p>
          <a:p>
            <a:endParaRPr lang="en-US" sz="1000" dirty="0"/>
          </a:p>
          <a:p>
            <a:r>
              <a:rPr lang="en-US" dirty="0"/>
              <a:t>Mejia, F.H., Torgersen, C.E., and Berntsen, E.K., 2019, Water temperature data from the Pend Oreille River, Washington and Idaho, 2016-2018: U.S. Geological Survey Data Release, https://doi.org/10.5066/P9U5HJH9.</a:t>
            </a:r>
            <a:endParaRPr lang="en-US" sz="1000" dirty="0"/>
          </a:p>
        </p:txBody>
      </p:sp>
      <p:sp>
        <p:nvSpPr>
          <p:cNvPr id="5" name="Rectangle 4">
            <a:extLst>
              <a:ext uri="{FF2B5EF4-FFF2-40B4-BE49-F238E27FC236}">
                <a16:creationId xmlns:a16="http://schemas.microsoft.com/office/drawing/2014/main" id="{EF9254DC-DCEC-4BFA-87BB-13F31BB6324C}"/>
              </a:ext>
            </a:extLst>
          </p:cNvPr>
          <p:cNvSpPr/>
          <p:nvPr/>
        </p:nvSpPr>
        <p:spPr>
          <a:xfrm>
            <a:off x="821214" y="363720"/>
            <a:ext cx="7501572" cy="523220"/>
          </a:xfrm>
          <a:prstGeom prst="rect">
            <a:avLst/>
          </a:prstGeom>
        </p:spPr>
        <p:txBody>
          <a:bodyPr wrap="square">
            <a:spAutoFit/>
          </a:bodyPr>
          <a:lstStyle/>
          <a:p>
            <a:r>
              <a:rPr lang="en-US" sz="2800" b="1" dirty="0">
                <a:solidFill>
                  <a:srgbClr val="333333"/>
                </a:solidFill>
                <a:latin typeface="Helvetica Neue"/>
              </a:rPr>
              <a:t>All data and interpretations from:</a:t>
            </a:r>
            <a:endParaRPr lang="en-US" sz="2800" b="1" dirty="0"/>
          </a:p>
        </p:txBody>
      </p:sp>
    </p:spTree>
    <p:extLst>
      <p:ext uri="{BB962C8B-B14F-4D97-AF65-F5344CB8AC3E}">
        <p14:creationId xmlns:p14="http://schemas.microsoft.com/office/powerpoint/2010/main" val="193614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2E2B31-6DB4-470A-8D97-5959EE0B5C47}"/>
              </a:ext>
            </a:extLst>
          </p:cNvPr>
          <p:cNvGrpSpPr/>
          <p:nvPr/>
        </p:nvGrpSpPr>
        <p:grpSpPr>
          <a:xfrm>
            <a:off x="1158470" y="92250"/>
            <a:ext cx="8279001" cy="4958999"/>
            <a:chOff x="2938462" y="1478071"/>
            <a:chExt cx="7489495" cy="4384110"/>
          </a:xfrm>
        </p:grpSpPr>
        <p:pic>
          <p:nvPicPr>
            <p:cNvPr id="6" name="Picture 5">
              <a:extLst>
                <a:ext uri="{FF2B5EF4-FFF2-40B4-BE49-F238E27FC236}">
                  <a16:creationId xmlns:a16="http://schemas.microsoft.com/office/drawing/2014/main" id="{62AF6EB5-B3B1-4645-A939-6033F592D34E}"/>
                </a:ext>
              </a:extLst>
            </p:cNvPr>
            <p:cNvPicPr>
              <a:picLocks noChangeAspect="1"/>
            </p:cNvPicPr>
            <p:nvPr/>
          </p:nvPicPr>
          <p:blipFill rotWithShape="1">
            <a:blip r:embed="rId3">
              <a:extLst>
                <a:ext uri="{28A0092B-C50C-407E-A947-70E740481C1C}">
                  <a14:useLocalDpi xmlns:a14="http://schemas.microsoft.com/office/drawing/2010/main" val="0"/>
                </a:ext>
              </a:extLst>
            </a:blip>
            <a:srcRect t="11427" b="11303"/>
            <a:stretch/>
          </p:blipFill>
          <p:spPr>
            <a:xfrm>
              <a:off x="2938462" y="1478071"/>
              <a:ext cx="7084219" cy="4384110"/>
            </a:xfrm>
            <a:prstGeom prst="rect">
              <a:avLst/>
            </a:prstGeom>
            <a:ln w="19050">
              <a:solidFill>
                <a:schemeClr val="tx1"/>
              </a:solidFill>
            </a:ln>
          </p:spPr>
        </p:pic>
        <p:sp>
          <p:nvSpPr>
            <p:cNvPr id="7" name="TextBox 6">
              <a:extLst>
                <a:ext uri="{FF2B5EF4-FFF2-40B4-BE49-F238E27FC236}">
                  <a16:creationId xmlns:a16="http://schemas.microsoft.com/office/drawing/2014/main" id="{0485F965-76FE-4EC0-8556-C928B810B83B}"/>
                </a:ext>
              </a:extLst>
            </p:cNvPr>
            <p:cNvSpPr txBox="1"/>
            <p:nvPr/>
          </p:nvSpPr>
          <p:spPr>
            <a:xfrm>
              <a:off x="4877888" y="4847573"/>
              <a:ext cx="1314428" cy="309387"/>
            </a:xfrm>
            <a:prstGeom prst="rect">
              <a:avLst/>
            </a:prstGeom>
            <a:noFill/>
          </p:spPr>
          <p:txBody>
            <a:bodyPr wrap="none" rtlCol="0">
              <a:spAutoFit/>
            </a:bodyPr>
            <a:lstStyle/>
            <a:p>
              <a:r>
                <a:rPr lang="en-US" sz="2000" dirty="0"/>
                <a:t>Columbia River</a:t>
              </a:r>
            </a:p>
          </p:txBody>
        </p:sp>
        <p:sp>
          <p:nvSpPr>
            <p:cNvPr id="8" name="TextBox 7">
              <a:extLst>
                <a:ext uri="{FF2B5EF4-FFF2-40B4-BE49-F238E27FC236}">
                  <a16:creationId xmlns:a16="http://schemas.microsoft.com/office/drawing/2014/main" id="{04749654-9B35-4BC4-9A3C-61FFBA9EA7D2}"/>
                </a:ext>
              </a:extLst>
            </p:cNvPr>
            <p:cNvSpPr txBox="1"/>
            <p:nvPr/>
          </p:nvSpPr>
          <p:spPr>
            <a:xfrm>
              <a:off x="6480571" y="5492849"/>
              <a:ext cx="635443" cy="261789"/>
            </a:xfrm>
            <a:prstGeom prst="rect">
              <a:avLst/>
            </a:prstGeom>
            <a:noFill/>
          </p:spPr>
          <p:txBody>
            <a:bodyPr wrap="none" rtlCol="0">
              <a:spAutoFit/>
            </a:bodyPr>
            <a:lstStyle/>
            <a:p>
              <a:r>
                <a:rPr lang="en-US" sz="1600" dirty="0"/>
                <a:t>Oregon </a:t>
              </a:r>
            </a:p>
          </p:txBody>
        </p:sp>
        <p:sp>
          <p:nvSpPr>
            <p:cNvPr id="9" name="TextBox 8">
              <a:extLst>
                <a:ext uri="{FF2B5EF4-FFF2-40B4-BE49-F238E27FC236}">
                  <a16:creationId xmlns:a16="http://schemas.microsoft.com/office/drawing/2014/main" id="{0973774F-1F3A-4652-ADE0-A51D02253832}"/>
                </a:ext>
              </a:extLst>
            </p:cNvPr>
            <p:cNvSpPr txBox="1"/>
            <p:nvPr/>
          </p:nvSpPr>
          <p:spPr>
            <a:xfrm>
              <a:off x="5225024" y="2470852"/>
              <a:ext cx="913216" cy="261789"/>
            </a:xfrm>
            <a:prstGeom prst="rect">
              <a:avLst/>
            </a:prstGeom>
            <a:noFill/>
          </p:spPr>
          <p:txBody>
            <a:bodyPr wrap="none" rtlCol="0">
              <a:spAutoFit/>
            </a:bodyPr>
            <a:lstStyle/>
            <a:p>
              <a:r>
                <a:rPr lang="en-US" sz="1600" dirty="0"/>
                <a:t>Washington </a:t>
              </a:r>
            </a:p>
          </p:txBody>
        </p:sp>
        <p:sp>
          <p:nvSpPr>
            <p:cNvPr id="10" name="TextBox 9">
              <a:extLst>
                <a:ext uri="{FF2B5EF4-FFF2-40B4-BE49-F238E27FC236}">
                  <a16:creationId xmlns:a16="http://schemas.microsoft.com/office/drawing/2014/main" id="{8B8304E8-5864-41A7-8BD2-0445280E7B83}"/>
                </a:ext>
              </a:extLst>
            </p:cNvPr>
            <p:cNvSpPr txBox="1"/>
            <p:nvPr/>
          </p:nvSpPr>
          <p:spPr>
            <a:xfrm>
              <a:off x="8767325" y="4088797"/>
              <a:ext cx="525943" cy="261789"/>
            </a:xfrm>
            <a:prstGeom prst="rect">
              <a:avLst/>
            </a:prstGeom>
            <a:noFill/>
          </p:spPr>
          <p:txBody>
            <a:bodyPr wrap="none" rtlCol="0">
              <a:spAutoFit/>
            </a:bodyPr>
            <a:lstStyle/>
            <a:p>
              <a:r>
                <a:rPr lang="en-US" sz="1600" dirty="0"/>
                <a:t>Idaho </a:t>
              </a:r>
            </a:p>
          </p:txBody>
        </p:sp>
        <p:sp>
          <p:nvSpPr>
            <p:cNvPr id="11" name="TextBox 10">
              <a:extLst>
                <a:ext uri="{FF2B5EF4-FFF2-40B4-BE49-F238E27FC236}">
                  <a16:creationId xmlns:a16="http://schemas.microsoft.com/office/drawing/2014/main" id="{7C9B959A-DE3F-44DD-8FAF-E7CFF8AEE573}"/>
                </a:ext>
              </a:extLst>
            </p:cNvPr>
            <p:cNvSpPr txBox="1"/>
            <p:nvPr/>
          </p:nvSpPr>
          <p:spPr>
            <a:xfrm>
              <a:off x="6012333" y="1562902"/>
              <a:ext cx="633718" cy="261789"/>
            </a:xfrm>
            <a:prstGeom prst="rect">
              <a:avLst/>
            </a:prstGeom>
            <a:noFill/>
          </p:spPr>
          <p:txBody>
            <a:bodyPr wrap="none" rtlCol="0">
              <a:spAutoFit/>
            </a:bodyPr>
            <a:lstStyle/>
            <a:p>
              <a:r>
                <a:rPr lang="en-US" sz="1600" dirty="0"/>
                <a:t>Canada </a:t>
              </a:r>
            </a:p>
          </p:txBody>
        </p:sp>
        <p:sp>
          <p:nvSpPr>
            <p:cNvPr id="12" name="TextBox 11">
              <a:extLst>
                <a:ext uri="{FF2B5EF4-FFF2-40B4-BE49-F238E27FC236}">
                  <a16:creationId xmlns:a16="http://schemas.microsoft.com/office/drawing/2014/main" id="{AD8BD817-5E4D-4BDC-95E6-73C5CE95CDFD}"/>
                </a:ext>
              </a:extLst>
            </p:cNvPr>
            <p:cNvSpPr txBox="1"/>
            <p:nvPr/>
          </p:nvSpPr>
          <p:spPr>
            <a:xfrm rot="16200000">
              <a:off x="2773400" y="4147005"/>
              <a:ext cx="997129" cy="252912"/>
            </a:xfrm>
            <a:prstGeom prst="rect">
              <a:avLst/>
            </a:prstGeom>
            <a:noFill/>
          </p:spPr>
          <p:txBody>
            <a:bodyPr wrap="none" rtlCol="0">
              <a:spAutoFit/>
            </a:bodyPr>
            <a:lstStyle/>
            <a:p>
              <a:r>
                <a:rPr lang="en-US" sz="1600" dirty="0"/>
                <a:t>Pacific Ocean</a:t>
              </a:r>
            </a:p>
          </p:txBody>
        </p:sp>
        <p:sp>
          <p:nvSpPr>
            <p:cNvPr id="13" name="TextBox 12">
              <a:extLst>
                <a:ext uri="{FF2B5EF4-FFF2-40B4-BE49-F238E27FC236}">
                  <a16:creationId xmlns:a16="http://schemas.microsoft.com/office/drawing/2014/main" id="{674FB377-0CD4-4C53-B4D5-C2E5099BBA66}"/>
                </a:ext>
              </a:extLst>
            </p:cNvPr>
            <p:cNvSpPr txBox="1"/>
            <p:nvPr/>
          </p:nvSpPr>
          <p:spPr>
            <a:xfrm>
              <a:off x="8367888" y="1792874"/>
              <a:ext cx="2060069" cy="326516"/>
            </a:xfrm>
            <a:prstGeom prst="rect">
              <a:avLst/>
            </a:prstGeom>
            <a:noFill/>
          </p:spPr>
          <p:txBody>
            <a:bodyPr wrap="square" rtlCol="0">
              <a:spAutoFit/>
            </a:bodyPr>
            <a:lstStyle/>
            <a:p>
              <a:r>
                <a:rPr lang="en-US" dirty="0"/>
                <a:t> </a:t>
              </a:r>
              <a:r>
                <a:rPr lang="en-US" sz="1600" dirty="0"/>
                <a:t>Pend Oreille River</a:t>
              </a:r>
            </a:p>
          </p:txBody>
        </p:sp>
        <p:cxnSp>
          <p:nvCxnSpPr>
            <p:cNvPr id="14" name="Curved Connector 11">
              <a:extLst>
                <a:ext uri="{FF2B5EF4-FFF2-40B4-BE49-F238E27FC236}">
                  <a16:creationId xmlns:a16="http://schemas.microsoft.com/office/drawing/2014/main" id="{8E534E6D-62A4-4B52-ABD9-E05A7B9F61FD}"/>
                </a:ext>
              </a:extLst>
            </p:cNvPr>
            <p:cNvCxnSpPr/>
            <p:nvPr/>
          </p:nvCxnSpPr>
          <p:spPr>
            <a:xfrm rot="10800000" flipV="1">
              <a:off x="8440075" y="2064319"/>
              <a:ext cx="590222" cy="493587"/>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4688173-3674-4ED3-B930-236A186EC6B0}"/>
                </a:ext>
              </a:extLst>
            </p:cNvPr>
            <p:cNvSpPr txBox="1"/>
            <p:nvPr/>
          </p:nvSpPr>
          <p:spPr>
            <a:xfrm>
              <a:off x="9548942" y="5020662"/>
              <a:ext cx="368126" cy="680241"/>
            </a:xfrm>
            <a:prstGeom prst="rect">
              <a:avLst/>
            </a:prstGeom>
            <a:noFill/>
          </p:spPr>
          <p:txBody>
            <a:bodyPr wrap="square" rtlCol="0">
              <a:spAutoFit/>
            </a:bodyPr>
            <a:lstStyle/>
            <a:p>
              <a:r>
                <a:rPr lang="en-US" sz="2000" dirty="0"/>
                <a:t> </a:t>
              </a:r>
              <a:r>
                <a:rPr lang="en-US" sz="2400" dirty="0"/>
                <a:t>N</a:t>
              </a:r>
            </a:p>
          </p:txBody>
        </p:sp>
        <p:cxnSp>
          <p:nvCxnSpPr>
            <p:cNvPr id="16" name="Straight Arrow Connector 15">
              <a:extLst>
                <a:ext uri="{FF2B5EF4-FFF2-40B4-BE49-F238E27FC236}">
                  <a16:creationId xmlns:a16="http://schemas.microsoft.com/office/drawing/2014/main" id="{CE879CA0-FFB8-4360-87D5-BA548E6BBDAC}"/>
                </a:ext>
              </a:extLst>
            </p:cNvPr>
            <p:cNvCxnSpPr/>
            <p:nvPr/>
          </p:nvCxnSpPr>
          <p:spPr>
            <a:xfrm flipV="1">
              <a:off x="9733005" y="5032239"/>
              <a:ext cx="0" cy="324778"/>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087B3557-5567-4339-88C1-0765C29F7665}"/>
              </a:ext>
            </a:extLst>
          </p:cNvPr>
          <p:cNvSpPr txBox="1"/>
          <p:nvPr/>
        </p:nvSpPr>
        <p:spPr>
          <a:xfrm>
            <a:off x="2003189" y="4730322"/>
            <a:ext cx="1872629" cy="276999"/>
          </a:xfrm>
          <a:prstGeom prst="rect">
            <a:avLst/>
          </a:prstGeom>
          <a:noFill/>
        </p:spPr>
        <p:txBody>
          <a:bodyPr wrap="none" rtlCol="0">
            <a:spAutoFit/>
          </a:bodyPr>
          <a:lstStyle/>
          <a:p>
            <a:r>
              <a:rPr lang="en-US" sz="1200" dirty="0"/>
              <a:t>0               50             100 km</a:t>
            </a:r>
          </a:p>
        </p:txBody>
      </p:sp>
      <p:cxnSp>
        <p:nvCxnSpPr>
          <p:cNvPr id="18" name="Straight Connector 17">
            <a:extLst>
              <a:ext uri="{FF2B5EF4-FFF2-40B4-BE49-F238E27FC236}">
                <a16:creationId xmlns:a16="http://schemas.microsoft.com/office/drawing/2014/main" id="{C560E034-B97C-4649-BF4E-DA3AB6EEE491}"/>
              </a:ext>
            </a:extLst>
          </p:cNvPr>
          <p:cNvCxnSpPr/>
          <p:nvPr/>
        </p:nvCxnSpPr>
        <p:spPr>
          <a:xfrm>
            <a:off x="2113231" y="4749366"/>
            <a:ext cx="132529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E2BC5DA-530A-424B-BC74-20562C1EF178}"/>
              </a:ext>
            </a:extLst>
          </p:cNvPr>
          <p:cNvCxnSpPr>
            <a:cxnSpLocks/>
          </p:cNvCxnSpPr>
          <p:nvPr/>
        </p:nvCxnSpPr>
        <p:spPr>
          <a:xfrm>
            <a:off x="4190811" y="4253552"/>
            <a:ext cx="96880" cy="22629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79" y="-89266"/>
            <a:ext cx="8323729" cy="646331"/>
          </a:xfrm>
          <a:prstGeom prst="rect">
            <a:avLst/>
          </a:prstGeom>
          <a:noFill/>
        </p:spPr>
        <p:txBody>
          <a:bodyPr wrap="square" rtlCol="0">
            <a:spAutoFit/>
          </a:bodyPr>
          <a:lstStyle/>
          <a:p>
            <a:r>
              <a:rPr lang="en-US" sz="3600" dirty="0"/>
              <a:t>Methods:</a:t>
            </a:r>
          </a:p>
        </p:txBody>
      </p:sp>
      <p:cxnSp>
        <p:nvCxnSpPr>
          <p:cNvPr id="52" name="Straight Connector 51"/>
          <p:cNvCxnSpPr>
            <a:cxnSpLocks/>
          </p:cNvCxnSpPr>
          <p:nvPr/>
        </p:nvCxnSpPr>
        <p:spPr>
          <a:xfrm>
            <a:off x="7046723" y="3410279"/>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171376" y="1310604"/>
            <a:ext cx="2743200" cy="2057400"/>
          </a:xfrm>
          <a:prstGeom prst="rect">
            <a:avLst/>
          </a:prstGeom>
          <a:ln>
            <a:noFill/>
          </a:ln>
          <a:effectLst>
            <a:outerShdw blurRad="292100" dist="139700" dir="2700000" algn="tl" rotWithShape="0">
              <a:srgbClr val="333333">
                <a:alpha val="65000"/>
              </a:srgbClr>
            </a:outerShdw>
          </a:effectLst>
        </p:spPr>
      </p:pic>
      <p:grpSp>
        <p:nvGrpSpPr>
          <p:cNvPr id="36" name="Group 35"/>
          <p:cNvGrpSpPr/>
          <p:nvPr/>
        </p:nvGrpSpPr>
        <p:grpSpPr>
          <a:xfrm>
            <a:off x="4519527" y="1637388"/>
            <a:ext cx="1277246" cy="2734030"/>
            <a:chOff x="5837943" y="2759158"/>
            <a:chExt cx="1385447" cy="2851068"/>
          </a:xfrm>
        </p:grpSpPr>
        <p:sp>
          <p:nvSpPr>
            <p:cNvPr id="15" name="Freeform 14"/>
            <p:cNvSpPr/>
            <p:nvPr/>
          </p:nvSpPr>
          <p:spPr>
            <a:xfrm>
              <a:off x="6515100" y="4962526"/>
              <a:ext cx="619125" cy="647700"/>
            </a:xfrm>
            <a:custGeom>
              <a:avLst/>
              <a:gdLst>
                <a:gd name="connsiteX0" fmla="*/ 371475 w 1028700"/>
                <a:gd name="connsiteY0" fmla="*/ 238125 h 1000125"/>
                <a:gd name="connsiteX1" fmla="*/ 285750 w 1028700"/>
                <a:gd name="connsiteY1" fmla="*/ 304800 h 1000125"/>
                <a:gd name="connsiteX2" fmla="*/ 257175 w 1028700"/>
                <a:gd name="connsiteY2" fmla="*/ 323850 h 1000125"/>
                <a:gd name="connsiteX3" fmla="*/ 219075 w 1028700"/>
                <a:gd name="connsiteY3" fmla="*/ 333375 h 1000125"/>
                <a:gd name="connsiteX4" fmla="*/ 190500 w 1028700"/>
                <a:gd name="connsiteY4" fmla="*/ 361950 h 1000125"/>
                <a:gd name="connsiteX5" fmla="*/ 95250 w 1028700"/>
                <a:gd name="connsiteY5" fmla="*/ 428625 h 1000125"/>
                <a:gd name="connsiteX6" fmla="*/ 76200 w 1028700"/>
                <a:gd name="connsiteY6" fmla="*/ 457200 h 1000125"/>
                <a:gd name="connsiteX7" fmla="*/ 28575 w 1028700"/>
                <a:gd name="connsiteY7" fmla="*/ 514350 h 1000125"/>
                <a:gd name="connsiteX8" fmla="*/ 19050 w 1028700"/>
                <a:gd name="connsiteY8" fmla="*/ 542925 h 1000125"/>
                <a:gd name="connsiteX9" fmla="*/ 0 w 1028700"/>
                <a:gd name="connsiteY9" fmla="*/ 638175 h 1000125"/>
                <a:gd name="connsiteX10" fmla="*/ 9525 w 1028700"/>
                <a:gd name="connsiteY10" fmla="*/ 800100 h 1000125"/>
                <a:gd name="connsiteX11" fmla="*/ 38100 w 1028700"/>
                <a:gd name="connsiteY11" fmla="*/ 828675 h 1000125"/>
                <a:gd name="connsiteX12" fmla="*/ 95250 w 1028700"/>
                <a:gd name="connsiteY12" fmla="*/ 895350 h 1000125"/>
                <a:gd name="connsiteX13" fmla="*/ 133350 w 1028700"/>
                <a:gd name="connsiteY13" fmla="*/ 914400 h 1000125"/>
                <a:gd name="connsiteX14" fmla="*/ 171450 w 1028700"/>
                <a:gd name="connsiteY14" fmla="*/ 942975 h 1000125"/>
                <a:gd name="connsiteX15" fmla="*/ 200025 w 1028700"/>
                <a:gd name="connsiteY15" fmla="*/ 952500 h 1000125"/>
                <a:gd name="connsiteX16" fmla="*/ 276225 w 1028700"/>
                <a:gd name="connsiteY16" fmla="*/ 971550 h 1000125"/>
                <a:gd name="connsiteX17" fmla="*/ 323850 w 1028700"/>
                <a:gd name="connsiteY17" fmla="*/ 981075 h 1000125"/>
                <a:gd name="connsiteX18" fmla="*/ 361950 w 1028700"/>
                <a:gd name="connsiteY18" fmla="*/ 990600 h 1000125"/>
                <a:gd name="connsiteX19" fmla="*/ 428625 w 1028700"/>
                <a:gd name="connsiteY19" fmla="*/ 1000125 h 1000125"/>
                <a:gd name="connsiteX20" fmla="*/ 952500 w 1028700"/>
                <a:gd name="connsiteY20" fmla="*/ 981075 h 1000125"/>
                <a:gd name="connsiteX21" fmla="*/ 981075 w 1028700"/>
                <a:gd name="connsiteY21" fmla="*/ 971550 h 1000125"/>
                <a:gd name="connsiteX22" fmla="*/ 1009650 w 1028700"/>
                <a:gd name="connsiteY22" fmla="*/ 904875 h 1000125"/>
                <a:gd name="connsiteX23" fmla="*/ 1028700 w 1028700"/>
                <a:gd name="connsiteY23" fmla="*/ 847725 h 1000125"/>
                <a:gd name="connsiteX24" fmla="*/ 1009650 w 1028700"/>
                <a:gd name="connsiteY24" fmla="*/ 666750 h 1000125"/>
                <a:gd name="connsiteX25" fmla="*/ 990600 w 1028700"/>
                <a:gd name="connsiteY25" fmla="*/ 609600 h 1000125"/>
                <a:gd name="connsiteX26" fmla="*/ 942975 w 1028700"/>
                <a:gd name="connsiteY26" fmla="*/ 542925 h 1000125"/>
                <a:gd name="connsiteX27" fmla="*/ 933450 w 1028700"/>
                <a:gd name="connsiteY27" fmla="*/ 514350 h 1000125"/>
                <a:gd name="connsiteX28" fmla="*/ 895350 w 1028700"/>
                <a:gd name="connsiteY28" fmla="*/ 457200 h 1000125"/>
                <a:gd name="connsiteX29" fmla="*/ 876300 w 1028700"/>
                <a:gd name="connsiteY29" fmla="*/ 428625 h 1000125"/>
                <a:gd name="connsiteX30" fmla="*/ 847725 w 1028700"/>
                <a:gd name="connsiteY30" fmla="*/ 409575 h 1000125"/>
                <a:gd name="connsiteX31" fmla="*/ 771525 w 1028700"/>
                <a:gd name="connsiteY31" fmla="*/ 361950 h 1000125"/>
                <a:gd name="connsiteX32" fmla="*/ 666750 w 1028700"/>
                <a:gd name="connsiteY32" fmla="*/ 333375 h 1000125"/>
                <a:gd name="connsiteX33" fmla="*/ 600075 w 1028700"/>
                <a:gd name="connsiteY33" fmla="*/ 314325 h 1000125"/>
                <a:gd name="connsiteX34" fmla="*/ 571500 w 1028700"/>
                <a:gd name="connsiteY34" fmla="*/ 295275 h 1000125"/>
                <a:gd name="connsiteX35" fmla="*/ 552450 w 1028700"/>
                <a:gd name="connsiteY35" fmla="*/ 266700 h 1000125"/>
                <a:gd name="connsiteX36" fmla="*/ 552450 w 1028700"/>
                <a:gd name="connsiteY36" fmla="*/ 114300 h 1000125"/>
                <a:gd name="connsiteX37" fmla="*/ 561975 w 1028700"/>
                <a:gd name="connsiteY37" fmla="*/ 85725 h 1000125"/>
                <a:gd name="connsiteX38" fmla="*/ 590550 w 1028700"/>
                <a:gd name="connsiteY38" fmla="*/ 66675 h 1000125"/>
                <a:gd name="connsiteX39" fmla="*/ 514350 w 1028700"/>
                <a:gd name="connsiteY39" fmla="*/ 38100 h 1000125"/>
                <a:gd name="connsiteX40" fmla="*/ 428625 w 1028700"/>
                <a:gd name="connsiteY40" fmla="*/ 28575 h 1000125"/>
                <a:gd name="connsiteX41" fmla="*/ 304800 w 1028700"/>
                <a:gd name="connsiteY41" fmla="*/ 0 h 1000125"/>
                <a:gd name="connsiteX42" fmla="*/ 285750 w 1028700"/>
                <a:gd name="connsiteY42" fmla="*/ 28575 h 1000125"/>
                <a:gd name="connsiteX43" fmla="*/ 304800 w 1028700"/>
                <a:gd name="connsiteY43" fmla="*/ 85725 h 1000125"/>
                <a:gd name="connsiteX44" fmla="*/ 333375 w 1028700"/>
                <a:gd name="connsiteY44" fmla="*/ 142875 h 1000125"/>
                <a:gd name="connsiteX45" fmla="*/ 342900 w 1028700"/>
                <a:gd name="connsiteY45" fmla="*/ 171450 h 1000125"/>
                <a:gd name="connsiteX46" fmla="*/ 361950 w 1028700"/>
                <a:gd name="connsiteY46" fmla="*/ 200025 h 1000125"/>
                <a:gd name="connsiteX47" fmla="*/ 371475 w 1028700"/>
                <a:gd name="connsiteY47" fmla="*/ 23812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8700" h="1000125">
                  <a:moveTo>
                    <a:pt x="371475" y="238125"/>
                  </a:moveTo>
                  <a:cubicBezTo>
                    <a:pt x="358775" y="255588"/>
                    <a:pt x="315871" y="284720"/>
                    <a:pt x="285750" y="304800"/>
                  </a:cubicBezTo>
                  <a:cubicBezTo>
                    <a:pt x="276225" y="311150"/>
                    <a:pt x="267697" y="319341"/>
                    <a:pt x="257175" y="323850"/>
                  </a:cubicBezTo>
                  <a:cubicBezTo>
                    <a:pt x="245143" y="329007"/>
                    <a:pt x="231775" y="330200"/>
                    <a:pt x="219075" y="333375"/>
                  </a:cubicBezTo>
                  <a:cubicBezTo>
                    <a:pt x="209550" y="342900"/>
                    <a:pt x="201133" y="353680"/>
                    <a:pt x="190500" y="361950"/>
                  </a:cubicBezTo>
                  <a:cubicBezTo>
                    <a:pt x="176497" y="372841"/>
                    <a:pt x="112590" y="411285"/>
                    <a:pt x="95250" y="428625"/>
                  </a:cubicBezTo>
                  <a:cubicBezTo>
                    <a:pt x="87155" y="436720"/>
                    <a:pt x="83529" y="448406"/>
                    <a:pt x="76200" y="457200"/>
                  </a:cubicBezTo>
                  <a:cubicBezTo>
                    <a:pt x="49868" y="488798"/>
                    <a:pt x="46312" y="478877"/>
                    <a:pt x="28575" y="514350"/>
                  </a:cubicBezTo>
                  <a:cubicBezTo>
                    <a:pt x="24085" y="523330"/>
                    <a:pt x="21808" y="533271"/>
                    <a:pt x="19050" y="542925"/>
                  </a:cubicBezTo>
                  <a:cubicBezTo>
                    <a:pt x="7683" y="582710"/>
                    <a:pt x="7485" y="593267"/>
                    <a:pt x="0" y="638175"/>
                  </a:cubicBezTo>
                  <a:cubicBezTo>
                    <a:pt x="3175" y="692150"/>
                    <a:pt x="-1079" y="747082"/>
                    <a:pt x="9525" y="800100"/>
                  </a:cubicBezTo>
                  <a:cubicBezTo>
                    <a:pt x="12167" y="813309"/>
                    <a:pt x="29476" y="818327"/>
                    <a:pt x="38100" y="828675"/>
                  </a:cubicBezTo>
                  <a:cubicBezTo>
                    <a:pt x="70097" y="867071"/>
                    <a:pt x="44373" y="857192"/>
                    <a:pt x="95250" y="895350"/>
                  </a:cubicBezTo>
                  <a:cubicBezTo>
                    <a:pt x="106609" y="903869"/>
                    <a:pt x="121309" y="906875"/>
                    <a:pt x="133350" y="914400"/>
                  </a:cubicBezTo>
                  <a:cubicBezTo>
                    <a:pt x="146812" y="922814"/>
                    <a:pt x="157667" y="935099"/>
                    <a:pt x="171450" y="942975"/>
                  </a:cubicBezTo>
                  <a:cubicBezTo>
                    <a:pt x="180167" y="947956"/>
                    <a:pt x="190339" y="949858"/>
                    <a:pt x="200025" y="952500"/>
                  </a:cubicBezTo>
                  <a:cubicBezTo>
                    <a:pt x="225284" y="959389"/>
                    <a:pt x="250552" y="966415"/>
                    <a:pt x="276225" y="971550"/>
                  </a:cubicBezTo>
                  <a:cubicBezTo>
                    <a:pt x="292100" y="974725"/>
                    <a:pt x="308046" y="977563"/>
                    <a:pt x="323850" y="981075"/>
                  </a:cubicBezTo>
                  <a:cubicBezTo>
                    <a:pt x="336629" y="983915"/>
                    <a:pt x="349070" y="988258"/>
                    <a:pt x="361950" y="990600"/>
                  </a:cubicBezTo>
                  <a:cubicBezTo>
                    <a:pt x="384039" y="994616"/>
                    <a:pt x="406400" y="996950"/>
                    <a:pt x="428625" y="1000125"/>
                  </a:cubicBezTo>
                  <a:cubicBezTo>
                    <a:pt x="454087" y="999559"/>
                    <a:pt x="812188" y="1002661"/>
                    <a:pt x="952500" y="981075"/>
                  </a:cubicBezTo>
                  <a:cubicBezTo>
                    <a:pt x="962423" y="979548"/>
                    <a:pt x="971550" y="974725"/>
                    <a:pt x="981075" y="971550"/>
                  </a:cubicBezTo>
                  <a:cubicBezTo>
                    <a:pt x="1011298" y="926215"/>
                    <a:pt x="992875" y="960791"/>
                    <a:pt x="1009650" y="904875"/>
                  </a:cubicBezTo>
                  <a:cubicBezTo>
                    <a:pt x="1015420" y="885641"/>
                    <a:pt x="1028700" y="847725"/>
                    <a:pt x="1028700" y="847725"/>
                  </a:cubicBezTo>
                  <a:cubicBezTo>
                    <a:pt x="1022701" y="757735"/>
                    <a:pt x="1029546" y="733069"/>
                    <a:pt x="1009650" y="666750"/>
                  </a:cubicBezTo>
                  <a:cubicBezTo>
                    <a:pt x="1003880" y="647516"/>
                    <a:pt x="1002648" y="625664"/>
                    <a:pt x="990600" y="609600"/>
                  </a:cubicBezTo>
                  <a:cubicBezTo>
                    <a:pt x="984128" y="600971"/>
                    <a:pt x="949939" y="556853"/>
                    <a:pt x="942975" y="542925"/>
                  </a:cubicBezTo>
                  <a:cubicBezTo>
                    <a:pt x="938485" y="533945"/>
                    <a:pt x="938326" y="523127"/>
                    <a:pt x="933450" y="514350"/>
                  </a:cubicBezTo>
                  <a:cubicBezTo>
                    <a:pt x="922331" y="494336"/>
                    <a:pt x="908050" y="476250"/>
                    <a:pt x="895350" y="457200"/>
                  </a:cubicBezTo>
                  <a:cubicBezTo>
                    <a:pt x="889000" y="447675"/>
                    <a:pt x="885825" y="434975"/>
                    <a:pt x="876300" y="428625"/>
                  </a:cubicBezTo>
                  <a:lnTo>
                    <a:pt x="847725" y="409575"/>
                  </a:lnTo>
                  <a:cubicBezTo>
                    <a:pt x="817536" y="364292"/>
                    <a:pt x="839535" y="384620"/>
                    <a:pt x="771525" y="361950"/>
                  </a:cubicBezTo>
                  <a:cubicBezTo>
                    <a:pt x="718112" y="344146"/>
                    <a:pt x="752690" y="354860"/>
                    <a:pt x="666750" y="333375"/>
                  </a:cubicBezTo>
                  <a:cubicBezTo>
                    <a:pt x="654543" y="330323"/>
                    <a:pt x="613740" y="321157"/>
                    <a:pt x="600075" y="314325"/>
                  </a:cubicBezTo>
                  <a:cubicBezTo>
                    <a:pt x="589836" y="309205"/>
                    <a:pt x="581025" y="301625"/>
                    <a:pt x="571500" y="295275"/>
                  </a:cubicBezTo>
                  <a:cubicBezTo>
                    <a:pt x="565150" y="285750"/>
                    <a:pt x="557570" y="276939"/>
                    <a:pt x="552450" y="266700"/>
                  </a:cubicBezTo>
                  <a:cubicBezTo>
                    <a:pt x="528821" y="219442"/>
                    <a:pt x="546332" y="163243"/>
                    <a:pt x="552450" y="114300"/>
                  </a:cubicBezTo>
                  <a:cubicBezTo>
                    <a:pt x="553695" y="104337"/>
                    <a:pt x="555703" y="93565"/>
                    <a:pt x="561975" y="85725"/>
                  </a:cubicBezTo>
                  <a:cubicBezTo>
                    <a:pt x="569126" y="76786"/>
                    <a:pt x="581025" y="73025"/>
                    <a:pt x="590550" y="66675"/>
                  </a:cubicBezTo>
                  <a:cubicBezTo>
                    <a:pt x="588091" y="65692"/>
                    <a:pt x="527149" y="40233"/>
                    <a:pt x="514350" y="38100"/>
                  </a:cubicBezTo>
                  <a:cubicBezTo>
                    <a:pt x="485990" y="33373"/>
                    <a:pt x="457200" y="31750"/>
                    <a:pt x="428625" y="28575"/>
                  </a:cubicBezTo>
                  <a:cubicBezTo>
                    <a:pt x="350176" y="2425"/>
                    <a:pt x="391354" y="12365"/>
                    <a:pt x="304800" y="0"/>
                  </a:cubicBezTo>
                  <a:cubicBezTo>
                    <a:pt x="298450" y="9525"/>
                    <a:pt x="285750" y="17127"/>
                    <a:pt x="285750" y="28575"/>
                  </a:cubicBezTo>
                  <a:cubicBezTo>
                    <a:pt x="285750" y="48655"/>
                    <a:pt x="298450" y="66675"/>
                    <a:pt x="304800" y="85725"/>
                  </a:cubicBezTo>
                  <a:cubicBezTo>
                    <a:pt x="328741" y="157549"/>
                    <a:pt x="296446" y="69017"/>
                    <a:pt x="333375" y="142875"/>
                  </a:cubicBezTo>
                  <a:cubicBezTo>
                    <a:pt x="337865" y="151855"/>
                    <a:pt x="338410" y="162470"/>
                    <a:pt x="342900" y="171450"/>
                  </a:cubicBezTo>
                  <a:cubicBezTo>
                    <a:pt x="348020" y="181689"/>
                    <a:pt x="356830" y="189786"/>
                    <a:pt x="361950" y="200025"/>
                  </a:cubicBezTo>
                  <a:cubicBezTo>
                    <a:pt x="383840" y="243805"/>
                    <a:pt x="384175" y="220662"/>
                    <a:pt x="371475" y="238125"/>
                  </a:cubicBezTo>
                  <a:close/>
                </a:path>
              </a:pathLst>
            </a:custGeom>
            <a:noFill/>
            <a:ln w="19050">
              <a:solidFill>
                <a:srgbClr val="001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15"/>
            <p:cNvSpPr/>
            <p:nvPr/>
          </p:nvSpPr>
          <p:spPr>
            <a:xfrm>
              <a:off x="6905625" y="5274683"/>
              <a:ext cx="180975" cy="202192"/>
            </a:xfrm>
            <a:custGeom>
              <a:avLst/>
              <a:gdLst>
                <a:gd name="connsiteX0" fmla="*/ 123825 w 180975"/>
                <a:gd name="connsiteY0" fmla="*/ 2167 h 202192"/>
                <a:gd name="connsiteX1" fmla="*/ 9525 w 180975"/>
                <a:gd name="connsiteY1" fmla="*/ 11692 h 202192"/>
                <a:gd name="connsiteX2" fmla="*/ 0 w 180975"/>
                <a:gd name="connsiteY2" fmla="*/ 40267 h 202192"/>
                <a:gd name="connsiteX3" fmla="*/ 9525 w 180975"/>
                <a:gd name="connsiteY3" fmla="*/ 135517 h 202192"/>
                <a:gd name="connsiteX4" fmla="*/ 57150 w 180975"/>
                <a:gd name="connsiteY4" fmla="*/ 183142 h 202192"/>
                <a:gd name="connsiteX5" fmla="*/ 95250 w 180975"/>
                <a:gd name="connsiteY5" fmla="*/ 192667 h 202192"/>
                <a:gd name="connsiteX6" fmla="*/ 123825 w 180975"/>
                <a:gd name="connsiteY6" fmla="*/ 202192 h 202192"/>
                <a:gd name="connsiteX7" fmla="*/ 152400 w 180975"/>
                <a:gd name="connsiteY7" fmla="*/ 192667 h 202192"/>
                <a:gd name="connsiteX8" fmla="*/ 180975 w 180975"/>
                <a:gd name="connsiteY8" fmla="*/ 135517 h 202192"/>
                <a:gd name="connsiteX9" fmla="*/ 152400 w 180975"/>
                <a:gd name="connsiteY9" fmla="*/ 40267 h 202192"/>
                <a:gd name="connsiteX10" fmla="*/ 123825 w 180975"/>
                <a:gd name="connsiteY10" fmla="*/ 2167 h 20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202192">
                  <a:moveTo>
                    <a:pt x="123825" y="2167"/>
                  </a:moveTo>
                  <a:cubicBezTo>
                    <a:pt x="100013" y="-2595"/>
                    <a:pt x="46066" y="448"/>
                    <a:pt x="9525" y="11692"/>
                  </a:cubicBezTo>
                  <a:cubicBezTo>
                    <a:pt x="-71" y="14645"/>
                    <a:pt x="0" y="30227"/>
                    <a:pt x="0" y="40267"/>
                  </a:cubicBezTo>
                  <a:cubicBezTo>
                    <a:pt x="0" y="72175"/>
                    <a:pt x="2350" y="104426"/>
                    <a:pt x="9525" y="135517"/>
                  </a:cubicBezTo>
                  <a:cubicBezTo>
                    <a:pt x="14171" y="155651"/>
                    <a:pt x="39804" y="175708"/>
                    <a:pt x="57150" y="183142"/>
                  </a:cubicBezTo>
                  <a:cubicBezTo>
                    <a:pt x="69182" y="188299"/>
                    <a:pt x="82663" y="189071"/>
                    <a:pt x="95250" y="192667"/>
                  </a:cubicBezTo>
                  <a:cubicBezTo>
                    <a:pt x="104904" y="195425"/>
                    <a:pt x="114300" y="199017"/>
                    <a:pt x="123825" y="202192"/>
                  </a:cubicBezTo>
                  <a:cubicBezTo>
                    <a:pt x="133350" y="199017"/>
                    <a:pt x="144560" y="198939"/>
                    <a:pt x="152400" y="192667"/>
                  </a:cubicBezTo>
                  <a:cubicBezTo>
                    <a:pt x="169186" y="179238"/>
                    <a:pt x="174700" y="154341"/>
                    <a:pt x="180975" y="135517"/>
                  </a:cubicBezTo>
                  <a:cubicBezTo>
                    <a:pt x="178519" y="118327"/>
                    <a:pt x="179473" y="56511"/>
                    <a:pt x="152400" y="40267"/>
                  </a:cubicBezTo>
                  <a:cubicBezTo>
                    <a:pt x="144232" y="35366"/>
                    <a:pt x="147637" y="6929"/>
                    <a:pt x="123825" y="2167"/>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6743700" y="5353050"/>
              <a:ext cx="261937" cy="224921"/>
            </a:xfrm>
            <a:custGeom>
              <a:avLst/>
              <a:gdLst>
                <a:gd name="connsiteX0" fmla="*/ 123825 w 180975"/>
                <a:gd name="connsiteY0" fmla="*/ 2167 h 202192"/>
                <a:gd name="connsiteX1" fmla="*/ 9525 w 180975"/>
                <a:gd name="connsiteY1" fmla="*/ 11692 h 202192"/>
                <a:gd name="connsiteX2" fmla="*/ 0 w 180975"/>
                <a:gd name="connsiteY2" fmla="*/ 40267 h 202192"/>
                <a:gd name="connsiteX3" fmla="*/ 9525 w 180975"/>
                <a:gd name="connsiteY3" fmla="*/ 135517 h 202192"/>
                <a:gd name="connsiteX4" fmla="*/ 57150 w 180975"/>
                <a:gd name="connsiteY4" fmla="*/ 183142 h 202192"/>
                <a:gd name="connsiteX5" fmla="*/ 95250 w 180975"/>
                <a:gd name="connsiteY5" fmla="*/ 192667 h 202192"/>
                <a:gd name="connsiteX6" fmla="*/ 123825 w 180975"/>
                <a:gd name="connsiteY6" fmla="*/ 202192 h 202192"/>
                <a:gd name="connsiteX7" fmla="*/ 152400 w 180975"/>
                <a:gd name="connsiteY7" fmla="*/ 192667 h 202192"/>
                <a:gd name="connsiteX8" fmla="*/ 180975 w 180975"/>
                <a:gd name="connsiteY8" fmla="*/ 135517 h 202192"/>
                <a:gd name="connsiteX9" fmla="*/ 152400 w 180975"/>
                <a:gd name="connsiteY9" fmla="*/ 40267 h 202192"/>
                <a:gd name="connsiteX10" fmla="*/ 123825 w 180975"/>
                <a:gd name="connsiteY10" fmla="*/ 2167 h 20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202192">
                  <a:moveTo>
                    <a:pt x="123825" y="2167"/>
                  </a:moveTo>
                  <a:cubicBezTo>
                    <a:pt x="100013" y="-2595"/>
                    <a:pt x="46066" y="448"/>
                    <a:pt x="9525" y="11692"/>
                  </a:cubicBezTo>
                  <a:cubicBezTo>
                    <a:pt x="-71" y="14645"/>
                    <a:pt x="0" y="30227"/>
                    <a:pt x="0" y="40267"/>
                  </a:cubicBezTo>
                  <a:cubicBezTo>
                    <a:pt x="0" y="72175"/>
                    <a:pt x="2350" y="104426"/>
                    <a:pt x="9525" y="135517"/>
                  </a:cubicBezTo>
                  <a:cubicBezTo>
                    <a:pt x="14171" y="155651"/>
                    <a:pt x="39804" y="175708"/>
                    <a:pt x="57150" y="183142"/>
                  </a:cubicBezTo>
                  <a:cubicBezTo>
                    <a:pt x="69182" y="188299"/>
                    <a:pt x="82663" y="189071"/>
                    <a:pt x="95250" y="192667"/>
                  </a:cubicBezTo>
                  <a:cubicBezTo>
                    <a:pt x="104904" y="195425"/>
                    <a:pt x="114300" y="199017"/>
                    <a:pt x="123825" y="202192"/>
                  </a:cubicBezTo>
                  <a:cubicBezTo>
                    <a:pt x="133350" y="199017"/>
                    <a:pt x="144560" y="198939"/>
                    <a:pt x="152400" y="192667"/>
                  </a:cubicBezTo>
                  <a:cubicBezTo>
                    <a:pt x="169186" y="179238"/>
                    <a:pt x="174700" y="154341"/>
                    <a:pt x="180975" y="135517"/>
                  </a:cubicBezTo>
                  <a:cubicBezTo>
                    <a:pt x="178519" y="118327"/>
                    <a:pt x="179473" y="56511"/>
                    <a:pt x="152400" y="40267"/>
                  </a:cubicBezTo>
                  <a:cubicBezTo>
                    <a:pt x="144232" y="35366"/>
                    <a:pt x="147637" y="6929"/>
                    <a:pt x="123825" y="2167"/>
                  </a:cubicBezTo>
                  <a:close/>
                </a:path>
              </a:pathLst>
            </a:custGeom>
            <a:solidFill>
              <a:schemeClr val="tx2">
                <a:lumMod val="75000"/>
              </a:schemeClr>
            </a:solidFill>
            <a:ln>
              <a:solidFill>
                <a:srgbClr val="001236"/>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6529388" y="5324474"/>
              <a:ext cx="261937" cy="224921"/>
            </a:xfrm>
            <a:custGeom>
              <a:avLst/>
              <a:gdLst>
                <a:gd name="connsiteX0" fmla="*/ 123825 w 180975"/>
                <a:gd name="connsiteY0" fmla="*/ 2167 h 202192"/>
                <a:gd name="connsiteX1" fmla="*/ 9525 w 180975"/>
                <a:gd name="connsiteY1" fmla="*/ 11692 h 202192"/>
                <a:gd name="connsiteX2" fmla="*/ 0 w 180975"/>
                <a:gd name="connsiteY2" fmla="*/ 40267 h 202192"/>
                <a:gd name="connsiteX3" fmla="*/ 9525 w 180975"/>
                <a:gd name="connsiteY3" fmla="*/ 135517 h 202192"/>
                <a:gd name="connsiteX4" fmla="*/ 57150 w 180975"/>
                <a:gd name="connsiteY4" fmla="*/ 183142 h 202192"/>
                <a:gd name="connsiteX5" fmla="*/ 95250 w 180975"/>
                <a:gd name="connsiteY5" fmla="*/ 192667 h 202192"/>
                <a:gd name="connsiteX6" fmla="*/ 123825 w 180975"/>
                <a:gd name="connsiteY6" fmla="*/ 202192 h 202192"/>
                <a:gd name="connsiteX7" fmla="*/ 152400 w 180975"/>
                <a:gd name="connsiteY7" fmla="*/ 192667 h 202192"/>
                <a:gd name="connsiteX8" fmla="*/ 180975 w 180975"/>
                <a:gd name="connsiteY8" fmla="*/ 135517 h 202192"/>
                <a:gd name="connsiteX9" fmla="*/ 152400 w 180975"/>
                <a:gd name="connsiteY9" fmla="*/ 40267 h 202192"/>
                <a:gd name="connsiteX10" fmla="*/ 123825 w 180975"/>
                <a:gd name="connsiteY10" fmla="*/ 2167 h 20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202192">
                  <a:moveTo>
                    <a:pt x="123825" y="2167"/>
                  </a:moveTo>
                  <a:cubicBezTo>
                    <a:pt x="100013" y="-2595"/>
                    <a:pt x="46066" y="448"/>
                    <a:pt x="9525" y="11692"/>
                  </a:cubicBezTo>
                  <a:cubicBezTo>
                    <a:pt x="-71" y="14645"/>
                    <a:pt x="0" y="30227"/>
                    <a:pt x="0" y="40267"/>
                  </a:cubicBezTo>
                  <a:cubicBezTo>
                    <a:pt x="0" y="72175"/>
                    <a:pt x="2350" y="104426"/>
                    <a:pt x="9525" y="135517"/>
                  </a:cubicBezTo>
                  <a:cubicBezTo>
                    <a:pt x="14171" y="155651"/>
                    <a:pt x="39804" y="175708"/>
                    <a:pt x="57150" y="183142"/>
                  </a:cubicBezTo>
                  <a:cubicBezTo>
                    <a:pt x="69182" y="188299"/>
                    <a:pt x="82663" y="189071"/>
                    <a:pt x="95250" y="192667"/>
                  </a:cubicBezTo>
                  <a:cubicBezTo>
                    <a:pt x="104904" y="195425"/>
                    <a:pt x="114300" y="199017"/>
                    <a:pt x="123825" y="202192"/>
                  </a:cubicBezTo>
                  <a:cubicBezTo>
                    <a:pt x="133350" y="199017"/>
                    <a:pt x="144560" y="198939"/>
                    <a:pt x="152400" y="192667"/>
                  </a:cubicBezTo>
                  <a:cubicBezTo>
                    <a:pt x="169186" y="179238"/>
                    <a:pt x="174700" y="154341"/>
                    <a:pt x="180975" y="135517"/>
                  </a:cubicBezTo>
                  <a:cubicBezTo>
                    <a:pt x="178519" y="118327"/>
                    <a:pt x="179473" y="56511"/>
                    <a:pt x="152400" y="40267"/>
                  </a:cubicBezTo>
                  <a:cubicBezTo>
                    <a:pt x="144232" y="35366"/>
                    <a:pt x="147637" y="6929"/>
                    <a:pt x="123825" y="2167"/>
                  </a:cubicBezTo>
                  <a:close/>
                </a:path>
              </a:pathLst>
            </a:custGeom>
            <a:solidFill>
              <a:schemeClr val="tx2">
                <a:lumMod val="50000"/>
                <a:alpha val="76000"/>
              </a:schemeClr>
            </a:solidFill>
            <a:ln>
              <a:solidFill>
                <a:schemeClr val="tx2">
                  <a:lumMod val="5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6674644" y="5221864"/>
              <a:ext cx="261937" cy="224921"/>
            </a:xfrm>
            <a:custGeom>
              <a:avLst/>
              <a:gdLst>
                <a:gd name="connsiteX0" fmla="*/ 123825 w 180975"/>
                <a:gd name="connsiteY0" fmla="*/ 2167 h 202192"/>
                <a:gd name="connsiteX1" fmla="*/ 9525 w 180975"/>
                <a:gd name="connsiteY1" fmla="*/ 11692 h 202192"/>
                <a:gd name="connsiteX2" fmla="*/ 0 w 180975"/>
                <a:gd name="connsiteY2" fmla="*/ 40267 h 202192"/>
                <a:gd name="connsiteX3" fmla="*/ 9525 w 180975"/>
                <a:gd name="connsiteY3" fmla="*/ 135517 h 202192"/>
                <a:gd name="connsiteX4" fmla="*/ 57150 w 180975"/>
                <a:gd name="connsiteY4" fmla="*/ 183142 h 202192"/>
                <a:gd name="connsiteX5" fmla="*/ 95250 w 180975"/>
                <a:gd name="connsiteY5" fmla="*/ 192667 h 202192"/>
                <a:gd name="connsiteX6" fmla="*/ 123825 w 180975"/>
                <a:gd name="connsiteY6" fmla="*/ 202192 h 202192"/>
                <a:gd name="connsiteX7" fmla="*/ 152400 w 180975"/>
                <a:gd name="connsiteY7" fmla="*/ 192667 h 202192"/>
                <a:gd name="connsiteX8" fmla="*/ 180975 w 180975"/>
                <a:gd name="connsiteY8" fmla="*/ 135517 h 202192"/>
                <a:gd name="connsiteX9" fmla="*/ 152400 w 180975"/>
                <a:gd name="connsiteY9" fmla="*/ 40267 h 202192"/>
                <a:gd name="connsiteX10" fmla="*/ 123825 w 180975"/>
                <a:gd name="connsiteY10" fmla="*/ 2167 h 20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202192">
                  <a:moveTo>
                    <a:pt x="123825" y="2167"/>
                  </a:moveTo>
                  <a:cubicBezTo>
                    <a:pt x="100013" y="-2595"/>
                    <a:pt x="46066" y="448"/>
                    <a:pt x="9525" y="11692"/>
                  </a:cubicBezTo>
                  <a:cubicBezTo>
                    <a:pt x="-71" y="14645"/>
                    <a:pt x="0" y="30227"/>
                    <a:pt x="0" y="40267"/>
                  </a:cubicBezTo>
                  <a:cubicBezTo>
                    <a:pt x="0" y="72175"/>
                    <a:pt x="2350" y="104426"/>
                    <a:pt x="9525" y="135517"/>
                  </a:cubicBezTo>
                  <a:cubicBezTo>
                    <a:pt x="14171" y="155651"/>
                    <a:pt x="39804" y="175708"/>
                    <a:pt x="57150" y="183142"/>
                  </a:cubicBezTo>
                  <a:cubicBezTo>
                    <a:pt x="69182" y="188299"/>
                    <a:pt x="82663" y="189071"/>
                    <a:pt x="95250" y="192667"/>
                  </a:cubicBezTo>
                  <a:cubicBezTo>
                    <a:pt x="104904" y="195425"/>
                    <a:pt x="114300" y="199017"/>
                    <a:pt x="123825" y="202192"/>
                  </a:cubicBezTo>
                  <a:cubicBezTo>
                    <a:pt x="133350" y="199017"/>
                    <a:pt x="144560" y="198939"/>
                    <a:pt x="152400" y="192667"/>
                  </a:cubicBezTo>
                  <a:cubicBezTo>
                    <a:pt x="169186" y="179238"/>
                    <a:pt x="174700" y="154341"/>
                    <a:pt x="180975" y="135517"/>
                  </a:cubicBezTo>
                  <a:cubicBezTo>
                    <a:pt x="178519" y="118327"/>
                    <a:pt x="179473" y="56511"/>
                    <a:pt x="152400" y="40267"/>
                  </a:cubicBezTo>
                  <a:cubicBezTo>
                    <a:pt x="144232" y="35366"/>
                    <a:pt x="147637" y="6929"/>
                    <a:pt x="123825" y="2167"/>
                  </a:cubicBezTo>
                  <a:close/>
                </a:path>
              </a:pathLst>
            </a:cu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19"/>
            <p:cNvSpPr/>
            <p:nvPr/>
          </p:nvSpPr>
          <p:spPr>
            <a:xfrm>
              <a:off x="6734175" y="5086350"/>
              <a:ext cx="193587" cy="66675"/>
            </a:xfrm>
            <a:custGeom>
              <a:avLst/>
              <a:gdLst>
                <a:gd name="connsiteX0" fmla="*/ 66675 w 193587"/>
                <a:gd name="connsiteY0" fmla="*/ 19050 h 66675"/>
                <a:gd name="connsiteX1" fmla="*/ 190500 w 193587"/>
                <a:gd name="connsiteY1" fmla="*/ 47625 h 66675"/>
                <a:gd name="connsiteX2" fmla="*/ 152400 w 193587"/>
                <a:gd name="connsiteY2" fmla="*/ 28575 h 66675"/>
                <a:gd name="connsiteX3" fmla="*/ 19050 w 193587"/>
                <a:gd name="connsiteY3" fmla="*/ 38100 h 66675"/>
                <a:gd name="connsiteX4" fmla="*/ 57150 w 193587"/>
                <a:gd name="connsiteY4" fmla="*/ 47625 h 66675"/>
                <a:gd name="connsiteX5" fmla="*/ 85725 w 193587"/>
                <a:gd name="connsiteY5" fmla="*/ 57150 h 66675"/>
                <a:gd name="connsiteX6" fmla="*/ 152400 w 193587"/>
                <a:gd name="connsiteY6" fmla="*/ 66675 h 66675"/>
                <a:gd name="connsiteX7" fmla="*/ 114300 w 193587"/>
                <a:gd name="connsiteY7" fmla="*/ 19050 h 66675"/>
                <a:gd name="connsiteX8" fmla="*/ 57150 w 193587"/>
                <a:gd name="connsiteY8" fmla="*/ 0 h 66675"/>
                <a:gd name="connsiteX9" fmla="*/ 9525 w 193587"/>
                <a:gd name="connsiteY9" fmla="*/ 9525 h 66675"/>
                <a:gd name="connsiteX10" fmla="*/ 47625 w 193587"/>
                <a:gd name="connsiteY10" fmla="*/ 28575 h 66675"/>
                <a:gd name="connsiteX11" fmla="*/ 85725 w 193587"/>
                <a:gd name="connsiteY11" fmla="*/ 38100 h 66675"/>
                <a:gd name="connsiteX12" fmla="*/ 0 w 193587"/>
                <a:gd name="connsiteY12" fmla="*/ 190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587" h="66675">
                  <a:moveTo>
                    <a:pt x="66675" y="19050"/>
                  </a:moveTo>
                  <a:cubicBezTo>
                    <a:pt x="107950" y="28575"/>
                    <a:pt x="148399" y="42947"/>
                    <a:pt x="190500" y="47625"/>
                  </a:cubicBezTo>
                  <a:cubicBezTo>
                    <a:pt x="204612" y="49193"/>
                    <a:pt x="166577" y="29363"/>
                    <a:pt x="152400" y="28575"/>
                  </a:cubicBezTo>
                  <a:cubicBezTo>
                    <a:pt x="107905" y="26103"/>
                    <a:pt x="63500" y="34925"/>
                    <a:pt x="19050" y="38100"/>
                  </a:cubicBezTo>
                  <a:cubicBezTo>
                    <a:pt x="31750" y="41275"/>
                    <a:pt x="44563" y="44029"/>
                    <a:pt x="57150" y="47625"/>
                  </a:cubicBezTo>
                  <a:cubicBezTo>
                    <a:pt x="66804" y="50383"/>
                    <a:pt x="75880" y="55181"/>
                    <a:pt x="85725" y="57150"/>
                  </a:cubicBezTo>
                  <a:cubicBezTo>
                    <a:pt x="107740" y="61553"/>
                    <a:pt x="130175" y="63500"/>
                    <a:pt x="152400" y="66675"/>
                  </a:cubicBezTo>
                  <a:cubicBezTo>
                    <a:pt x="142071" y="35689"/>
                    <a:pt x="148018" y="34036"/>
                    <a:pt x="114300" y="19050"/>
                  </a:cubicBezTo>
                  <a:cubicBezTo>
                    <a:pt x="95950" y="10895"/>
                    <a:pt x="57150" y="0"/>
                    <a:pt x="57150" y="0"/>
                  </a:cubicBezTo>
                  <a:cubicBezTo>
                    <a:pt x="41275" y="3175"/>
                    <a:pt x="14645" y="-5834"/>
                    <a:pt x="9525" y="9525"/>
                  </a:cubicBezTo>
                  <a:cubicBezTo>
                    <a:pt x="5035" y="22995"/>
                    <a:pt x="34330" y="23589"/>
                    <a:pt x="47625" y="28575"/>
                  </a:cubicBezTo>
                  <a:cubicBezTo>
                    <a:pt x="59882" y="33172"/>
                    <a:pt x="85725" y="51191"/>
                    <a:pt x="85725" y="38100"/>
                  </a:cubicBezTo>
                  <a:cubicBezTo>
                    <a:pt x="85725" y="11950"/>
                    <a:pt x="3352" y="19050"/>
                    <a:pt x="0" y="190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p:cNvCxnSpPr>
              <a:stCxn id="15" idx="35"/>
            </p:cNvCxnSpPr>
            <p:nvPr/>
          </p:nvCxnSpPr>
          <p:spPr>
            <a:xfrm flipH="1" flipV="1">
              <a:off x="6824662" y="2759158"/>
              <a:ext cx="22931" cy="2376088"/>
            </a:xfrm>
            <a:prstGeom prst="line">
              <a:avLst/>
            </a:prstGeom>
            <a:ln w="44450" cmpd="dbl">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861880" y="3056865"/>
              <a:ext cx="239808" cy="449688"/>
            </a:xfrm>
            <a:custGeom>
              <a:avLst/>
              <a:gdLst>
                <a:gd name="connsiteX0" fmla="*/ 0 w 247926"/>
                <a:gd name="connsiteY0" fmla="*/ 0 h 552450"/>
                <a:gd name="connsiteX1" fmla="*/ 123825 w 247926"/>
                <a:gd name="connsiteY1" fmla="*/ 238125 h 552450"/>
                <a:gd name="connsiteX2" fmla="*/ 161925 w 247926"/>
                <a:gd name="connsiteY2" fmla="*/ 295275 h 552450"/>
                <a:gd name="connsiteX3" fmla="*/ 171450 w 247926"/>
                <a:gd name="connsiteY3" fmla="*/ 323850 h 552450"/>
                <a:gd name="connsiteX4" fmla="*/ 228600 w 247926"/>
                <a:gd name="connsiteY4" fmla="*/ 361950 h 552450"/>
                <a:gd name="connsiteX5" fmla="*/ 247650 w 247926"/>
                <a:gd name="connsiteY5" fmla="*/ 390525 h 552450"/>
                <a:gd name="connsiteX6" fmla="*/ 238125 w 247926"/>
                <a:gd name="connsiteY6" fmla="*/ 438150 h 552450"/>
                <a:gd name="connsiteX7" fmla="*/ 228600 w 247926"/>
                <a:gd name="connsiteY7" fmla="*/ 55245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926" h="552450">
                  <a:moveTo>
                    <a:pt x="0" y="0"/>
                  </a:moveTo>
                  <a:cubicBezTo>
                    <a:pt x="41275" y="79375"/>
                    <a:pt x="80807" y="159681"/>
                    <a:pt x="123825" y="238125"/>
                  </a:cubicBezTo>
                  <a:cubicBezTo>
                    <a:pt x="134834" y="258200"/>
                    <a:pt x="154685" y="273555"/>
                    <a:pt x="161925" y="295275"/>
                  </a:cubicBezTo>
                  <a:cubicBezTo>
                    <a:pt x="165100" y="304800"/>
                    <a:pt x="164350" y="316750"/>
                    <a:pt x="171450" y="323850"/>
                  </a:cubicBezTo>
                  <a:cubicBezTo>
                    <a:pt x="187639" y="340039"/>
                    <a:pt x="228600" y="361950"/>
                    <a:pt x="228600" y="361950"/>
                  </a:cubicBezTo>
                  <a:cubicBezTo>
                    <a:pt x="234950" y="371475"/>
                    <a:pt x="246230" y="379166"/>
                    <a:pt x="247650" y="390525"/>
                  </a:cubicBezTo>
                  <a:cubicBezTo>
                    <a:pt x="249658" y="406589"/>
                    <a:pt x="240133" y="422086"/>
                    <a:pt x="238125" y="438150"/>
                  </a:cubicBezTo>
                  <a:cubicBezTo>
                    <a:pt x="228313" y="516650"/>
                    <a:pt x="228600" y="510521"/>
                    <a:pt x="228600" y="5524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7005637" y="3384319"/>
              <a:ext cx="151518" cy="16084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30"/>
            <p:cNvSpPr/>
            <p:nvPr/>
          </p:nvSpPr>
          <p:spPr>
            <a:xfrm>
              <a:off x="6810375" y="5105400"/>
              <a:ext cx="361950" cy="95250"/>
            </a:xfrm>
            <a:custGeom>
              <a:avLst/>
              <a:gdLst>
                <a:gd name="connsiteX0" fmla="*/ 0 w 361950"/>
                <a:gd name="connsiteY0" fmla="*/ 0 h 95250"/>
                <a:gd name="connsiteX1" fmla="*/ 47625 w 361950"/>
                <a:gd name="connsiteY1" fmla="*/ 9525 h 95250"/>
                <a:gd name="connsiteX2" fmla="*/ 76200 w 361950"/>
                <a:gd name="connsiteY2" fmla="*/ 28575 h 95250"/>
                <a:gd name="connsiteX3" fmla="*/ 200025 w 361950"/>
                <a:gd name="connsiteY3" fmla="*/ 38100 h 95250"/>
                <a:gd name="connsiteX4" fmla="*/ 314325 w 361950"/>
                <a:gd name="connsiteY4" fmla="*/ 85725 h 95250"/>
                <a:gd name="connsiteX5" fmla="*/ 361950 w 361950"/>
                <a:gd name="connsiteY5"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0" y="0"/>
                  </a:moveTo>
                  <a:cubicBezTo>
                    <a:pt x="15875" y="3175"/>
                    <a:pt x="32466" y="3841"/>
                    <a:pt x="47625" y="9525"/>
                  </a:cubicBezTo>
                  <a:cubicBezTo>
                    <a:pt x="58344" y="13545"/>
                    <a:pt x="64948" y="26465"/>
                    <a:pt x="76200" y="28575"/>
                  </a:cubicBezTo>
                  <a:cubicBezTo>
                    <a:pt x="116888" y="36204"/>
                    <a:pt x="158750" y="34925"/>
                    <a:pt x="200025" y="38100"/>
                  </a:cubicBezTo>
                  <a:cubicBezTo>
                    <a:pt x="276198" y="88882"/>
                    <a:pt x="232100" y="70775"/>
                    <a:pt x="314325" y="85725"/>
                  </a:cubicBezTo>
                  <a:cubicBezTo>
                    <a:pt x="330253" y="88621"/>
                    <a:pt x="361950" y="95250"/>
                    <a:pt x="361950" y="95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7071872" y="5182682"/>
              <a:ext cx="151518" cy="16084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Left Brace 33"/>
            <p:cNvSpPr/>
            <p:nvPr/>
          </p:nvSpPr>
          <p:spPr>
            <a:xfrm>
              <a:off x="6538030" y="3011976"/>
              <a:ext cx="196145" cy="53318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5" name="TextBox 34"/>
            <p:cNvSpPr txBox="1"/>
            <p:nvPr/>
          </p:nvSpPr>
          <p:spPr>
            <a:xfrm>
              <a:off x="5837943" y="3110538"/>
              <a:ext cx="854869" cy="385770"/>
            </a:xfrm>
            <a:prstGeom prst="rect">
              <a:avLst/>
            </a:prstGeom>
            <a:noFill/>
          </p:spPr>
          <p:txBody>
            <a:bodyPr wrap="square" rtlCol="0">
              <a:spAutoFit/>
            </a:bodyPr>
            <a:lstStyle/>
            <a:p>
              <a:r>
                <a:rPr lang="en-US" sz="1050" dirty="0"/>
                <a:t>30 cm</a:t>
              </a:r>
            </a:p>
          </p:txBody>
        </p:sp>
      </p:grpSp>
      <p:sp>
        <p:nvSpPr>
          <p:cNvPr id="37" name="TextBox 36"/>
          <p:cNvSpPr txBox="1"/>
          <p:nvPr/>
        </p:nvSpPr>
        <p:spPr>
          <a:xfrm>
            <a:off x="4293327" y="471515"/>
            <a:ext cx="4850674" cy="646331"/>
          </a:xfrm>
          <a:prstGeom prst="rect">
            <a:avLst/>
          </a:prstGeom>
          <a:noFill/>
        </p:spPr>
        <p:txBody>
          <a:bodyPr wrap="square" rtlCol="0">
            <a:spAutoFit/>
          </a:bodyPr>
          <a:lstStyle/>
          <a:p>
            <a:r>
              <a:rPr lang="en-US" dirty="0"/>
              <a:t>Continuous deployment</a:t>
            </a:r>
          </a:p>
          <a:p>
            <a:r>
              <a:rPr lang="en-US" dirty="0"/>
              <a:t>HOBO pendant</a:t>
            </a:r>
            <a:r>
              <a:rPr lang="en-US" baseline="30000" dirty="0"/>
              <a:t>®</a:t>
            </a:r>
            <a:r>
              <a:rPr lang="en-US" dirty="0"/>
              <a:t> temperature data loggers</a:t>
            </a:r>
          </a:p>
        </p:txBody>
      </p:sp>
      <p:cxnSp>
        <p:nvCxnSpPr>
          <p:cNvPr id="45" name="Straight Connector 44"/>
          <p:cNvCxnSpPr>
            <a:cxnSpLocks/>
          </p:cNvCxnSpPr>
          <p:nvPr/>
        </p:nvCxnSpPr>
        <p:spPr>
          <a:xfrm>
            <a:off x="4519526" y="1837691"/>
            <a:ext cx="1651849" cy="8778"/>
          </a:xfrm>
          <a:prstGeom prst="line">
            <a:avLst/>
          </a:prstGeom>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4394792" y="4008663"/>
            <a:ext cx="2569789" cy="441417"/>
          </a:xfrm>
          <a:custGeom>
            <a:avLst/>
            <a:gdLst>
              <a:gd name="connsiteX0" fmla="*/ 0 w 2781300"/>
              <a:gd name="connsiteY0" fmla="*/ 228600 h 381000"/>
              <a:gd name="connsiteX1" fmla="*/ 57150 w 2781300"/>
              <a:gd name="connsiteY1" fmla="*/ 114300 h 381000"/>
              <a:gd name="connsiteX2" fmla="*/ 95250 w 2781300"/>
              <a:gd name="connsiteY2" fmla="*/ 0 h 381000"/>
              <a:gd name="connsiteX3" fmla="*/ 133350 w 2781300"/>
              <a:gd name="connsiteY3" fmla="*/ 57150 h 381000"/>
              <a:gd name="connsiteX4" fmla="*/ 190500 w 2781300"/>
              <a:gd name="connsiteY4" fmla="*/ 190500 h 381000"/>
              <a:gd name="connsiteX5" fmla="*/ 247650 w 2781300"/>
              <a:gd name="connsiteY5" fmla="*/ 209550 h 381000"/>
              <a:gd name="connsiteX6" fmla="*/ 361950 w 2781300"/>
              <a:gd name="connsiteY6" fmla="*/ 0 h 381000"/>
              <a:gd name="connsiteX7" fmla="*/ 457200 w 2781300"/>
              <a:gd name="connsiteY7" fmla="*/ 95250 h 381000"/>
              <a:gd name="connsiteX8" fmla="*/ 533400 w 2781300"/>
              <a:gd name="connsiteY8" fmla="*/ 209550 h 381000"/>
              <a:gd name="connsiteX9" fmla="*/ 571500 w 2781300"/>
              <a:gd name="connsiteY9" fmla="*/ 266700 h 381000"/>
              <a:gd name="connsiteX10" fmla="*/ 590550 w 2781300"/>
              <a:gd name="connsiteY10" fmla="*/ 323850 h 381000"/>
              <a:gd name="connsiteX11" fmla="*/ 647700 w 2781300"/>
              <a:gd name="connsiteY11" fmla="*/ 304800 h 381000"/>
              <a:gd name="connsiteX12" fmla="*/ 685800 w 2781300"/>
              <a:gd name="connsiteY12" fmla="*/ 247650 h 381000"/>
              <a:gd name="connsiteX13" fmla="*/ 742950 w 2781300"/>
              <a:gd name="connsiteY13" fmla="*/ 285750 h 381000"/>
              <a:gd name="connsiteX14" fmla="*/ 800100 w 2781300"/>
              <a:gd name="connsiteY14" fmla="*/ 304800 h 381000"/>
              <a:gd name="connsiteX15" fmla="*/ 933450 w 2781300"/>
              <a:gd name="connsiteY15" fmla="*/ 304800 h 381000"/>
              <a:gd name="connsiteX16" fmla="*/ 990600 w 2781300"/>
              <a:gd name="connsiteY16" fmla="*/ 342900 h 381000"/>
              <a:gd name="connsiteX17" fmla="*/ 1104900 w 2781300"/>
              <a:gd name="connsiteY17" fmla="*/ 361950 h 381000"/>
              <a:gd name="connsiteX18" fmla="*/ 1162050 w 2781300"/>
              <a:gd name="connsiteY18" fmla="*/ 381000 h 381000"/>
              <a:gd name="connsiteX19" fmla="*/ 1333500 w 2781300"/>
              <a:gd name="connsiteY19" fmla="*/ 342900 h 381000"/>
              <a:gd name="connsiteX20" fmla="*/ 1428750 w 2781300"/>
              <a:gd name="connsiteY20" fmla="*/ 228600 h 381000"/>
              <a:gd name="connsiteX21" fmla="*/ 1485900 w 2781300"/>
              <a:gd name="connsiteY21" fmla="*/ 190500 h 381000"/>
              <a:gd name="connsiteX22" fmla="*/ 1657350 w 2781300"/>
              <a:gd name="connsiteY22" fmla="*/ 266700 h 381000"/>
              <a:gd name="connsiteX23" fmla="*/ 1924050 w 2781300"/>
              <a:gd name="connsiteY23" fmla="*/ 228600 h 381000"/>
              <a:gd name="connsiteX24" fmla="*/ 1981200 w 2781300"/>
              <a:gd name="connsiteY24" fmla="*/ 190500 h 381000"/>
              <a:gd name="connsiteX25" fmla="*/ 2095500 w 2781300"/>
              <a:gd name="connsiteY25" fmla="*/ 247650 h 381000"/>
              <a:gd name="connsiteX26" fmla="*/ 2209800 w 2781300"/>
              <a:gd name="connsiteY26" fmla="*/ 304800 h 381000"/>
              <a:gd name="connsiteX27" fmla="*/ 2362200 w 2781300"/>
              <a:gd name="connsiteY27" fmla="*/ 285750 h 381000"/>
              <a:gd name="connsiteX28" fmla="*/ 2419350 w 2781300"/>
              <a:gd name="connsiteY28" fmla="*/ 266700 h 381000"/>
              <a:gd name="connsiteX29" fmla="*/ 2533650 w 2781300"/>
              <a:gd name="connsiteY29" fmla="*/ 304800 h 381000"/>
              <a:gd name="connsiteX30" fmla="*/ 2743200 w 2781300"/>
              <a:gd name="connsiteY30" fmla="*/ 361950 h 381000"/>
              <a:gd name="connsiteX31" fmla="*/ 2781300 w 2781300"/>
              <a:gd name="connsiteY31" fmla="*/ 36195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1300" h="381000">
                <a:moveTo>
                  <a:pt x="0" y="228600"/>
                </a:moveTo>
                <a:cubicBezTo>
                  <a:pt x="19050" y="190500"/>
                  <a:pt x="40767" y="153620"/>
                  <a:pt x="57150" y="114300"/>
                </a:cubicBezTo>
                <a:cubicBezTo>
                  <a:pt x="72597" y="77228"/>
                  <a:pt x="95250" y="0"/>
                  <a:pt x="95250" y="0"/>
                </a:cubicBezTo>
                <a:cubicBezTo>
                  <a:pt x="107950" y="19050"/>
                  <a:pt x="124331" y="36106"/>
                  <a:pt x="133350" y="57150"/>
                </a:cubicBezTo>
                <a:cubicBezTo>
                  <a:pt x="157223" y="112854"/>
                  <a:pt x="138515" y="148912"/>
                  <a:pt x="190500" y="190500"/>
                </a:cubicBezTo>
                <a:cubicBezTo>
                  <a:pt x="206180" y="203044"/>
                  <a:pt x="228600" y="203200"/>
                  <a:pt x="247650" y="209550"/>
                </a:cubicBezTo>
                <a:cubicBezTo>
                  <a:pt x="334089" y="36672"/>
                  <a:pt x="292345" y="104407"/>
                  <a:pt x="361950" y="0"/>
                </a:cubicBezTo>
                <a:cubicBezTo>
                  <a:pt x="406400" y="133350"/>
                  <a:pt x="361950" y="127000"/>
                  <a:pt x="457200" y="95250"/>
                </a:cubicBezTo>
                <a:cubicBezTo>
                  <a:pt x="557649" y="162216"/>
                  <a:pt x="484194" y="94736"/>
                  <a:pt x="533400" y="209550"/>
                </a:cubicBezTo>
                <a:cubicBezTo>
                  <a:pt x="542419" y="230594"/>
                  <a:pt x="561261" y="246222"/>
                  <a:pt x="571500" y="266700"/>
                </a:cubicBezTo>
                <a:cubicBezTo>
                  <a:pt x="580480" y="284661"/>
                  <a:pt x="584200" y="304800"/>
                  <a:pt x="590550" y="323850"/>
                </a:cubicBezTo>
                <a:cubicBezTo>
                  <a:pt x="609600" y="317500"/>
                  <a:pt x="632020" y="317344"/>
                  <a:pt x="647700" y="304800"/>
                </a:cubicBezTo>
                <a:cubicBezTo>
                  <a:pt x="665578" y="290497"/>
                  <a:pt x="663349" y="252140"/>
                  <a:pt x="685800" y="247650"/>
                </a:cubicBezTo>
                <a:cubicBezTo>
                  <a:pt x="708251" y="243160"/>
                  <a:pt x="722472" y="275511"/>
                  <a:pt x="742950" y="285750"/>
                </a:cubicBezTo>
                <a:cubicBezTo>
                  <a:pt x="760911" y="294730"/>
                  <a:pt x="781050" y="298450"/>
                  <a:pt x="800100" y="304800"/>
                </a:cubicBezTo>
                <a:cubicBezTo>
                  <a:pt x="864889" y="283204"/>
                  <a:pt x="860194" y="273405"/>
                  <a:pt x="933450" y="304800"/>
                </a:cubicBezTo>
                <a:cubicBezTo>
                  <a:pt x="954494" y="313819"/>
                  <a:pt x="968880" y="335660"/>
                  <a:pt x="990600" y="342900"/>
                </a:cubicBezTo>
                <a:cubicBezTo>
                  <a:pt x="1027243" y="355114"/>
                  <a:pt x="1067194" y="353571"/>
                  <a:pt x="1104900" y="361950"/>
                </a:cubicBezTo>
                <a:cubicBezTo>
                  <a:pt x="1124502" y="366306"/>
                  <a:pt x="1143000" y="374650"/>
                  <a:pt x="1162050" y="381000"/>
                </a:cubicBezTo>
                <a:cubicBezTo>
                  <a:pt x="1175880" y="378695"/>
                  <a:pt x="1302236" y="363743"/>
                  <a:pt x="1333500" y="342900"/>
                </a:cubicBezTo>
                <a:cubicBezTo>
                  <a:pt x="1427125" y="280483"/>
                  <a:pt x="1358466" y="298884"/>
                  <a:pt x="1428750" y="228600"/>
                </a:cubicBezTo>
                <a:cubicBezTo>
                  <a:pt x="1444939" y="212411"/>
                  <a:pt x="1466850" y="203200"/>
                  <a:pt x="1485900" y="190500"/>
                </a:cubicBezTo>
                <a:cubicBezTo>
                  <a:pt x="1621920" y="235840"/>
                  <a:pt x="1566784" y="206323"/>
                  <a:pt x="1657350" y="266700"/>
                </a:cubicBezTo>
                <a:cubicBezTo>
                  <a:pt x="1710887" y="261833"/>
                  <a:pt x="1850753" y="265249"/>
                  <a:pt x="1924050" y="228600"/>
                </a:cubicBezTo>
                <a:cubicBezTo>
                  <a:pt x="1944528" y="218361"/>
                  <a:pt x="1962150" y="203200"/>
                  <a:pt x="1981200" y="190500"/>
                </a:cubicBezTo>
                <a:cubicBezTo>
                  <a:pt x="2144984" y="299689"/>
                  <a:pt x="1937759" y="168780"/>
                  <a:pt x="2095500" y="247650"/>
                </a:cubicBezTo>
                <a:cubicBezTo>
                  <a:pt x="2243216" y="321508"/>
                  <a:pt x="2066152" y="256917"/>
                  <a:pt x="2209800" y="304800"/>
                </a:cubicBezTo>
                <a:cubicBezTo>
                  <a:pt x="2260600" y="298450"/>
                  <a:pt x="2311830" y="294908"/>
                  <a:pt x="2362200" y="285750"/>
                </a:cubicBezTo>
                <a:cubicBezTo>
                  <a:pt x="2381957" y="282158"/>
                  <a:pt x="2399392" y="264482"/>
                  <a:pt x="2419350" y="266700"/>
                </a:cubicBezTo>
                <a:cubicBezTo>
                  <a:pt x="2459265" y="271135"/>
                  <a:pt x="2495550" y="292100"/>
                  <a:pt x="2533650" y="304800"/>
                </a:cubicBezTo>
                <a:cubicBezTo>
                  <a:pt x="2591041" y="323930"/>
                  <a:pt x="2700230" y="361950"/>
                  <a:pt x="2743200" y="361950"/>
                </a:cubicBezTo>
                <a:lnTo>
                  <a:pt x="2781300" y="361950"/>
                </a:lnTo>
              </a:path>
            </a:pathLst>
          </a:custGeom>
          <a:solidFill>
            <a:schemeClr val="accent6">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7" name="Group 56"/>
          <p:cNvGrpSpPr/>
          <p:nvPr/>
        </p:nvGrpSpPr>
        <p:grpSpPr>
          <a:xfrm>
            <a:off x="155022" y="434381"/>
            <a:ext cx="3986574" cy="4252636"/>
            <a:chOff x="1596321" y="3230318"/>
            <a:chExt cx="3854973" cy="3746572"/>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947" y="3720800"/>
              <a:ext cx="3785347" cy="252987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105" y="6268485"/>
              <a:ext cx="3785347" cy="362668"/>
            </a:xfrm>
            <a:prstGeom prst="rect">
              <a:avLst/>
            </a:prstGeom>
          </p:spPr>
        </p:pic>
        <p:sp>
          <p:nvSpPr>
            <p:cNvPr id="3" name="TextBox 2"/>
            <p:cNvSpPr txBox="1"/>
            <p:nvPr/>
          </p:nvSpPr>
          <p:spPr>
            <a:xfrm>
              <a:off x="2255837" y="6607558"/>
              <a:ext cx="2489571" cy="369332"/>
            </a:xfrm>
            <a:prstGeom prst="rect">
              <a:avLst/>
            </a:prstGeom>
            <a:noFill/>
          </p:spPr>
          <p:txBody>
            <a:bodyPr wrap="none" rtlCol="0">
              <a:spAutoFit/>
            </a:bodyPr>
            <a:lstStyle/>
            <a:p>
              <a:r>
                <a:rPr lang="en-US" sz="1200" dirty="0"/>
                <a:t>      Water temperature (</a:t>
              </a:r>
              <a:r>
                <a:rPr lang="en-US" sz="1200" baseline="30000" dirty="0"/>
                <a:t>o</a:t>
              </a:r>
              <a:r>
                <a:rPr lang="en-US" sz="1200" dirty="0"/>
                <a:t>C)</a:t>
              </a:r>
            </a:p>
          </p:txBody>
        </p:sp>
        <p:sp>
          <p:nvSpPr>
            <p:cNvPr id="55" name="TextBox 54"/>
            <p:cNvSpPr txBox="1"/>
            <p:nvPr/>
          </p:nvSpPr>
          <p:spPr>
            <a:xfrm>
              <a:off x="1596321" y="3230318"/>
              <a:ext cx="1365936" cy="325381"/>
            </a:xfrm>
            <a:prstGeom prst="rect">
              <a:avLst/>
            </a:prstGeom>
            <a:noFill/>
          </p:spPr>
          <p:txBody>
            <a:bodyPr wrap="none" rtlCol="0">
              <a:spAutoFit/>
            </a:bodyPr>
            <a:lstStyle/>
            <a:p>
              <a:r>
                <a:rPr lang="en-US" dirty="0"/>
                <a:t>Airborne TIR </a:t>
              </a:r>
            </a:p>
          </p:txBody>
        </p:sp>
      </p:grpSp>
      <p:sp>
        <p:nvSpPr>
          <p:cNvPr id="11" name="Oval 10">
            <a:extLst>
              <a:ext uri="{FF2B5EF4-FFF2-40B4-BE49-F238E27FC236}">
                <a16:creationId xmlns:a16="http://schemas.microsoft.com/office/drawing/2014/main" id="{D2698308-538D-4DC8-8CA0-64278D39DA4D}"/>
              </a:ext>
            </a:extLst>
          </p:cNvPr>
          <p:cNvSpPr/>
          <p:nvPr/>
        </p:nvSpPr>
        <p:spPr>
          <a:xfrm>
            <a:off x="5149024" y="1215242"/>
            <a:ext cx="606767" cy="596963"/>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23195D-C8D9-4E83-9317-84B0529577B3}"/>
              </a:ext>
            </a:extLst>
          </p:cNvPr>
          <p:cNvSpPr/>
          <p:nvPr/>
        </p:nvSpPr>
        <p:spPr>
          <a:xfrm>
            <a:off x="4231207" y="4619314"/>
            <a:ext cx="4912794" cy="461665"/>
          </a:xfrm>
          <a:prstGeom prst="rect">
            <a:avLst/>
          </a:prstGeom>
        </p:spPr>
        <p:txBody>
          <a:bodyPr wrap="square">
            <a:spAutoFit/>
          </a:bodyPr>
          <a:lstStyle/>
          <a:p>
            <a:pPr algn="ctr"/>
            <a:r>
              <a:rPr lang="en-US" sz="1200" dirty="0">
                <a:solidFill>
                  <a:srgbClr val="201F1E"/>
                </a:solidFill>
                <a:latin typeface="Calibri" panose="020F0502020204030204" pitchFamily="34" charset="0"/>
                <a:ea typeface="Calibri" panose="020F0502020204030204" pitchFamily="34" charset="0"/>
              </a:rPr>
              <a:t>Disclaimer: Any use of trade, firm, or product names is for descriptive purposes only and does not imply endorsement by the U.S. Government.</a:t>
            </a:r>
            <a:endParaRPr lang="en-US" sz="1200" dirty="0"/>
          </a:p>
        </p:txBody>
      </p:sp>
      <p:sp>
        <p:nvSpPr>
          <p:cNvPr id="30" name="TextBox 29">
            <a:extLst>
              <a:ext uri="{FF2B5EF4-FFF2-40B4-BE49-F238E27FC236}">
                <a16:creationId xmlns:a16="http://schemas.microsoft.com/office/drawing/2014/main" id="{0BC882CD-990E-46B9-B556-CB1146ADB5E8}"/>
              </a:ext>
            </a:extLst>
          </p:cNvPr>
          <p:cNvSpPr txBox="1"/>
          <p:nvPr/>
        </p:nvSpPr>
        <p:spPr>
          <a:xfrm>
            <a:off x="7426854" y="3373245"/>
            <a:ext cx="1561646" cy="215444"/>
          </a:xfrm>
          <a:prstGeom prst="rect">
            <a:avLst/>
          </a:prstGeom>
          <a:noFill/>
        </p:spPr>
        <p:txBody>
          <a:bodyPr wrap="none" rtlCol="0">
            <a:spAutoFit/>
          </a:bodyPr>
          <a:lstStyle/>
          <a:p>
            <a:r>
              <a:rPr lang="en-US" sz="800" dirty="0"/>
              <a:t>Photo credit: Christian Torgersen</a:t>
            </a:r>
          </a:p>
        </p:txBody>
      </p:sp>
      <p:sp>
        <p:nvSpPr>
          <p:cNvPr id="33" name="TextBox 32">
            <a:extLst>
              <a:ext uri="{FF2B5EF4-FFF2-40B4-BE49-F238E27FC236}">
                <a16:creationId xmlns:a16="http://schemas.microsoft.com/office/drawing/2014/main" id="{2099904D-6D08-4D30-8126-E8C84A068624}"/>
              </a:ext>
            </a:extLst>
          </p:cNvPr>
          <p:cNvSpPr txBox="1"/>
          <p:nvPr/>
        </p:nvSpPr>
        <p:spPr>
          <a:xfrm>
            <a:off x="155022" y="803322"/>
            <a:ext cx="1605122" cy="314414"/>
          </a:xfrm>
          <a:prstGeom prst="rect">
            <a:avLst/>
          </a:prstGeom>
          <a:noFill/>
        </p:spPr>
        <p:txBody>
          <a:bodyPr wrap="none" rtlCol="0">
            <a:spAutoFit/>
          </a:bodyPr>
          <a:lstStyle/>
          <a:p>
            <a:r>
              <a:rPr lang="en-US" sz="750" dirty="0"/>
              <a:t>Source: Quantum Spatial</a:t>
            </a:r>
          </a:p>
        </p:txBody>
      </p:sp>
    </p:spTree>
    <p:extLst>
      <p:ext uri="{BB962C8B-B14F-4D97-AF65-F5344CB8AC3E}">
        <p14:creationId xmlns:p14="http://schemas.microsoft.com/office/powerpoint/2010/main" val="154322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02D8573-0804-D435-6D20-B44F7372343C}"/>
              </a:ext>
            </a:extLst>
          </p:cNvPr>
          <p:cNvPicPr>
            <a:picLocks noChangeAspect="1"/>
          </p:cNvPicPr>
          <p:nvPr/>
        </p:nvPicPr>
        <p:blipFill rotWithShape="1">
          <a:blip r:embed="rId3"/>
          <a:srcRect l="3454" t="12655" r="11299" b="35050"/>
          <a:stretch/>
        </p:blipFill>
        <p:spPr>
          <a:xfrm>
            <a:off x="169049" y="599356"/>
            <a:ext cx="4172430" cy="1619410"/>
          </a:xfrm>
          <a:prstGeom prst="rect">
            <a:avLst/>
          </a:prstGeom>
        </p:spPr>
      </p:pic>
      <p:sp>
        <p:nvSpPr>
          <p:cNvPr id="8" name="TextBox 7">
            <a:extLst>
              <a:ext uri="{FF2B5EF4-FFF2-40B4-BE49-F238E27FC236}">
                <a16:creationId xmlns:a16="http://schemas.microsoft.com/office/drawing/2014/main" id="{A2473152-93F6-3EEE-E940-6BF7A7020A1C}"/>
              </a:ext>
            </a:extLst>
          </p:cNvPr>
          <p:cNvSpPr txBox="1"/>
          <p:nvPr/>
        </p:nvSpPr>
        <p:spPr>
          <a:xfrm>
            <a:off x="2916090" y="-46976"/>
            <a:ext cx="2659126" cy="646331"/>
          </a:xfrm>
          <a:prstGeom prst="rect">
            <a:avLst/>
          </a:prstGeom>
          <a:noFill/>
        </p:spPr>
        <p:txBody>
          <a:bodyPr wrap="none" rtlCol="0">
            <a:spAutoFit/>
          </a:bodyPr>
          <a:lstStyle/>
          <a:p>
            <a:r>
              <a:rPr lang="en-US" sz="3600" b="1" dirty="0"/>
              <a:t>Stratification</a:t>
            </a:r>
          </a:p>
        </p:txBody>
      </p:sp>
      <p:cxnSp>
        <p:nvCxnSpPr>
          <p:cNvPr id="11" name="Straight Arrow Connector 10">
            <a:extLst>
              <a:ext uri="{FF2B5EF4-FFF2-40B4-BE49-F238E27FC236}">
                <a16:creationId xmlns:a16="http://schemas.microsoft.com/office/drawing/2014/main" id="{79B0A5F9-BB3C-5F30-CC81-0AAB6A07F528}"/>
              </a:ext>
            </a:extLst>
          </p:cNvPr>
          <p:cNvCxnSpPr/>
          <p:nvPr/>
        </p:nvCxnSpPr>
        <p:spPr>
          <a:xfrm flipH="1">
            <a:off x="3734441" y="1037345"/>
            <a:ext cx="607038" cy="261257"/>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ABF97E13-5476-9C20-8167-E11991E95721}"/>
              </a:ext>
            </a:extLst>
          </p:cNvPr>
          <p:cNvPicPr>
            <a:picLocks noChangeAspect="1"/>
          </p:cNvPicPr>
          <p:nvPr/>
        </p:nvPicPr>
        <p:blipFill rotWithShape="1">
          <a:blip r:embed="rId4"/>
          <a:srcRect l="6126" t="11653" r="6411" b="43320"/>
          <a:stretch/>
        </p:blipFill>
        <p:spPr>
          <a:xfrm>
            <a:off x="138564" y="2656274"/>
            <a:ext cx="4202915" cy="1887870"/>
          </a:xfrm>
          <a:prstGeom prst="rect">
            <a:avLst/>
          </a:prstGeom>
        </p:spPr>
      </p:pic>
      <p:cxnSp>
        <p:nvCxnSpPr>
          <p:cNvPr id="14" name="Straight Arrow Connector 13">
            <a:extLst>
              <a:ext uri="{FF2B5EF4-FFF2-40B4-BE49-F238E27FC236}">
                <a16:creationId xmlns:a16="http://schemas.microsoft.com/office/drawing/2014/main" id="{959F6AFB-B859-8FC7-F4C3-47D9B0A8EC83}"/>
              </a:ext>
            </a:extLst>
          </p:cNvPr>
          <p:cNvCxnSpPr/>
          <p:nvPr/>
        </p:nvCxnSpPr>
        <p:spPr>
          <a:xfrm flipH="1">
            <a:off x="3210646" y="3218081"/>
            <a:ext cx="607038" cy="261257"/>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020F123E-38DC-682E-CC5B-FECBE91A6692}"/>
              </a:ext>
            </a:extLst>
          </p:cNvPr>
          <p:cNvPicPr>
            <a:picLocks noChangeAspect="1"/>
          </p:cNvPicPr>
          <p:nvPr/>
        </p:nvPicPr>
        <p:blipFill rotWithShape="1">
          <a:blip r:embed="rId5"/>
          <a:srcRect l="8142" t="5582" r="9028" b="30022"/>
          <a:stretch/>
        </p:blipFill>
        <p:spPr>
          <a:xfrm>
            <a:off x="4488756" y="463421"/>
            <a:ext cx="4486195" cy="2754660"/>
          </a:xfrm>
          <a:prstGeom prst="rect">
            <a:avLst/>
          </a:prstGeom>
        </p:spPr>
      </p:pic>
      <p:sp>
        <p:nvSpPr>
          <p:cNvPr id="18" name="Freeform: Shape 17">
            <a:extLst>
              <a:ext uri="{FF2B5EF4-FFF2-40B4-BE49-F238E27FC236}">
                <a16:creationId xmlns:a16="http://schemas.microsoft.com/office/drawing/2014/main" id="{C4D8A11B-0DE7-2BD1-7B58-76B9FCD3087F}"/>
              </a:ext>
            </a:extLst>
          </p:cNvPr>
          <p:cNvSpPr/>
          <p:nvPr/>
        </p:nvSpPr>
        <p:spPr>
          <a:xfrm>
            <a:off x="7570694" y="1250576"/>
            <a:ext cx="618565" cy="1405218"/>
          </a:xfrm>
          <a:custGeom>
            <a:avLst/>
            <a:gdLst>
              <a:gd name="connsiteX0" fmla="*/ 0 w 618565"/>
              <a:gd name="connsiteY0" fmla="*/ 0 h 1405218"/>
              <a:gd name="connsiteX1" fmla="*/ 20171 w 618565"/>
              <a:gd name="connsiteY1" fmla="*/ 33618 h 1405218"/>
              <a:gd name="connsiteX2" fmla="*/ 114300 w 618565"/>
              <a:gd name="connsiteY2" fmla="*/ 154642 h 1405218"/>
              <a:gd name="connsiteX3" fmla="*/ 147918 w 618565"/>
              <a:gd name="connsiteY3" fmla="*/ 242048 h 1405218"/>
              <a:gd name="connsiteX4" fmla="*/ 215153 w 618565"/>
              <a:gd name="connsiteY4" fmla="*/ 430306 h 1405218"/>
              <a:gd name="connsiteX5" fmla="*/ 228600 w 618565"/>
              <a:gd name="connsiteY5" fmla="*/ 497542 h 1405218"/>
              <a:gd name="connsiteX6" fmla="*/ 242047 w 618565"/>
              <a:gd name="connsiteY6" fmla="*/ 578224 h 1405218"/>
              <a:gd name="connsiteX7" fmla="*/ 228600 w 618565"/>
              <a:gd name="connsiteY7" fmla="*/ 766483 h 1405218"/>
              <a:gd name="connsiteX8" fmla="*/ 215153 w 618565"/>
              <a:gd name="connsiteY8" fmla="*/ 853889 h 1405218"/>
              <a:gd name="connsiteX9" fmla="*/ 228600 w 618565"/>
              <a:gd name="connsiteY9" fmla="*/ 1176618 h 1405218"/>
              <a:gd name="connsiteX10" fmla="*/ 282388 w 618565"/>
              <a:gd name="connsiteY10" fmla="*/ 1250577 h 1405218"/>
              <a:gd name="connsiteX11" fmla="*/ 349624 w 618565"/>
              <a:gd name="connsiteY11" fmla="*/ 1304365 h 1405218"/>
              <a:gd name="connsiteX12" fmla="*/ 477371 w 618565"/>
              <a:gd name="connsiteY12" fmla="*/ 1337983 h 1405218"/>
              <a:gd name="connsiteX13" fmla="*/ 524435 w 618565"/>
              <a:gd name="connsiteY13" fmla="*/ 1358153 h 1405218"/>
              <a:gd name="connsiteX14" fmla="*/ 544606 w 618565"/>
              <a:gd name="connsiteY14" fmla="*/ 1378324 h 1405218"/>
              <a:gd name="connsiteX15" fmla="*/ 558053 w 618565"/>
              <a:gd name="connsiteY15" fmla="*/ 1398495 h 1405218"/>
              <a:gd name="connsiteX16" fmla="*/ 578224 w 618565"/>
              <a:gd name="connsiteY16" fmla="*/ 1405218 h 1405218"/>
              <a:gd name="connsiteX17" fmla="*/ 618565 w 618565"/>
              <a:gd name="connsiteY17" fmla="*/ 1391771 h 140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565" h="1405218">
                <a:moveTo>
                  <a:pt x="0" y="0"/>
                </a:moveTo>
                <a:cubicBezTo>
                  <a:pt x="6724" y="11206"/>
                  <a:pt x="12403" y="23109"/>
                  <a:pt x="20171" y="33618"/>
                </a:cubicBezTo>
                <a:cubicBezTo>
                  <a:pt x="50548" y="74717"/>
                  <a:pt x="91444" y="108931"/>
                  <a:pt x="114300" y="154642"/>
                </a:cubicBezTo>
                <a:cubicBezTo>
                  <a:pt x="168084" y="262207"/>
                  <a:pt x="101781" y="123410"/>
                  <a:pt x="147918" y="242048"/>
                </a:cubicBezTo>
                <a:cubicBezTo>
                  <a:pt x="187087" y="342770"/>
                  <a:pt x="189852" y="303797"/>
                  <a:pt x="215153" y="430306"/>
                </a:cubicBezTo>
                <a:cubicBezTo>
                  <a:pt x="219635" y="452718"/>
                  <a:pt x="224628" y="475034"/>
                  <a:pt x="228600" y="497542"/>
                </a:cubicBezTo>
                <a:cubicBezTo>
                  <a:pt x="253629" y="639370"/>
                  <a:pt x="220182" y="468888"/>
                  <a:pt x="242047" y="578224"/>
                </a:cubicBezTo>
                <a:cubicBezTo>
                  <a:pt x="237565" y="640977"/>
                  <a:pt x="233973" y="703800"/>
                  <a:pt x="228600" y="766483"/>
                </a:cubicBezTo>
                <a:cubicBezTo>
                  <a:pt x="227072" y="784310"/>
                  <a:pt x="218355" y="834677"/>
                  <a:pt x="215153" y="853889"/>
                </a:cubicBezTo>
                <a:cubicBezTo>
                  <a:pt x="219635" y="961465"/>
                  <a:pt x="216924" y="1069583"/>
                  <a:pt x="228600" y="1176618"/>
                </a:cubicBezTo>
                <a:cubicBezTo>
                  <a:pt x="231194" y="1200393"/>
                  <a:pt x="264181" y="1234971"/>
                  <a:pt x="282388" y="1250577"/>
                </a:cubicBezTo>
                <a:cubicBezTo>
                  <a:pt x="304180" y="1269255"/>
                  <a:pt x="322396" y="1295289"/>
                  <a:pt x="349624" y="1304365"/>
                </a:cubicBezTo>
                <a:cubicBezTo>
                  <a:pt x="445340" y="1336270"/>
                  <a:pt x="402242" y="1327250"/>
                  <a:pt x="477371" y="1337983"/>
                </a:cubicBezTo>
                <a:cubicBezTo>
                  <a:pt x="493832" y="1343470"/>
                  <a:pt x="509895" y="1347767"/>
                  <a:pt x="524435" y="1358153"/>
                </a:cubicBezTo>
                <a:cubicBezTo>
                  <a:pt x="532173" y="1363680"/>
                  <a:pt x="538519" y="1371019"/>
                  <a:pt x="544606" y="1378324"/>
                </a:cubicBezTo>
                <a:cubicBezTo>
                  <a:pt x="549779" y="1384532"/>
                  <a:pt x="551743" y="1393447"/>
                  <a:pt x="558053" y="1398495"/>
                </a:cubicBezTo>
                <a:cubicBezTo>
                  <a:pt x="563587" y="1402922"/>
                  <a:pt x="571500" y="1402977"/>
                  <a:pt x="578224" y="1405218"/>
                </a:cubicBezTo>
                <a:cubicBezTo>
                  <a:pt x="609980" y="1397280"/>
                  <a:pt x="596853" y="1402628"/>
                  <a:pt x="618565" y="1391771"/>
                </a:cubicBezTo>
              </a:path>
            </a:pathLst>
          </a:custGeom>
          <a:no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ADD4A28-EFA0-B87A-F49E-6875E816C9C3}"/>
              </a:ext>
            </a:extLst>
          </p:cNvPr>
          <p:cNvSpPr txBox="1"/>
          <p:nvPr/>
        </p:nvSpPr>
        <p:spPr>
          <a:xfrm>
            <a:off x="7382398" y="1675861"/>
            <a:ext cx="503664" cy="307777"/>
          </a:xfrm>
          <a:prstGeom prst="rect">
            <a:avLst/>
          </a:prstGeom>
          <a:noFill/>
        </p:spPr>
        <p:txBody>
          <a:bodyPr wrap="none" rtlCol="0">
            <a:spAutoFit/>
          </a:bodyPr>
          <a:lstStyle/>
          <a:p>
            <a:r>
              <a:rPr lang="en-US" sz="1400" dirty="0"/>
              <a:t>22.7</a:t>
            </a:r>
          </a:p>
        </p:txBody>
      </p:sp>
      <p:sp>
        <p:nvSpPr>
          <p:cNvPr id="20" name="TextBox 19">
            <a:extLst>
              <a:ext uri="{FF2B5EF4-FFF2-40B4-BE49-F238E27FC236}">
                <a16:creationId xmlns:a16="http://schemas.microsoft.com/office/drawing/2014/main" id="{2E977F31-7F56-7DD7-8F97-B67F065D0F4D}"/>
              </a:ext>
            </a:extLst>
          </p:cNvPr>
          <p:cNvSpPr txBox="1"/>
          <p:nvPr/>
        </p:nvSpPr>
        <p:spPr>
          <a:xfrm>
            <a:off x="7906233" y="1573853"/>
            <a:ext cx="367408" cy="307777"/>
          </a:xfrm>
          <a:prstGeom prst="rect">
            <a:avLst/>
          </a:prstGeom>
          <a:noFill/>
        </p:spPr>
        <p:txBody>
          <a:bodyPr wrap="none" rtlCol="0">
            <a:spAutoFit/>
          </a:bodyPr>
          <a:lstStyle/>
          <a:p>
            <a:r>
              <a:rPr lang="en-US" sz="1400" dirty="0"/>
              <a:t>25</a:t>
            </a:r>
          </a:p>
        </p:txBody>
      </p:sp>
      <p:sp>
        <p:nvSpPr>
          <p:cNvPr id="21" name="TextBox 20">
            <a:extLst>
              <a:ext uri="{FF2B5EF4-FFF2-40B4-BE49-F238E27FC236}">
                <a16:creationId xmlns:a16="http://schemas.microsoft.com/office/drawing/2014/main" id="{7A0E5DE1-BF60-B1DD-F7F0-2B4B51C84F7D}"/>
              </a:ext>
            </a:extLst>
          </p:cNvPr>
          <p:cNvSpPr txBox="1"/>
          <p:nvPr/>
        </p:nvSpPr>
        <p:spPr>
          <a:xfrm>
            <a:off x="7697766" y="1960935"/>
            <a:ext cx="503664" cy="307777"/>
          </a:xfrm>
          <a:prstGeom prst="rect">
            <a:avLst/>
          </a:prstGeom>
          <a:noFill/>
        </p:spPr>
        <p:txBody>
          <a:bodyPr wrap="square" rtlCol="0">
            <a:spAutoFit/>
          </a:bodyPr>
          <a:lstStyle/>
          <a:p>
            <a:r>
              <a:rPr lang="en-US" sz="1400" dirty="0"/>
              <a:t>24.3</a:t>
            </a:r>
          </a:p>
        </p:txBody>
      </p:sp>
      <p:pic>
        <p:nvPicPr>
          <p:cNvPr id="22" name="Picture 21">
            <a:extLst>
              <a:ext uri="{FF2B5EF4-FFF2-40B4-BE49-F238E27FC236}">
                <a16:creationId xmlns:a16="http://schemas.microsoft.com/office/drawing/2014/main" id="{5FD5ABB7-3DAC-E9D9-ACB3-E059D6E98F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567" y="3516785"/>
            <a:ext cx="3914571" cy="411655"/>
          </a:xfrm>
          <a:prstGeom prst="rect">
            <a:avLst/>
          </a:prstGeom>
        </p:spPr>
      </p:pic>
      <p:sp>
        <p:nvSpPr>
          <p:cNvPr id="23" name="TextBox 22">
            <a:extLst>
              <a:ext uri="{FF2B5EF4-FFF2-40B4-BE49-F238E27FC236}">
                <a16:creationId xmlns:a16="http://schemas.microsoft.com/office/drawing/2014/main" id="{F6D7DF78-607B-5949-9485-91E62CA62598}"/>
              </a:ext>
            </a:extLst>
          </p:cNvPr>
          <p:cNvSpPr txBox="1"/>
          <p:nvPr/>
        </p:nvSpPr>
        <p:spPr>
          <a:xfrm>
            <a:off x="5699081" y="3957613"/>
            <a:ext cx="2574560" cy="419219"/>
          </a:xfrm>
          <a:prstGeom prst="rect">
            <a:avLst/>
          </a:prstGeom>
          <a:noFill/>
        </p:spPr>
        <p:txBody>
          <a:bodyPr wrap="none" rtlCol="0">
            <a:spAutoFit/>
          </a:bodyPr>
          <a:lstStyle/>
          <a:p>
            <a:r>
              <a:rPr lang="en-US" sz="1200" dirty="0"/>
              <a:t>      Water temperature (</a:t>
            </a:r>
            <a:r>
              <a:rPr lang="en-US" sz="1200" baseline="30000" dirty="0"/>
              <a:t>o</a:t>
            </a:r>
            <a:r>
              <a:rPr lang="en-US" sz="1200" dirty="0"/>
              <a:t>C)</a:t>
            </a:r>
          </a:p>
        </p:txBody>
      </p:sp>
    </p:spTree>
    <p:extLst>
      <p:ext uri="{BB962C8B-B14F-4D97-AF65-F5344CB8AC3E}">
        <p14:creationId xmlns:p14="http://schemas.microsoft.com/office/powerpoint/2010/main" val="220510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cake, decorated&#10;&#10;Description automatically generated">
            <a:extLst>
              <a:ext uri="{FF2B5EF4-FFF2-40B4-BE49-F238E27FC236}">
                <a16:creationId xmlns:a16="http://schemas.microsoft.com/office/drawing/2014/main" id="{3FCD314C-99E5-1087-81E0-14D2D68E045D}"/>
              </a:ext>
            </a:extLst>
          </p:cNvPr>
          <p:cNvPicPr>
            <a:picLocks noChangeAspect="1"/>
          </p:cNvPicPr>
          <p:nvPr/>
        </p:nvPicPr>
        <p:blipFill rotWithShape="1">
          <a:blip r:embed="rId2"/>
          <a:srcRect l="45455" r="1" b="27731"/>
          <a:stretch/>
        </p:blipFill>
        <p:spPr>
          <a:xfrm>
            <a:off x="3013395" y="614986"/>
            <a:ext cx="3117209" cy="2760312"/>
          </a:xfrm>
          <a:prstGeom prst="rect">
            <a:avLst/>
          </a:prstGeom>
        </p:spPr>
      </p:pic>
      <p:sp>
        <p:nvSpPr>
          <p:cNvPr id="5" name="TextBox 4">
            <a:extLst>
              <a:ext uri="{FF2B5EF4-FFF2-40B4-BE49-F238E27FC236}">
                <a16:creationId xmlns:a16="http://schemas.microsoft.com/office/drawing/2014/main" id="{47FA4903-EB88-CDD9-287A-03896BA11A18}"/>
              </a:ext>
            </a:extLst>
          </p:cNvPr>
          <p:cNvSpPr txBox="1"/>
          <p:nvPr/>
        </p:nvSpPr>
        <p:spPr>
          <a:xfrm>
            <a:off x="3930378" y="2571750"/>
            <a:ext cx="790601" cy="369332"/>
          </a:xfrm>
          <a:prstGeom prst="rect">
            <a:avLst/>
          </a:prstGeom>
          <a:noFill/>
        </p:spPr>
        <p:txBody>
          <a:bodyPr wrap="none" rtlCol="0">
            <a:spAutoFit/>
          </a:bodyPr>
          <a:lstStyle/>
          <a:p>
            <a:r>
              <a:rPr lang="en-US" b="1" dirty="0">
                <a:solidFill>
                  <a:schemeClr val="bg1"/>
                </a:solidFill>
              </a:rPr>
              <a:t>Plume</a:t>
            </a:r>
          </a:p>
        </p:txBody>
      </p:sp>
      <p:sp>
        <p:nvSpPr>
          <p:cNvPr id="6" name="TextBox 5">
            <a:extLst>
              <a:ext uri="{FF2B5EF4-FFF2-40B4-BE49-F238E27FC236}">
                <a16:creationId xmlns:a16="http://schemas.microsoft.com/office/drawing/2014/main" id="{03F9015D-1616-F26C-4DB5-DE5957BB276D}"/>
              </a:ext>
            </a:extLst>
          </p:cNvPr>
          <p:cNvSpPr txBox="1"/>
          <p:nvPr/>
        </p:nvSpPr>
        <p:spPr>
          <a:xfrm>
            <a:off x="322729" y="164958"/>
            <a:ext cx="2243499" cy="369332"/>
          </a:xfrm>
          <a:prstGeom prst="rect">
            <a:avLst/>
          </a:prstGeom>
          <a:noFill/>
        </p:spPr>
        <p:txBody>
          <a:bodyPr wrap="none" rtlCol="0">
            <a:spAutoFit/>
          </a:bodyPr>
          <a:lstStyle/>
          <a:p>
            <a:r>
              <a:rPr lang="en-US" b="1" dirty="0"/>
              <a:t>Tributary confluences</a:t>
            </a:r>
          </a:p>
        </p:txBody>
      </p:sp>
      <p:pic>
        <p:nvPicPr>
          <p:cNvPr id="11" name="Picture 10" descr="Map&#10;&#10;Description automatically generated">
            <a:extLst>
              <a:ext uri="{FF2B5EF4-FFF2-40B4-BE49-F238E27FC236}">
                <a16:creationId xmlns:a16="http://schemas.microsoft.com/office/drawing/2014/main" id="{7FD31FDA-4996-907C-AE22-46280BAEFD53}"/>
              </a:ext>
            </a:extLst>
          </p:cNvPr>
          <p:cNvPicPr>
            <a:picLocks noChangeAspect="1"/>
          </p:cNvPicPr>
          <p:nvPr/>
        </p:nvPicPr>
        <p:blipFill rotWithShape="1">
          <a:blip r:embed="rId3"/>
          <a:srcRect l="-1" r="50167"/>
          <a:stretch/>
        </p:blipFill>
        <p:spPr>
          <a:xfrm>
            <a:off x="6205476" y="499128"/>
            <a:ext cx="2847975" cy="3819525"/>
          </a:xfrm>
          <a:prstGeom prst="rect">
            <a:avLst/>
          </a:prstGeom>
        </p:spPr>
      </p:pic>
      <p:sp>
        <p:nvSpPr>
          <p:cNvPr id="13" name="Oval 12">
            <a:extLst>
              <a:ext uri="{FF2B5EF4-FFF2-40B4-BE49-F238E27FC236}">
                <a16:creationId xmlns:a16="http://schemas.microsoft.com/office/drawing/2014/main" id="{1A7CA161-0E92-7331-0F88-8FE6163EDFBB}"/>
              </a:ext>
            </a:extLst>
          </p:cNvPr>
          <p:cNvSpPr/>
          <p:nvPr/>
        </p:nvSpPr>
        <p:spPr>
          <a:xfrm rot="18913860">
            <a:off x="6997578" y="3664072"/>
            <a:ext cx="551605" cy="538432"/>
          </a:xfrm>
          <a:prstGeom prst="ellipse">
            <a:avLst/>
          </a:prstGeom>
          <a:noFill/>
          <a:ln w="2857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3CD4E8-2C56-FB38-A1B5-0B93FE1467F7}"/>
              </a:ext>
            </a:extLst>
          </p:cNvPr>
          <p:cNvSpPr/>
          <p:nvPr/>
        </p:nvSpPr>
        <p:spPr>
          <a:xfrm rot="18680468">
            <a:off x="4144384" y="26531"/>
            <a:ext cx="1198303" cy="3754040"/>
          </a:xfrm>
          <a:prstGeom prst="ellipse">
            <a:avLst/>
          </a:prstGeom>
          <a:noFill/>
          <a:ln w="5715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BF7617C-6F55-116F-E068-4FED4857A556}"/>
              </a:ext>
            </a:extLst>
          </p:cNvPr>
          <p:cNvPicPr>
            <a:picLocks noChangeAspect="1"/>
          </p:cNvPicPr>
          <p:nvPr/>
        </p:nvPicPr>
        <p:blipFill rotWithShape="1">
          <a:blip r:embed="rId4"/>
          <a:srcRect l="14999" t="11852" r="62431" b="20949"/>
          <a:stretch/>
        </p:blipFill>
        <p:spPr>
          <a:xfrm>
            <a:off x="-40975" y="614986"/>
            <a:ext cx="3296273" cy="2760312"/>
          </a:xfrm>
          <a:prstGeom prst="rect">
            <a:avLst/>
          </a:prstGeom>
        </p:spPr>
      </p:pic>
      <p:sp>
        <p:nvSpPr>
          <p:cNvPr id="4" name="Oval 3">
            <a:extLst>
              <a:ext uri="{FF2B5EF4-FFF2-40B4-BE49-F238E27FC236}">
                <a16:creationId xmlns:a16="http://schemas.microsoft.com/office/drawing/2014/main" id="{16EA0A84-C797-03F1-B945-AB7BBF10CB13}"/>
              </a:ext>
            </a:extLst>
          </p:cNvPr>
          <p:cNvSpPr/>
          <p:nvPr/>
        </p:nvSpPr>
        <p:spPr>
          <a:xfrm rot="17956252">
            <a:off x="1001266" y="20787"/>
            <a:ext cx="1167287" cy="3754040"/>
          </a:xfrm>
          <a:prstGeom prst="ellipse">
            <a:avLst/>
          </a:prstGeom>
          <a:noFill/>
          <a:ln w="5715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8BBC06-BC20-389E-19B8-9664FC6BAFCC}"/>
              </a:ext>
            </a:extLst>
          </p:cNvPr>
          <p:cNvSpPr txBox="1"/>
          <p:nvPr/>
        </p:nvSpPr>
        <p:spPr>
          <a:xfrm>
            <a:off x="469171" y="2383393"/>
            <a:ext cx="790601" cy="369332"/>
          </a:xfrm>
          <a:prstGeom prst="rect">
            <a:avLst/>
          </a:prstGeom>
          <a:noFill/>
        </p:spPr>
        <p:txBody>
          <a:bodyPr wrap="none" rtlCol="0">
            <a:spAutoFit/>
          </a:bodyPr>
          <a:lstStyle/>
          <a:p>
            <a:r>
              <a:rPr lang="en-US" b="1" dirty="0">
                <a:solidFill>
                  <a:schemeClr val="bg1"/>
                </a:solidFill>
              </a:rPr>
              <a:t>Plume</a:t>
            </a:r>
          </a:p>
        </p:txBody>
      </p:sp>
      <p:pic>
        <p:nvPicPr>
          <p:cNvPr id="21" name="Picture 20">
            <a:extLst>
              <a:ext uri="{FF2B5EF4-FFF2-40B4-BE49-F238E27FC236}">
                <a16:creationId xmlns:a16="http://schemas.microsoft.com/office/drawing/2014/main" id="{9C418E21-1B29-0EB7-A6F2-989709200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442" y="3545958"/>
            <a:ext cx="3914571" cy="411655"/>
          </a:xfrm>
          <a:prstGeom prst="rect">
            <a:avLst/>
          </a:prstGeom>
        </p:spPr>
      </p:pic>
      <p:sp>
        <p:nvSpPr>
          <p:cNvPr id="22" name="TextBox 21">
            <a:extLst>
              <a:ext uri="{FF2B5EF4-FFF2-40B4-BE49-F238E27FC236}">
                <a16:creationId xmlns:a16="http://schemas.microsoft.com/office/drawing/2014/main" id="{25DF23A4-C350-C1D3-B7F0-00207156DA6D}"/>
              </a:ext>
            </a:extLst>
          </p:cNvPr>
          <p:cNvSpPr txBox="1"/>
          <p:nvPr/>
        </p:nvSpPr>
        <p:spPr>
          <a:xfrm>
            <a:off x="2643098" y="3999096"/>
            <a:ext cx="2574560" cy="419219"/>
          </a:xfrm>
          <a:prstGeom prst="rect">
            <a:avLst/>
          </a:prstGeom>
          <a:noFill/>
        </p:spPr>
        <p:txBody>
          <a:bodyPr wrap="none" rtlCol="0">
            <a:spAutoFit/>
          </a:bodyPr>
          <a:lstStyle/>
          <a:p>
            <a:r>
              <a:rPr lang="en-US" sz="1200" dirty="0"/>
              <a:t>      Water temperature (</a:t>
            </a:r>
            <a:r>
              <a:rPr lang="en-US" sz="1200" baseline="30000" dirty="0"/>
              <a:t>o</a:t>
            </a:r>
            <a:r>
              <a:rPr lang="en-US" sz="1200" dirty="0"/>
              <a:t>C)</a:t>
            </a:r>
          </a:p>
        </p:txBody>
      </p:sp>
    </p:spTree>
    <p:extLst>
      <p:ext uri="{BB962C8B-B14F-4D97-AF65-F5344CB8AC3E}">
        <p14:creationId xmlns:p14="http://schemas.microsoft.com/office/powerpoint/2010/main" val="1705013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6607929-5D2C-661A-6F43-90380964055F}"/>
              </a:ext>
            </a:extLst>
          </p:cNvPr>
          <p:cNvPicPr>
            <a:picLocks noChangeAspect="1"/>
          </p:cNvPicPr>
          <p:nvPr/>
        </p:nvPicPr>
        <p:blipFill rotWithShape="1">
          <a:blip r:embed="rId2"/>
          <a:srcRect l="26434" t="34717" r="62048" b="22654"/>
          <a:stretch/>
        </p:blipFill>
        <p:spPr>
          <a:xfrm rot="5400000">
            <a:off x="636937" y="594737"/>
            <a:ext cx="3525361" cy="3669387"/>
          </a:xfrm>
          <a:prstGeom prst="rect">
            <a:avLst/>
          </a:prstGeom>
        </p:spPr>
      </p:pic>
      <p:cxnSp>
        <p:nvCxnSpPr>
          <p:cNvPr id="10" name="Straight Arrow Connector 9">
            <a:extLst>
              <a:ext uri="{FF2B5EF4-FFF2-40B4-BE49-F238E27FC236}">
                <a16:creationId xmlns:a16="http://schemas.microsoft.com/office/drawing/2014/main" id="{6D965473-0265-BCE4-9EA3-BD51CC8B7396}"/>
              </a:ext>
            </a:extLst>
          </p:cNvPr>
          <p:cNvCxnSpPr/>
          <p:nvPr/>
        </p:nvCxnSpPr>
        <p:spPr>
          <a:xfrm flipH="1">
            <a:off x="6615113" y="2342438"/>
            <a:ext cx="157162" cy="40907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1C46DE2-DC25-86D0-135F-AC1A0EBE7144}"/>
              </a:ext>
            </a:extLst>
          </p:cNvPr>
          <p:cNvCxnSpPr>
            <a:cxnSpLocks/>
          </p:cNvCxnSpPr>
          <p:nvPr/>
        </p:nvCxnSpPr>
        <p:spPr>
          <a:xfrm flipH="1">
            <a:off x="937678" y="3096136"/>
            <a:ext cx="387029" cy="258386"/>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sp>
        <p:nvSpPr>
          <p:cNvPr id="19" name="Oval 18">
            <a:extLst>
              <a:ext uri="{FF2B5EF4-FFF2-40B4-BE49-F238E27FC236}">
                <a16:creationId xmlns:a16="http://schemas.microsoft.com/office/drawing/2014/main" id="{FBF9FE15-054C-41FF-6084-A8415E00AA83}"/>
              </a:ext>
            </a:extLst>
          </p:cNvPr>
          <p:cNvSpPr/>
          <p:nvPr/>
        </p:nvSpPr>
        <p:spPr>
          <a:xfrm>
            <a:off x="652702" y="3354522"/>
            <a:ext cx="196529" cy="13811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1" name="Picture 20" descr="Background pattern&#10;&#10;Description automatically generated">
            <a:extLst>
              <a:ext uri="{FF2B5EF4-FFF2-40B4-BE49-F238E27FC236}">
                <a16:creationId xmlns:a16="http://schemas.microsoft.com/office/drawing/2014/main" id="{AA8D15A4-DB0B-BAEC-29F8-95A4A8E8199C}"/>
              </a:ext>
            </a:extLst>
          </p:cNvPr>
          <p:cNvPicPr>
            <a:picLocks noChangeAspect="1"/>
          </p:cNvPicPr>
          <p:nvPr/>
        </p:nvPicPr>
        <p:blipFill rotWithShape="1">
          <a:blip r:embed="rId3"/>
          <a:srcRect l="-133" t="1095" r="53572" b="-1095"/>
          <a:stretch/>
        </p:blipFill>
        <p:spPr>
          <a:xfrm>
            <a:off x="5034812" y="569902"/>
            <a:ext cx="2660971" cy="3819525"/>
          </a:xfrm>
          <a:prstGeom prst="rect">
            <a:avLst/>
          </a:prstGeom>
        </p:spPr>
      </p:pic>
      <p:cxnSp>
        <p:nvCxnSpPr>
          <p:cNvPr id="11" name="Straight Arrow Connector 10">
            <a:extLst>
              <a:ext uri="{FF2B5EF4-FFF2-40B4-BE49-F238E27FC236}">
                <a16:creationId xmlns:a16="http://schemas.microsoft.com/office/drawing/2014/main" id="{30BE1F72-3F3C-5062-13FB-2D9D2EF7F58E}"/>
              </a:ext>
            </a:extLst>
          </p:cNvPr>
          <p:cNvCxnSpPr>
            <a:cxnSpLocks/>
          </p:cNvCxnSpPr>
          <p:nvPr/>
        </p:nvCxnSpPr>
        <p:spPr>
          <a:xfrm flipH="1">
            <a:off x="2990595" y="1660712"/>
            <a:ext cx="61887" cy="235039"/>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12DCD37-17A2-0A41-994A-83C579454325}"/>
              </a:ext>
            </a:extLst>
          </p:cNvPr>
          <p:cNvCxnSpPr>
            <a:cxnSpLocks/>
          </p:cNvCxnSpPr>
          <p:nvPr/>
        </p:nvCxnSpPr>
        <p:spPr>
          <a:xfrm flipH="1" flipV="1">
            <a:off x="5953125" y="4208552"/>
            <a:ext cx="656669" cy="36175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E6B0AFD-86F9-666D-EED2-59AA9087CC88}"/>
              </a:ext>
            </a:extLst>
          </p:cNvPr>
          <p:cNvCxnSpPr>
            <a:cxnSpLocks/>
          </p:cNvCxnSpPr>
          <p:nvPr/>
        </p:nvCxnSpPr>
        <p:spPr>
          <a:xfrm flipH="1">
            <a:off x="5646779" y="233290"/>
            <a:ext cx="306346" cy="33661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518C165-3499-42DC-DB0D-48B87D413037}"/>
              </a:ext>
            </a:extLst>
          </p:cNvPr>
          <p:cNvSpPr txBox="1"/>
          <p:nvPr/>
        </p:nvSpPr>
        <p:spPr>
          <a:xfrm>
            <a:off x="400050" y="152400"/>
            <a:ext cx="1816588" cy="369332"/>
          </a:xfrm>
          <a:prstGeom prst="rect">
            <a:avLst/>
          </a:prstGeom>
          <a:noFill/>
        </p:spPr>
        <p:txBody>
          <a:bodyPr wrap="none" rtlCol="0">
            <a:spAutoFit/>
          </a:bodyPr>
          <a:lstStyle/>
          <a:p>
            <a:r>
              <a:rPr lang="en-US" dirty="0"/>
              <a:t>Seepages/springs</a:t>
            </a:r>
          </a:p>
        </p:txBody>
      </p:sp>
      <p:cxnSp>
        <p:nvCxnSpPr>
          <p:cNvPr id="39" name="Straight Arrow Connector 38">
            <a:extLst>
              <a:ext uri="{FF2B5EF4-FFF2-40B4-BE49-F238E27FC236}">
                <a16:creationId xmlns:a16="http://schemas.microsoft.com/office/drawing/2014/main" id="{3FAE2BE5-149A-8795-5BF3-828642D1C416}"/>
              </a:ext>
            </a:extLst>
          </p:cNvPr>
          <p:cNvCxnSpPr>
            <a:cxnSpLocks/>
          </p:cNvCxnSpPr>
          <p:nvPr/>
        </p:nvCxnSpPr>
        <p:spPr>
          <a:xfrm flipH="1" flipV="1">
            <a:off x="1915204" y="821474"/>
            <a:ext cx="301434" cy="129914"/>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85A6A483-56E9-A207-84CC-7D95CEC6B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80" y="4401610"/>
            <a:ext cx="3914571" cy="411655"/>
          </a:xfrm>
          <a:prstGeom prst="rect">
            <a:avLst/>
          </a:prstGeom>
        </p:spPr>
      </p:pic>
      <p:sp>
        <p:nvSpPr>
          <p:cNvPr id="43" name="TextBox 42">
            <a:extLst>
              <a:ext uri="{FF2B5EF4-FFF2-40B4-BE49-F238E27FC236}">
                <a16:creationId xmlns:a16="http://schemas.microsoft.com/office/drawing/2014/main" id="{39ACFC7C-5421-CD2A-8BA4-F117305FBB72}"/>
              </a:ext>
            </a:extLst>
          </p:cNvPr>
          <p:cNvSpPr txBox="1"/>
          <p:nvPr/>
        </p:nvSpPr>
        <p:spPr>
          <a:xfrm>
            <a:off x="2673636" y="4854748"/>
            <a:ext cx="2574560" cy="419219"/>
          </a:xfrm>
          <a:prstGeom prst="rect">
            <a:avLst/>
          </a:prstGeom>
          <a:noFill/>
        </p:spPr>
        <p:txBody>
          <a:bodyPr wrap="none" rtlCol="0">
            <a:spAutoFit/>
          </a:bodyPr>
          <a:lstStyle/>
          <a:p>
            <a:r>
              <a:rPr lang="en-US" sz="1200" dirty="0"/>
              <a:t>      Water temperature (</a:t>
            </a:r>
            <a:r>
              <a:rPr lang="en-US" sz="1200" baseline="30000" dirty="0"/>
              <a:t>o</a:t>
            </a:r>
            <a:r>
              <a:rPr lang="en-US" sz="1200" dirty="0"/>
              <a:t>C)</a:t>
            </a:r>
          </a:p>
        </p:txBody>
      </p:sp>
      <p:sp>
        <p:nvSpPr>
          <p:cNvPr id="2" name="Rectangle 1">
            <a:extLst>
              <a:ext uri="{FF2B5EF4-FFF2-40B4-BE49-F238E27FC236}">
                <a16:creationId xmlns:a16="http://schemas.microsoft.com/office/drawing/2014/main" id="{49E68D92-B5D1-E7A2-DF6F-D103479AD8B4}"/>
              </a:ext>
            </a:extLst>
          </p:cNvPr>
          <p:cNvSpPr/>
          <p:nvPr/>
        </p:nvSpPr>
        <p:spPr>
          <a:xfrm>
            <a:off x="1680882" y="702739"/>
            <a:ext cx="1532965" cy="1529473"/>
          </a:xfrm>
          <a:prstGeom prst="rect">
            <a:avLst/>
          </a:prstGeom>
          <a:noFill/>
          <a:ln w="3810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902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tionary, drawing, fabric, colorful&#10;&#10;Description automatically generated">
            <a:extLst>
              <a:ext uri="{FF2B5EF4-FFF2-40B4-BE49-F238E27FC236}">
                <a16:creationId xmlns:a16="http://schemas.microsoft.com/office/drawing/2014/main" id="{06429DA0-91D2-1247-F963-1AD3A600EC47}"/>
              </a:ext>
            </a:extLst>
          </p:cNvPr>
          <p:cNvPicPr>
            <a:picLocks noChangeAspect="1"/>
          </p:cNvPicPr>
          <p:nvPr/>
        </p:nvPicPr>
        <p:blipFill rotWithShape="1">
          <a:blip r:embed="rId2"/>
          <a:srcRect r="51416"/>
          <a:stretch/>
        </p:blipFill>
        <p:spPr>
          <a:xfrm>
            <a:off x="5448300" y="257175"/>
            <a:ext cx="2776575" cy="3819525"/>
          </a:xfrm>
          <a:prstGeom prst="rect">
            <a:avLst/>
          </a:prstGeom>
        </p:spPr>
      </p:pic>
      <p:pic>
        <p:nvPicPr>
          <p:cNvPr id="9" name="Picture 8">
            <a:extLst>
              <a:ext uri="{FF2B5EF4-FFF2-40B4-BE49-F238E27FC236}">
                <a16:creationId xmlns:a16="http://schemas.microsoft.com/office/drawing/2014/main" id="{E89DF857-54C4-A8A8-B906-7AC8C876C5BC}"/>
              </a:ext>
            </a:extLst>
          </p:cNvPr>
          <p:cNvPicPr>
            <a:picLocks noChangeAspect="1"/>
          </p:cNvPicPr>
          <p:nvPr/>
        </p:nvPicPr>
        <p:blipFill rotWithShape="1">
          <a:blip r:embed="rId3"/>
          <a:srcRect l="17083" t="11111" r="56354" b="5556"/>
          <a:stretch/>
        </p:blipFill>
        <p:spPr>
          <a:xfrm>
            <a:off x="919125" y="380999"/>
            <a:ext cx="4188461" cy="3695701"/>
          </a:xfrm>
          <a:prstGeom prst="rect">
            <a:avLst/>
          </a:prstGeom>
        </p:spPr>
      </p:pic>
      <p:sp>
        <p:nvSpPr>
          <p:cNvPr id="10" name="Oval 9">
            <a:extLst>
              <a:ext uri="{FF2B5EF4-FFF2-40B4-BE49-F238E27FC236}">
                <a16:creationId xmlns:a16="http://schemas.microsoft.com/office/drawing/2014/main" id="{877148F4-C9F9-0AE1-656D-2BF18B0C4690}"/>
              </a:ext>
            </a:extLst>
          </p:cNvPr>
          <p:cNvSpPr/>
          <p:nvPr/>
        </p:nvSpPr>
        <p:spPr>
          <a:xfrm>
            <a:off x="3038475" y="1709738"/>
            <a:ext cx="104775" cy="1143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BF73CA6-E699-009C-67D3-B032E573A219}"/>
              </a:ext>
            </a:extLst>
          </p:cNvPr>
          <p:cNvCxnSpPr>
            <a:cxnSpLocks/>
          </p:cNvCxnSpPr>
          <p:nvPr/>
        </p:nvCxnSpPr>
        <p:spPr>
          <a:xfrm flipH="1">
            <a:off x="7134300" y="1933575"/>
            <a:ext cx="1090575" cy="447675"/>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8B660AE-04DE-09CA-6FE3-FFE2ABF0C82F}"/>
              </a:ext>
            </a:extLst>
          </p:cNvPr>
          <p:cNvCxnSpPr>
            <a:cxnSpLocks/>
          </p:cNvCxnSpPr>
          <p:nvPr/>
        </p:nvCxnSpPr>
        <p:spPr>
          <a:xfrm flipV="1">
            <a:off x="2857500" y="3319463"/>
            <a:ext cx="609600" cy="409575"/>
          </a:xfrm>
          <a:prstGeom prst="straightConnector1">
            <a:avLst/>
          </a:prstGeom>
          <a:ln w="762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36F97CEE-DE37-D770-D7A9-7E5D54258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650" y="4237263"/>
            <a:ext cx="3914571" cy="411655"/>
          </a:xfrm>
          <a:prstGeom prst="rect">
            <a:avLst/>
          </a:prstGeom>
        </p:spPr>
      </p:pic>
      <p:sp>
        <p:nvSpPr>
          <p:cNvPr id="23" name="TextBox 22">
            <a:extLst>
              <a:ext uri="{FF2B5EF4-FFF2-40B4-BE49-F238E27FC236}">
                <a16:creationId xmlns:a16="http://schemas.microsoft.com/office/drawing/2014/main" id="{F71FDBA9-4846-9A95-DA79-73DBA4D0210D}"/>
              </a:ext>
            </a:extLst>
          </p:cNvPr>
          <p:cNvSpPr txBox="1"/>
          <p:nvPr/>
        </p:nvSpPr>
        <p:spPr>
          <a:xfrm>
            <a:off x="5650315" y="4724281"/>
            <a:ext cx="2574560" cy="419219"/>
          </a:xfrm>
          <a:prstGeom prst="rect">
            <a:avLst/>
          </a:prstGeom>
          <a:noFill/>
        </p:spPr>
        <p:txBody>
          <a:bodyPr wrap="none" rtlCol="0">
            <a:spAutoFit/>
          </a:bodyPr>
          <a:lstStyle/>
          <a:p>
            <a:r>
              <a:rPr lang="en-US" sz="1200" dirty="0"/>
              <a:t>      Water temperature (</a:t>
            </a:r>
            <a:r>
              <a:rPr lang="en-US" sz="1200" baseline="30000" dirty="0"/>
              <a:t>o</a:t>
            </a:r>
            <a:r>
              <a:rPr lang="en-US" sz="1200" dirty="0"/>
              <a:t>C)</a:t>
            </a:r>
          </a:p>
        </p:txBody>
      </p:sp>
      <p:sp>
        <p:nvSpPr>
          <p:cNvPr id="4" name="Rectangle 3">
            <a:extLst>
              <a:ext uri="{FF2B5EF4-FFF2-40B4-BE49-F238E27FC236}">
                <a16:creationId xmlns:a16="http://schemas.microsoft.com/office/drawing/2014/main" id="{9FA6CDD0-1F62-B3CC-18ED-594AE6E507B8}"/>
              </a:ext>
            </a:extLst>
          </p:cNvPr>
          <p:cNvSpPr/>
          <p:nvPr/>
        </p:nvSpPr>
        <p:spPr>
          <a:xfrm>
            <a:off x="3038475" y="2272554"/>
            <a:ext cx="1535821" cy="1770444"/>
          </a:xfrm>
          <a:prstGeom prst="rect">
            <a:avLst/>
          </a:prstGeom>
          <a:noFill/>
          <a:ln w="3810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35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14171</TotalTime>
  <Words>1109</Words>
  <Application>Microsoft Office PowerPoint</Application>
  <PresentationFormat>On-screen Show (16:9)</PresentationFormat>
  <Paragraphs>262</Paragraphs>
  <Slides>20</Slides>
  <Notes>13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20</vt:i4>
      </vt:variant>
    </vt:vector>
  </HeadingPairs>
  <TitlesOfParts>
    <vt:vector size="28" baseType="lpstr">
      <vt:lpstr>Arial</vt:lpstr>
      <vt:lpstr>Calibri</vt:lpstr>
      <vt:lpstr>Helvetica Neue</vt:lpstr>
      <vt:lpstr>Times New Roman</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Christian E. Torgersen</cp:lastModifiedBy>
  <cp:revision>118</cp:revision>
  <dcterms:created xsi:type="dcterms:W3CDTF">2015-03-10T12:14:06Z</dcterms:created>
  <dcterms:modified xsi:type="dcterms:W3CDTF">2023-04-25T16:51:34Z</dcterms:modified>
</cp:coreProperties>
</file>