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27"/>
  </p:notesMasterIdLst>
  <p:sldIdLst>
    <p:sldId id="256" r:id="rId2"/>
    <p:sldId id="282" r:id="rId3"/>
    <p:sldId id="271" r:id="rId4"/>
    <p:sldId id="281" r:id="rId5"/>
    <p:sldId id="261" r:id="rId6"/>
    <p:sldId id="257" r:id="rId7"/>
    <p:sldId id="258" r:id="rId8"/>
    <p:sldId id="259" r:id="rId9"/>
    <p:sldId id="283" r:id="rId10"/>
    <p:sldId id="272" r:id="rId11"/>
    <p:sldId id="260" r:id="rId12"/>
    <p:sldId id="267" r:id="rId13"/>
    <p:sldId id="268" r:id="rId14"/>
    <p:sldId id="263" r:id="rId15"/>
    <p:sldId id="273" r:id="rId16"/>
    <p:sldId id="274" r:id="rId17"/>
    <p:sldId id="275" r:id="rId18"/>
    <p:sldId id="262" r:id="rId19"/>
    <p:sldId id="264" r:id="rId20"/>
    <p:sldId id="265" r:id="rId21"/>
    <p:sldId id="278" r:id="rId22"/>
    <p:sldId id="266" r:id="rId23"/>
    <p:sldId id="280" r:id="rId24"/>
    <p:sldId id="277" r:id="rId25"/>
    <p:sldId id="28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8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D50F4-2EF7-0A40-B07A-2A9C65D987B4}" type="datetimeFigureOut">
              <a:rPr lang="en-US" smtClean="0"/>
              <a:t>27/11/2012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8D48E-EAF1-354F-8734-DB2B71769D5A}" type="slidenum">
              <a:rPr lang="en-US" smtClean="0"/>
              <a:t>‹#›</a:t>
            </a:fld>
            <a:endParaRPr lang="en-US"/>
          </a:p>
        </p:txBody>
      </p:sp>
    </p:spTree>
    <p:extLst>
      <p:ext uri="{BB962C8B-B14F-4D97-AF65-F5344CB8AC3E}">
        <p14:creationId xmlns:p14="http://schemas.microsoft.com/office/powerpoint/2010/main" val="11983739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 few slides on fractal</a:t>
            </a:r>
            <a:r>
              <a:rPr lang="en-US" baseline="0" dirty="0" smtClean="0"/>
              <a:t> dimension</a:t>
            </a:r>
            <a:endParaRPr lang="en-US" dirty="0"/>
          </a:p>
        </p:txBody>
      </p:sp>
      <p:sp>
        <p:nvSpPr>
          <p:cNvPr id="4" name="Slide Number Placeholder 3"/>
          <p:cNvSpPr>
            <a:spLocks noGrp="1"/>
          </p:cNvSpPr>
          <p:nvPr>
            <p:ph type="sldNum" sz="quarter" idx="10"/>
          </p:nvPr>
        </p:nvSpPr>
        <p:spPr/>
        <p:txBody>
          <a:bodyPr/>
          <a:lstStyle/>
          <a:p>
            <a:fld id="{4768D48E-EAF1-354F-8734-DB2B71769D5A}" type="slidenum">
              <a:rPr lang="en-US" smtClean="0"/>
              <a:t>1</a:t>
            </a:fld>
            <a:endParaRPr lang="en-US"/>
          </a:p>
        </p:txBody>
      </p:sp>
    </p:spTree>
    <p:extLst>
      <p:ext uri="{BB962C8B-B14F-4D97-AF65-F5344CB8AC3E}">
        <p14:creationId xmlns:p14="http://schemas.microsoft.com/office/powerpoint/2010/main" val="307055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C8345F2-7FD7-0A4B-B045-68585FA5BC2B}" type="datetimeFigureOut">
              <a:rPr lang="en-US" smtClean="0"/>
              <a:t>27/11/2012</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45F2-7FD7-0A4B-B045-68585FA5BC2B}" type="datetimeFigureOut">
              <a:rPr lang="en-US" smtClean="0"/>
              <a:t>27/11/2012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EDD5-ED82-6441-9763-07BA144EBA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45F2-7FD7-0A4B-B045-68585FA5BC2B}" type="datetimeFigureOut">
              <a:rPr lang="en-US" smtClean="0"/>
              <a:t>27/11/2012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EDD5-ED82-6441-9763-07BA144EBA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8345F2-7FD7-0A4B-B045-68585FA5BC2B}" type="datetimeFigureOut">
              <a:rPr lang="en-US" smtClean="0"/>
              <a:t>27/11/2012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EDD5-ED82-6441-9763-07BA144EBA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345F2-7FD7-0A4B-B045-68585FA5BC2B}" type="datetimeFigureOut">
              <a:rPr lang="en-US" smtClean="0"/>
              <a:t>27/11/2012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EDD5-ED82-6441-9763-07BA144EBA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C8345F2-7FD7-0A4B-B045-68585FA5BC2B}" type="datetimeFigureOut">
              <a:rPr lang="en-US" smtClean="0"/>
              <a:t>27/11/2012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3EDD5-ED82-6441-9763-07BA144EBA51}"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C8345F2-7FD7-0A4B-B045-68585FA5BC2B}" type="datetimeFigureOut">
              <a:rPr lang="en-US" smtClean="0"/>
              <a:t>27/11/2012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F3EDD5-ED82-6441-9763-07BA144EBA51}"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345F2-7FD7-0A4B-B045-68585FA5BC2B}" type="datetimeFigureOut">
              <a:rPr lang="en-US" smtClean="0"/>
              <a:t>27/11/2012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F3EDD5-ED82-6441-9763-07BA144EBA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345F2-7FD7-0A4B-B045-68585FA5BC2B}" type="datetimeFigureOut">
              <a:rPr lang="en-US" smtClean="0"/>
              <a:t>27/11/2012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F3EDD5-ED82-6441-9763-07BA144EBA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345F2-7FD7-0A4B-B045-68585FA5BC2B}" type="datetimeFigureOut">
              <a:rPr lang="en-US" smtClean="0"/>
              <a:t>27/11/2012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345F2-7FD7-0A4B-B045-68585FA5BC2B}" type="datetimeFigureOut">
              <a:rPr lang="en-US" smtClean="0"/>
              <a:t>27/11/2012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3EDD5-ED82-6441-9763-07BA144EBA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C8345F2-7FD7-0A4B-B045-68585FA5BC2B}" type="datetimeFigureOut">
              <a:rPr lang="en-US" smtClean="0"/>
              <a:t>27/11/2012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5F3EDD5-ED82-6441-9763-07BA144EBA51}"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nh.org/learn-teach/young-naturalist-awards/winners/2011/the-secret-of-the-fibonacci-sequence-in-tree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LemPnZn54K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 Id="rId3"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pload.wikimedia.org/wikipedia/commons/6/65/Kochsim.gi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640" y="1475618"/>
            <a:ext cx="8016724" cy="757363"/>
          </a:xfrm>
        </p:spPr>
        <p:txBody>
          <a:bodyPr>
            <a:normAutofit fontScale="90000"/>
          </a:bodyPr>
          <a:lstStyle/>
          <a:p>
            <a:r>
              <a:rPr lang="en-US" dirty="0" smtClean="0"/>
              <a:t>Ecological Scaling: Power Laws</a:t>
            </a:r>
            <a:endParaRPr lang="en-US" dirty="0"/>
          </a:p>
        </p:txBody>
      </p:sp>
      <p:sp>
        <p:nvSpPr>
          <p:cNvPr id="3" name="Subtitle 2"/>
          <p:cNvSpPr>
            <a:spLocks noGrp="1"/>
          </p:cNvSpPr>
          <p:nvPr>
            <p:ph type="subTitle" idx="1"/>
          </p:nvPr>
        </p:nvSpPr>
        <p:spPr>
          <a:xfrm>
            <a:off x="309640" y="2259037"/>
            <a:ext cx="2823029" cy="1764040"/>
          </a:xfrm>
        </p:spPr>
        <p:txBody>
          <a:bodyPr>
            <a:normAutofit/>
          </a:bodyPr>
          <a:lstStyle/>
          <a:p>
            <a:r>
              <a:rPr lang="en-US" dirty="0" smtClean="0"/>
              <a:t>E. Natasha Stavros</a:t>
            </a:r>
          </a:p>
          <a:p>
            <a:r>
              <a:rPr lang="en-US" dirty="0" smtClean="0"/>
              <a:t>Ph.D. Candidate</a:t>
            </a:r>
          </a:p>
          <a:p>
            <a:r>
              <a:rPr lang="en-US" dirty="0" smtClean="0"/>
              <a:t>University of Washington</a:t>
            </a:r>
            <a:endParaRPr lang="en-US" dirty="0"/>
          </a:p>
        </p:txBody>
      </p:sp>
      <p:pic>
        <p:nvPicPr>
          <p:cNvPr id="4" name="Picture 3" descr="Golden Ratio- Hurricane San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669" y="2388205"/>
            <a:ext cx="5484586" cy="4186851"/>
          </a:xfrm>
          <a:prstGeom prst="rect">
            <a:avLst/>
          </a:prstGeom>
        </p:spPr>
      </p:pic>
    </p:spTree>
    <p:extLst>
      <p:ext uri="{BB962C8B-B14F-4D97-AF65-F5344CB8AC3E}">
        <p14:creationId xmlns:p14="http://schemas.microsoft.com/office/powerpoint/2010/main" val="35047241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3" y="4257860"/>
            <a:ext cx="7315200" cy="1293592"/>
          </a:xfrm>
        </p:spPr>
        <p:txBody>
          <a:bodyPr>
            <a:normAutofit fontScale="90000"/>
          </a:bodyPr>
          <a:lstStyle/>
          <a:p>
            <a:r>
              <a:rPr lang="en-US" dirty="0" smtClean="0"/>
              <a:t>Scaling Laws and Complexity in Fire Regimes</a:t>
            </a:r>
            <a:endParaRPr lang="en-US" dirty="0"/>
          </a:p>
        </p:txBody>
      </p:sp>
      <p:sp>
        <p:nvSpPr>
          <p:cNvPr id="5" name="Text Placeholder 4"/>
          <p:cNvSpPr>
            <a:spLocks noGrp="1"/>
          </p:cNvSpPr>
          <p:nvPr>
            <p:ph type="body" idx="1"/>
          </p:nvPr>
        </p:nvSpPr>
        <p:spPr>
          <a:xfrm>
            <a:off x="914400" y="5538767"/>
            <a:ext cx="7315200" cy="1098439"/>
          </a:xfrm>
        </p:spPr>
        <p:txBody>
          <a:bodyPr/>
          <a:lstStyle/>
          <a:p>
            <a:r>
              <a:rPr lang="en-US" dirty="0" smtClean="0"/>
              <a:t>Donald McKenzie and Maureen Kennedy. 2011. Chapter 2. in The Landscape Ecology of Fire. D. McKenzie, C. Miller, and D. Falk editors.</a:t>
            </a:r>
            <a:endParaRPr lang="en-US" dirty="0"/>
          </a:p>
        </p:txBody>
      </p:sp>
    </p:spTree>
    <p:extLst>
      <p:ext uri="{BB962C8B-B14F-4D97-AF65-F5344CB8AC3E}">
        <p14:creationId xmlns:p14="http://schemas.microsoft.com/office/powerpoint/2010/main" val="41647010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485"/>
            <a:ext cx="7315200" cy="1154097"/>
          </a:xfrm>
        </p:spPr>
        <p:txBody>
          <a:bodyPr/>
          <a:lstStyle/>
          <a:p>
            <a:r>
              <a:rPr lang="en-US" dirty="0" smtClean="0"/>
              <a:t>McKenzie Chapter 2 Concepts</a:t>
            </a:r>
            <a:endParaRPr lang="en-US" dirty="0"/>
          </a:p>
        </p:txBody>
      </p:sp>
      <p:sp>
        <p:nvSpPr>
          <p:cNvPr id="3" name="Content Placeholder 2"/>
          <p:cNvSpPr>
            <a:spLocks noGrp="1"/>
          </p:cNvSpPr>
          <p:nvPr>
            <p:ph idx="1"/>
          </p:nvPr>
        </p:nvSpPr>
        <p:spPr>
          <a:xfrm>
            <a:off x="914400" y="1689663"/>
            <a:ext cx="7315200" cy="4257300"/>
          </a:xfrm>
        </p:spPr>
        <p:txBody>
          <a:bodyPr>
            <a:noAutofit/>
          </a:bodyPr>
          <a:lstStyle/>
          <a:p>
            <a:r>
              <a:rPr lang="en-US" sz="2400" dirty="0" smtClean="0"/>
              <a:t>Contagious disturbance: disturbance “that spreads across the landscape over time, and whose intensity depends explicitly on [ecological processes’] interactions with the landscape”</a:t>
            </a:r>
          </a:p>
          <a:p>
            <a:pPr lvl="2"/>
            <a:r>
              <a:rPr lang="en-US" sz="2400" dirty="0" smtClean="0"/>
              <a:t>Two components of contagion</a:t>
            </a:r>
          </a:p>
          <a:p>
            <a:pPr lvl="3"/>
            <a:r>
              <a:rPr lang="en-US" sz="2400" dirty="0" smtClean="0"/>
              <a:t>Momentum</a:t>
            </a:r>
          </a:p>
          <a:p>
            <a:pPr lvl="3"/>
            <a:r>
              <a:rPr lang="en-US" sz="2400" dirty="0" smtClean="0"/>
              <a:t>Connectivity</a:t>
            </a:r>
          </a:p>
          <a:p>
            <a:pPr lvl="2"/>
            <a:r>
              <a:rPr lang="en-US" sz="2400" dirty="0" smtClean="0"/>
              <a:t>Momentum and connectivity may seem scale-dependent even if the </a:t>
            </a:r>
            <a:r>
              <a:rPr lang="en-US" sz="2400" dirty="0"/>
              <a:t>m</a:t>
            </a:r>
            <a:r>
              <a:rPr lang="en-US" sz="2400" dirty="0" smtClean="0"/>
              <a:t>echanisms of contagion do not</a:t>
            </a:r>
          </a:p>
        </p:txBody>
      </p:sp>
    </p:spTree>
    <p:extLst>
      <p:ext uri="{BB962C8B-B14F-4D97-AF65-F5344CB8AC3E}">
        <p14:creationId xmlns:p14="http://schemas.microsoft.com/office/powerpoint/2010/main" val="36317580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355"/>
            <a:ext cx="7315200" cy="1154097"/>
          </a:xfrm>
        </p:spPr>
        <p:txBody>
          <a:bodyPr/>
          <a:lstStyle/>
          <a:p>
            <a:r>
              <a:rPr lang="en-US" dirty="0" smtClean="0"/>
              <a:t>Concepts</a:t>
            </a:r>
            <a:endParaRPr lang="en-US" dirty="0"/>
          </a:p>
        </p:txBody>
      </p:sp>
      <p:sp>
        <p:nvSpPr>
          <p:cNvPr id="3" name="Content Placeholder 2"/>
          <p:cNvSpPr>
            <a:spLocks noGrp="1"/>
          </p:cNvSpPr>
          <p:nvPr>
            <p:ph idx="1"/>
          </p:nvPr>
        </p:nvSpPr>
        <p:spPr>
          <a:xfrm>
            <a:off x="914400" y="1464112"/>
            <a:ext cx="7315200" cy="4862697"/>
          </a:xfrm>
        </p:spPr>
        <p:txBody>
          <a:bodyPr anchor="ctr">
            <a:normAutofit/>
          </a:bodyPr>
          <a:lstStyle/>
          <a:p>
            <a:r>
              <a:rPr lang="en-US" sz="2400" dirty="0"/>
              <a:t>Average vs. Emergent Behavior</a:t>
            </a:r>
          </a:p>
          <a:p>
            <a:pPr lvl="1"/>
            <a:r>
              <a:rPr lang="en-US" sz="2400" dirty="0"/>
              <a:t>Average behavior- subject to error propagation as averaging fine-scale properties across larger scales</a:t>
            </a:r>
          </a:p>
          <a:p>
            <a:pPr lvl="1"/>
            <a:r>
              <a:rPr lang="en-US" sz="2400" dirty="0"/>
              <a:t>Emergent behavior- when small entities interact to form more complex behaviors as a collective</a:t>
            </a:r>
          </a:p>
          <a:p>
            <a:pPr lvl="2"/>
            <a:r>
              <a:rPr lang="en-US" sz="2400" dirty="0"/>
              <a:t>Depends on scale of investigation, so must identify scales at which qualitative changes </a:t>
            </a:r>
            <a:r>
              <a:rPr lang="en-US" sz="2400" dirty="0" smtClean="0"/>
              <a:t>occur</a:t>
            </a:r>
          </a:p>
          <a:p>
            <a:endParaRPr lang="en-US" dirty="0"/>
          </a:p>
        </p:txBody>
      </p:sp>
    </p:spTree>
    <p:extLst>
      <p:ext uri="{BB962C8B-B14F-4D97-AF65-F5344CB8AC3E}">
        <p14:creationId xmlns:p14="http://schemas.microsoft.com/office/powerpoint/2010/main" val="23816486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CONCEPT</a:t>
            </a:r>
            <a:endParaRPr lang="en-US" dirty="0"/>
          </a:p>
        </p:txBody>
      </p:sp>
      <p:sp>
        <p:nvSpPr>
          <p:cNvPr id="3" name="Content Placeholder 2"/>
          <p:cNvSpPr>
            <a:spLocks noGrp="1"/>
          </p:cNvSpPr>
          <p:nvPr>
            <p:ph idx="1"/>
          </p:nvPr>
        </p:nvSpPr>
        <p:spPr/>
        <p:txBody>
          <a:bodyPr/>
          <a:lstStyle/>
          <a:p>
            <a:pPr marL="45720" indent="0">
              <a:buNone/>
            </a:pPr>
            <a:r>
              <a:rPr lang="en-US" sz="4000" dirty="0"/>
              <a:t>The value of finding a power-law lies greatly in defining the ecological mechanisms driving the behavior</a:t>
            </a:r>
          </a:p>
          <a:p>
            <a:pPr marL="45720" indent="0">
              <a:buNone/>
            </a:pPr>
            <a:endParaRPr lang="en-US" dirty="0"/>
          </a:p>
        </p:txBody>
      </p:sp>
    </p:spTree>
    <p:extLst>
      <p:ext uri="{BB962C8B-B14F-4D97-AF65-F5344CB8AC3E}">
        <p14:creationId xmlns:p14="http://schemas.microsoft.com/office/powerpoint/2010/main" val="14457575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485"/>
            <a:ext cx="7315200" cy="1154097"/>
          </a:xfrm>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914400" y="1685566"/>
            <a:ext cx="7315200" cy="4623795"/>
          </a:xfrm>
        </p:spPr>
        <p:txBody>
          <a:bodyPr>
            <a:normAutofit lnSpcReduction="10000"/>
          </a:bodyPr>
          <a:lstStyle/>
          <a:p>
            <a:pPr marL="502920" indent="-457200">
              <a:spcBef>
                <a:spcPts val="2976"/>
              </a:spcBef>
              <a:buFont typeface="+mj-lt"/>
              <a:buAutoNum type="arabicPeriod"/>
            </a:pPr>
            <a:r>
              <a:rPr lang="en-US" sz="2400" dirty="0" smtClean="0"/>
              <a:t>What are typical issues that arise in ecological research regarding scales? Can you think of one in your own research? Think about how you scale up or down data to see patterns.</a:t>
            </a:r>
          </a:p>
          <a:p>
            <a:pPr marL="502920" indent="-457200">
              <a:spcBef>
                <a:spcPts val="2976"/>
              </a:spcBef>
              <a:buFont typeface="+mj-lt"/>
              <a:buAutoNum type="arabicPeriod"/>
            </a:pPr>
            <a:r>
              <a:rPr lang="en-US" sz="2400" dirty="0" smtClean="0"/>
              <a:t>What mechanisms cause </a:t>
            </a:r>
            <a:r>
              <a:rPr lang="en-US" sz="2400" dirty="0"/>
              <a:t>power-law relations? Mathematically? Physically? Biologically? Ecologically</a:t>
            </a:r>
            <a:r>
              <a:rPr lang="en-US" sz="2400" dirty="0" smtClean="0"/>
              <a:t>?</a:t>
            </a:r>
          </a:p>
          <a:p>
            <a:pPr marL="502920" indent="-457200">
              <a:spcBef>
                <a:spcPts val="2976"/>
              </a:spcBef>
              <a:buFont typeface="+mj-lt"/>
              <a:buAutoNum type="arabicPeriod"/>
            </a:pPr>
            <a:r>
              <a:rPr lang="en-US" sz="2400" dirty="0" smtClean="0"/>
              <a:t>How do scaling laws unveil emergent behavior? What techniques did they use in this chapter to do so? Can you think of any other ways to do this?</a:t>
            </a:r>
            <a:endParaRPr lang="en-US" sz="2400" dirty="0"/>
          </a:p>
        </p:txBody>
      </p:sp>
    </p:spTree>
    <p:extLst>
      <p:ext uri="{BB962C8B-B14F-4D97-AF65-F5344CB8AC3E}">
        <p14:creationId xmlns:p14="http://schemas.microsoft.com/office/powerpoint/2010/main" val="41592349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15"/>
            <a:ext cx="7315200" cy="1154097"/>
          </a:xfrm>
        </p:spPr>
        <p:txBody>
          <a:bodyPr/>
          <a:lstStyle/>
          <a:p>
            <a:r>
              <a:rPr lang="en-US" dirty="0" smtClean="0"/>
              <a:t>Case Study</a:t>
            </a:r>
            <a:endParaRPr lang="en-US" dirty="0"/>
          </a:p>
        </p:txBody>
      </p:sp>
      <p:sp>
        <p:nvSpPr>
          <p:cNvPr id="3" name="Content Placeholder 2"/>
          <p:cNvSpPr>
            <a:spLocks noGrp="1"/>
          </p:cNvSpPr>
          <p:nvPr>
            <p:ph idx="1"/>
          </p:nvPr>
        </p:nvSpPr>
        <p:spPr>
          <a:xfrm>
            <a:off x="914400" y="1566865"/>
            <a:ext cx="7315200" cy="4742495"/>
          </a:xfrm>
        </p:spPr>
        <p:txBody>
          <a:bodyPr>
            <a:normAutofit/>
          </a:bodyPr>
          <a:lstStyle/>
          <a:p>
            <a:r>
              <a:rPr lang="en-US" sz="2400" dirty="0" smtClean="0"/>
              <a:t>Goal: identify the mechanisms behind scaling laws in fire regimes </a:t>
            </a:r>
          </a:p>
          <a:p>
            <a:pPr lvl="1"/>
            <a:r>
              <a:rPr lang="en-US" sz="2400" dirty="0" smtClean="0"/>
              <a:t>Criterion 1: bottom-up controls are in effect such that mechanisms at fine scales drive fire propagation &amp; interaction between process (fire spread) and pattern (topography &amp; fuels)</a:t>
            </a:r>
          </a:p>
          <a:p>
            <a:pPr lvl="1"/>
            <a:r>
              <a:rPr lang="en-US" sz="2400" dirty="0" smtClean="0"/>
              <a:t>Criterion 2: if events are separated by more distance in space and time than a limit of contagion, observed scaling laws cannot be reasonably linked to the driving mechanisms</a:t>
            </a:r>
          </a:p>
        </p:txBody>
      </p:sp>
    </p:spTree>
    <p:extLst>
      <p:ext uri="{BB962C8B-B14F-4D97-AF65-F5344CB8AC3E}">
        <p14:creationId xmlns:p14="http://schemas.microsoft.com/office/powerpoint/2010/main" val="35062240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355"/>
            <a:ext cx="7315200" cy="1154097"/>
          </a:xfrm>
        </p:spPr>
        <p:txBody>
          <a:bodyPr/>
          <a:lstStyle/>
          <a:p>
            <a:r>
              <a:rPr lang="en-US" dirty="0" smtClean="0"/>
              <a:t>Case Study</a:t>
            </a:r>
            <a:endParaRPr lang="en-US" dirty="0"/>
          </a:p>
        </p:txBody>
      </p:sp>
      <p:sp>
        <p:nvSpPr>
          <p:cNvPr id="3" name="Content Placeholder 2"/>
          <p:cNvSpPr>
            <a:spLocks noGrp="1"/>
          </p:cNvSpPr>
          <p:nvPr>
            <p:ph idx="1"/>
          </p:nvPr>
        </p:nvSpPr>
        <p:spPr>
          <a:xfrm>
            <a:off x="688434" y="1436293"/>
            <a:ext cx="7691463" cy="5246622"/>
          </a:xfrm>
        </p:spPr>
        <p:txBody>
          <a:bodyPr>
            <a:noAutofit/>
          </a:bodyPr>
          <a:lstStyle/>
          <a:p>
            <a:r>
              <a:rPr lang="en-US" sz="2400" dirty="0"/>
              <a:t>Method</a:t>
            </a:r>
            <a:r>
              <a:rPr lang="en-US" sz="2400" dirty="0" smtClean="0"/>
              <a:t>:</a:t>
            </a:r>
          </a:p>
          <a:p>
            <a:pPr lvl="1"/>
            <a:r>
              <a:rPr lang="en-US" sz="2400" dirty="0"/>
              <a:t>N</a:t>
            </a:r>
            <a:r>
              <a:rPr lang="en-US" sz="2400" dirty="0" smtClean="0"/>
              <a:t>eutral model to stochastically simulates power-law relationships in the SD </a:t>
            </a:r>
            <a:r>
              <a:rPr lang="en-US" sz="2400" dirty="0" err="1" smtClean="0"/>
              <a:t>variogram</a:t>
            </a:r>
            <a:endParaRPr lang="en-US" sz="2400" dirty="0"/>
          </a:p>
          <a:p>
            <a:pPr lvl="2"/>
            <a:r>
              <a:rPr lang="en-US" sz="2400" dirty="0" smtClean="0"/>
              <a:t>Calibrate the mean fire size (</a:t>
            </a:r>
            <a:r>
              <a:rPr lang="en-US" sz="2400" dirty="0" err="1" smtClean="0"/>
              <a:t>μ</a:t>
            </a:r>
            <a:r>
              <a:rPr lang="en-US" sz="2400" baseline="-25000" dirty="0" err="1" smtClean="0"/>
              <a:t>size</a:t>
            </a:r>
            <a:r>
              <a:rPr lang="en-US" sz="2400" dirty="0" smtClean="0"/>
              <a:t>), spread probability (</a:t>
            </a:r>
            <a:r>
              <a:rPr lang="en-US" sz="2400" dirty="0" err="1" smtClean="0"/>
              <a:t>p</a:t>
            </a:r>
            <a:r>
              <a:rPr lang="en-US" sz="2400" baseline="-25000" dirty="0" err="1" smtClean="0"/>
              <a:t>burn</a:t>
            </a:r>
            <a:r>
              <a:rPr lang="en-US" sz="2400" dirty="0"/>
              <a:t>)</a:t>
            </a:r>
            <a:r>
              <a:rPr lang="en-US" sz="2400" dirty="0" smtClean="0"/>
              <a:t>, burn probability (</a:t>
            </a:r>
            <a:r>
              <a:rPr lang="en-US" sz="2400" dirty="0" err="1" smtClean="0"/>
              <a:t>p</a:t>
            </a:r>
            <a:r>
              <a:rPr lang="en-US" sz="2400" baseline="-25000" dirty="0" err="1" smtClean="0"/>
              <a:t>scar</a:t>
            </a:r>
            <a:r>
              <a:rPr lang="en-US" sz="2400" dirty="0" smtClean="0"/>
              <a:t>) to make b</a:t>
            </a:r>
            <a:r>
              <a:rPr lang="en-US" sz="2400" baseline="-25000" dirty="0" smtClean="0"/>
              <a:t>0</a:t>
            </a:r>
            <a:r>
              <a:rPr lang="en-US" sz="2400" dirty="0" smtClean="0"/>
              <a:t>*</a:t>
            </a:r>
            <a:r>
              <a:rPr lang="en-US" sz="2400" dirty="0" err="1" smtClean="0"/>
              <a:t>p</a:t>
            </a:r>
            <a:r>
              <a:rPr lang="en-US" sz="2400" baseline="-25000" dirty="0" err="1" smtClean="0"/>
              <a:t>scar</a:t>
            </a:r>
            <a:r>
              <a:rPr lang="en-US" sz="2400" dirty="0"/>
              <a:t> </a:t>
            </a:r>
            <a:r>
              <a:rPr lang="en-US" sz="2400" dirty="0" smtClean="0"/>
              <a:t>close to 1 values</a:t>
            </a:r>
          </a:p>
          <a:p>
            <a:pPr lvl="2"/>
            <a:r>
              <a:rPr lang="en-US" sz="2400" dirty="0">
                <a:sym typeface="Wingdings"/>
              </a:rPr>
              <a:t>S</a:t>
            </a:r>
            <a:r>
              <a:rPr lang="en-US" sz="2400" dirty="0" smtClean="0">
                <a:sym typeface="Wingdings"/>
              </a:rPr>
              <a:t>hows which conditions power-laws should be expected mathematically</a:t>
            </a:r>
          </a:p>
          <a:p>
            <a:pPr lvl="1"/>
            <a:r>
              <a:rPr lang="en-US" sz="2400" dirty="0" smtClean="0">
                <a:sym typeface="Wingdings"/>
              </a:rPr>
              <a:t>Compare to observed patterns to indicate ecological conditions under which power laws are produced</a:t>
            </a:r>
          </a:p>
        </p:txBody>
      </p:sp>
    </p:spTree>
    <p:extLst>
      <p:ext uri="{BB962C8B-B14F-4D97-AF65-F5344CB8AC3E}">
        <p14:creationId xmlns:p14="http://schemas.microsoft.com/office/powerpoint/2010/main" val="409045734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485"/>
            <a:ext cx="7315200" cy="1154097"/>
          </a:xfrm>
        </p:spPr>
        <p:txBody>
          <a:bodyPr/>
          <a:lstStyle/>
          <a:p>
            <a:r>
              <a:rPr lang="en-US" dirty="0" smtClean="0"/>
              <a:t>Case Study</a:t>
            </a:r>
            <a:endParaRPr lang="en-US" dirty="0"/>
          </a:p>
        </p:txBody>
      </p:sp>
      <p:sp>
        <p:nvSpPr>
          <p:cNvPr id="3" name="Content Placeholder 2"/>
          <p:cNvSpPr>
            <a:spLocks noGrp="1"/>
          </p:cNvSpPr>
          <p:nvPr>
            <p:ph idx="1"/>
          </p:nvPr>
        </p:nvSpPr>
        <p:spPr>
          <a:xfrm>
            <a:off x="488494" y="1624063"/>
            <a:ext cx="7999092" cy="5043140"/>
          </a:xfrm>
        </p:spPr>
        <p:txBody>
          <a:bodyPr>
            <a:noAutofit/>
          </a:bodyPr>
          <a:lstStyle/>
          <a:p>
            <a:r>
              <a:rPr lang="en-US" sz="2400" dirty="0" smtClean="0"/>
              <a:t>Methods (continued…)</a:t>
            </a:r>
          </a:p>
          <a:p>
            <a:pPr lvl="1"/>
            <a:r>
              <a:rPr lang="en-US" sz="2400" dirty="0">
                <a:sym typeface="Wingdings"/>
              </a:rPr>
              <a:t>Fit equations 2.3,2.5 and 2.6 to the SD </a:t>
            </a:r>
            <a:r>
              <a:rPr lang="en-US" sz="2400" dirty="0" err="1">
                <a:sym typeface="Wingdings"/>
              </a:rPr>
              <a:t>variograms</a:t>
            </a:r>
            <a:r>
              <a:rPr lang="en-US" sz="2400" dirty="0">
                <a:sym typeface="Wingdings"/>
              </a:rPr>
              <a:t> of real landscapes on simple (</a:t>
            </a:r>
            <a:r>
              <a:rPr lang="en-US" sz="2400" dirty="0" err="1">
                <a:sym typeface="Wingdings"/>
              </a:rPr>
              <a:t>Twentymile</a:t>
            </a:r>
            <a:r>
              <a:rPr lang="en-US" sz="2400" dirty="0">
                <a:sym typeface="Wingdings"/>
              </a:rPr>
              <a:t>) &amp; complex (</a:t>
            </a:r>
            <a:r>
              <a:rPr lang="en-US" sz="2400" dirty="0" err="1">
                <a:sym typeface="Wingdings"/>
              </a:rPr>
              <a:t>Swauk</a:t>
            </a:r>
            <a:r>
              <a:rPr lang="en-US" sz="2400" dirty="0">
                <a:sym typeface="Wingdings"/>
              </a:rPr>
              <a:t> Creek) </a:t>
            </a:r>
            <a:r>
              <a:rPr lang="en-US" sz="2400" dirty="0" smtClean="0">
                <a:sym typeface="Wingdings"/>
              </a:rPr>
              <a:t>topography</a:t>
            </a:r>
            <a:endParaRPr lang="en-US" sz="2400" dirty="0" smtClean="0"/>
          </a:p>
          <a:p>
            <a:r>
              <a:rPr lang="en-US" sz="2400" dirty="0" smtClean="0"/>
              <a:t>Findings</a:t>
            </a:r>
            <a:r>
              <a:rPr lang="en-US" sz="2400" dirty="0"/>
              <a:t>:</a:t>
            </a:r>
          </a:p>
          <a:p>
            <a:pPr lvl="1"/>
            <a:r>
              <a:rPr lang="en-US" sz="2400" dirty="0" err="1"/>
              <a:t>Swauk</a:t>
            </a:r>
            <a:r>
              <a:rPr lang="en-US" sz="2400" dirty="0"/>
              <a:t> Creek followed power law</a:t>
            </a:r>
          </a:p>
          <a:p>
            <a:pPr lvl="1"/>
            <a:r>
              <a:rPr lang="en-US" sz="2400" dirty="0" err="1"/>
              <a:t>Twentymile</a:t>
            </a:r>
            <a:r>
              <a:rPr lang="en-US" sz="2400" dirty="0"/>
              <a:t> did not</a:t>
            </a:r>
          </a:p>
          <a:p>
            <a:r>
              <a:rPr lang="en-US" sz="2400" dirty="0"/>
              <a:t>Implications:</a:t>
            </a:r>
          </a:p>
          <a:p>
            <a:pPr lvl="1"/>
            <a:r>
              <a:rPr lang="en-US" sz="2400" dirty="0"/>
              <a:t>Support Criterion 1: Topographic complexity provides bottom up controls on the spatial patterns of low severity </a:t>
            </a:r>
            <a:r>
              <a:rPr lang="en-US" sz="2400" dirty="0" smtClean="0"/>
              <a:t>fires</a:t>
            </a:r>
            <a:endParaRPr lang="en-US" sz="2400" dirty="0"/>
          </a:p>
        </p:txBody>
      </p:sp>
    </p:spTree>
    <p:extLst>
      <p:ext uri="{BB962C8B-B14F-4D97-AF65-F5344CB8AC3E}">
        <p14:creationId xmlns:p14="http://schemas.microsoft.com/office/powerpoint/2010/main" val="5287586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355"/>
            <a:ext cx="7315200" cy="1154097"/>
          </a:xfrm>
        </p:spPr>
        <p:txBody>
          <a:bodyPr>
            <a:normAutofit/>
          </a:bodyPr>
          <a:lstStyle/>
          <a:p>
            <a:r>
              <a:rPr lang="en-US" dirty="0" smtClean="0"/>
              <a:t>Conclusions</a:t>
            </a:r>
            <a:endParaRPr lang="en-US" dirty="0"/>
          </a:p>
        </p:txBody>
      </p:sp>
      <p:sp>
        <p:nvSpPr>
          <p:cNvPr id="3" name="Content Placeholder 2"/>
          <p:cNvSpPr>
            <a:spLocks noGrp="1"/>
          </p:cNvSpPr>
          <p:nvPr>
            <p:ph idx="1"/>
          </p:nvPr>
        </p:nvSpPr>
        <p:spPr>
          <a:xfrm>
            <a:off x="914400" y="1590605"/>
            <a:ext cx="7315200" cy="4718755"/>
          </a:xfrm>
        </p:spPr>
        <p:txBody>
          <a:bodyPr>
            <a:noAutofit/>
          </a:bodyPr>
          <a:lstStyle/>
          <a:p>
            <a:r>
              <a:rPr lang="en-US" sz="2400" dirty="0" smtClean="0"/>
              <a:t>Scaling laws are an aggregate representation of landscape controls on fire</a:t>
            </a:r>
          </a:p>
          <a:p>
            <a:r>
              <a:rPr lang="en-US" sz="2400" dirty="0" smtClean="0"/>
              <a:t>Scaling laws in low-severity fire regimes are driven by bottom-up controls</a:t>
            </a:r>
          </a:p>
          <a:p>
            <a:r>
              <a:rPr lang="en-US" sz="2400" dirty="0" smtClean="0"/>
              <a:t>Top-down controls, like climate, can change the parameters (e.g. exponents) of scaling relationships over time</a:t>
            </a:r>
          </a:p>
          <a:p>
            <a:pPr lvl="1"/>
            <a:r>
              <a:rPr lang="en-US" sz="2400" dirty="0"/>
              <a:t>A</a:t>
            </a:r>
            <a:r>
              <a:rPr lang="en-US" sz="2400" dirty="0" smtClean="0"/>
              <a:t> percolation threshold has been crossed</a:t>
            </a:r>
          </a:p>
          <a:p>
            <a:pPr lvl="1"/>
            <a:r>
              <a:rPr lang="en-US" sz="2400" dirty="0" smtClean="0"/>
              <a:t>Implications for ecosystem dynamics and management</a:t>
            </a:r>
          </a:p>
        </p:txBody>
      </p:sp>
    </p:spTree>
    <p:extLst>
      <p:ext uri="{BB962C8B-B14F-4D97-AF65-F5344CB8AC3E}">
        <p14:creationId xmlns:p14="http://schemas.microsoft.com/office/powerpoint/2010/main" val="122357651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95" y="201791"/>
            <a:ext cx="7837905" cy="1934839"/>
          </a:xfrm>
        </p:spPr>
        <p:txBody>
          <a:bodyPr>
            <a:noAutofit/>
          </a:bodyPr>
          <a:lstStyle/>
          <a:p>
            <a:r>
              <a:rPr lang="en-US" sz="2800" dirty="0" smtClean="0"/>
              <a:t>Question 1: </a:t>
            </a:r>
            <a:r>
              <a:rPr lang="en-US" sz="2800" dirty="0"/>
              <a:t>What are typical </a:t>
            </a:r>
            <a:r>
              <a:rPr lang="en-US" sz="2800" dirty="0" smtClean="0"/>
              <a:t>issues </a:t>
            </a:r>
            <a:r>
              <a:rPr lang="en-US" sz="2800" dirty="0"/>
              <a:t>that arise in ecological research regarding scales? Can you think of one in your own research? Think about how you scale up or down data to see patterns</a:t>
            </a:r>
            <a:r>
              <a:rPr lang="en-US" sz="2800" dirty="0" smtClean="0"/>
              <a:t>.</a:t>
            </a:r>
            <a:endParaRPr lang="en-US" sz="2800" dirty="0"/>
          </a:p>
        </p:txBody>
      </p:sp>
      <p:sp>
        <p:nvSpPr>
          <p:cNvPr id="3" name="Content Placeholder 2"/>
          <p:cNvSpPr>
            <a:spLocks noGrp="1"/>
          </p:cNvSpPr>
          <p:nvPr>
            <p:ph idx="1"/>
          </p:nvPr>
        </p:nvSpPr>
        <p:spPr/>
        <p:txBody>
          <a:bodyPr>
            <a:normAutofit/>
          </a:bodyPr>
          <a:lstStyle/>
          <a:p>
            <a:r>
              <a:rPr lang="en-US" sz="2400" dirty="0" smtClean="0"/>
              <a:t>Extrapolation to new studies and presence of new or unknown relationships</a:t>
            </a:r>
          </a:p>
          <a:p>
            <a:r>
              <a:rPr lang="en-US" sz="2400" dirty="0" smtClean="0"/>
              <a:t>Error propagation</a:t>
            </a:r>
          </a:p>
          <a:p>
            <a:r>
              <a:rPr lang="en-US" sz="2400" dirty="0" smtClean="0"/>
              <a:t>Categorization errors from clumping or clustering</a:t>
            </a:r>
            <a:endParaRPr lang="en-US" sz="2400" dirty="0"/>
          </a:p>
        </p:txBody>
      </p:sp>
    </p:spTree>
    <p:extLst>
      <p:ext uri="{BB962C8B-B14F-4D97-AF65-F5344CB8AC3E}">
        <p14:creationId xmlns:p14="http://schemas.microsoft.com/office/powerpoint/2010/main" val="41166372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863"/>
            <a:ext cx="7315200" cy="1154097"/>
          </a:xfrm>
        </p:spPr>
        <p:txBody>
          <a:bodyPr>
            <a:normAutofit/>
          </a:bodyPr>
          <a:lstStyle/>
          <a:p>
            <a:r>
              <a:rPr lang="en-US" dirty="0" smtClean="0"/>
              <a:t>Who am I? How did I get here?</a:t>
            </a:r>
            <a:endParaRPr lang="en-US" dirty="0"/>
          </a:p>
        </p:txBody>
      </p:sp>
      <p:sp>
        <p:nvSpPr>
          <p:cNvPr id="3" name="Content Placeholder 2"/>
          <p:cNvSpPr>
            <a:spLocks noGrp="1"/>
          </p:cNvSpPr>
          <p:nvPr>
            <p:ph idx="1"/>
          </p:nvPr>
        </p:nvSpPr>
        <p:spPr>
          <a:xfrm>
            <a:off x="914400" y="1642883"/>
            <a:ext cx="7315200" cy="4666477"/>
          </a:xfrm>
        </p:spPr>
        <p:txBody>
          <a:bodyPr>
            <a:normAutofit lnSpcReduction="10000"/>
          </a:bodyPr>
          <a:lstStyle/>
          <a:p>
            <a:r>
              <a:rPr lang="en-US" dirty="0" smtClean="0"/>
              <a:t>B.A. in Mathematics at CU, Boulder</a:t>
            </a:r>
          </a:p>
          <a:p>
            <a:pPr lvl="1"/>
            <a:r>
              <a:rPr lang="en-US" sz="2000" dirty="0" smtClean="0"/>
              <a:t>Minor: Computer Science</a:t>
            </a:r>
          </a:p>
          <a:p>
            <a:pPr lvl="1"/>
            <a:r>
              <a:rPr lang="en-US" sz="2000" dirty="0" smtClean="0"/>
              <a:t>Taught Calculus Workshops in Applied Mathematics</a:t>
            </a:r>
          </a:p>
          <a:p>
            <a:pPr lvl="1"/>
            <a:r>
              <a:rPr lang="en-US" sz="2000" dirty="0" smtClean="0"/>
              <a:t>Data Analysis Intern at Laboratory of Atmosphere and Space Physics</a:t>
            </a:r>
          </a:p>
          <a:p>
            <a:r>
              <a:rPr lang="en-US" dirty="0" smtClean="0"/>
              <a:t>M.S. in Environmental Sustainability at University of Edinburgh, Scotland</a:t>
            </a:r>
          </a:p>
          <a:p>
            <a:pPr marL="411480" lvl="2"/>
            <a:r>
              <a:rPr lang="en-US" sz="2000" dirty="0"/>
              <a:t>Thesis: Assessment for implementing 3-PGN as a measuring tool for coniferous forest sustainability at the national scale: Wales Case </a:t>
            </a:r>
            <a:r>
              <a:rPr lang="en-US" sz="2000" dirty="0" smtClean="0"/>
              <a:t>Study</a:t>
            </a:r>
          </a:p>
          <a:p>
            <a:r>
              <a:rPr lang="en-US" dirty="0" smtClean="0"/>
              <a:t>Ph.C. in Forest Resources at UW, Seattle</a:t>
            </a:r>
          </a:p>
          <a:p>
            <a:pPr marL="411480" lvl="2"/>
            <a:r>
              <a:rPr lang="en-US" sz="2000" dirty="0"/>
              <a:t>Dissertation: </a:t>
            </a:r>
            <a:r>
              <a:rPr lang="en-US" sz="2000" dirty="0" smtClean="0"/>
              <a:t>Investigating the when and where of megafires across the Western United States- implications for climate, wildfire, and air quality</a:t>
            </a:r>
            <a:endParaRPr lang="en-US" sz="2000" dirty="0"/>
          </a:p>
        </p:txBody>
      </p:sp>
    </p:spTree>
    <p:extLst>
      <p:ext uri="{BB962C8B-B14F-4D97-AF65-F5344CB8AC3E}">
        <p14:creationId xmlns:p14="http://schemas.microsoft.com/office/powerpoint/2010/main" val="26609875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477" y="122111"/>
            <a:ext cx="7636123" cy="1271465"/>
          </a:xfrm>
        </p:spPr>
        <p:txBody>
          <a:bodyPr>
            <a:noAutofit/>
          </a:bodyPr>
          <a:lstStyle/>
          <a:p>
            <a:r>
              <a:rPr lang="en-US" sz="2800" dirty="0" smtClean="0"/>
              <a:t>Question 2: </a:t>
            </a:r>
            <a:r>
              <a:rPr lang="en-US" sz="2800" dirty="0"/>
              <a:t>What causes power-law relations? </a:t>
            </a:r>
            <a:r>
              <a:rPr lang="en-US" sz="2800" dirty="0" smtClean="0"/>
              <a:t>Mathematically? Physically? Biologically? Ecologically?</a:t>
            </a:r>
            <a:endParaRPr lang="en-US" sz="2800" dirty="0"/>
          </a:p>
        </p:txBody>
      </p:sp>
      <p:sp>
        <p:nvSpPr>
          <p:cNvPr id="3" name="Content Placeholder 2"/>
          <p:cNvSpPr>
            <a:spLocks noGrp="1"/>
          </p:cNvSpPr>
          <p:nvPr>
            <p:ph idx="1"/>
          </p:nvPr>
        </p:nvSpPr>
        <p:spPr>
          <a:xfrm>
            <a:off x="593477" y="1519385"/>
            <a:ext cx="7979595" cy="4789976"/>
          </a:xfrm>
        </p:spPr>
        <p:txBody>
          <a:bodyPr>
            <a:noAutofit/>
          </a:bodyPr>
          <a:lstStyle/>
          <a:p>
            <a:r>
              <a:rPr lang="en-US" sz="2200" dirty="0" smtClean="0"/>
              <a:t>Mathematically</a:t>
            </a:r>
          </a:p>
          <a:p>
            <a:pPr lvl="1"/>
            <a:r>
              <a:rPr lang="en-US" sz="2200" dirty="0" smtClean="0"/>
              <a:t>Fractals</a:t>
            </a:r>
          </a:p>
          <a:p>
            <a:r>
              <a:rPr lang="en-US" sz="2200" dirty="0"/>
              <a:t>Physically</a:t>
            </a:r>
          </a:p>
          <a:p>
            <a:pPr lvl="1"/>
            <a:r>
              <a:rPr lang="en-US" sz="2200" dirty="0"/>
              <a:t>Phase </a:t>
            </a:r>
            <a:r>
              <a:rPr lang="en-US" sz="2200" dirty="0" smtClean="0"/>
              <a:t>Transitions (a.k.a. critical phenomena or percolation threshold)- </a:t>
            </a:r>
            <a:r>
              <a:rPr lang="en-US" sz="2200" dirty="0"/>
              <a:t>specific conditions under which a system that has only a single macroscopic scale governing it and the resulting distribution of the macroscopic physical quantities follow a power law relation </a:t>
            </a:r>
            <a:r>
              <a:rPr lang="en-US" sz="2200" dirty="0" smtClean="0"/>
              <a:t>diverges</a:t>
            </a:r>
          </a:p>
          <a:p>
            <a:r>
              <a:rPr lang="en-US" sz="2200" dirty="0" smtClean="0"/>
              <a:t>Biologically</a:t>
            </a:r>
          </a:p>
          <a:p>
            <a:pPr marL="411480" lvl="2"/>
            <a:r>
              <a:rPr lang="en-US" sz="2200" dirty="0"/>
              <a:t>Biological Extinction- the extinction of agents or species when a threshold of stress is exceeded after being subject to stresses in various </a:t>
            </a:r>
            <a:r>
              <a:rPr lang="en-US" sz="2200" dirty="0" smtClean="0"/>
              <a:t>sizes</a:t>
            </a:r>
            <a:endParaRPr lang="en-US" sz="2200" dirty="0"/>
          </a:p>
        </p:txBody>
      </p:sp>
    </p:spTree>
    <p:extLst>
      <p:ext uri="{BB962C8B-B14F-4D97-AF65-F5344CB8AC3E}">
        <p14:creationId xmlns:p14="http://schemas.microsoft.com/office/powerpoint/2010/main" val="218775829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477" y="158744"/>
            <a:ext cx="7636123" cy="1271465"/>
          </a:xfrm>
        </p:spPr>
        <p:txBody>
          <a:bodyPr>
            <a:noAutofit/>
          </a:bodyPr>
          <a:lstStyle/>
          <a:p>
            <a:r>
              <a:rPr lang="en-US" sz="2800" dirty="0"/>
              <a:t>Question 2: What causes power-law relations? Mathematically? Physically? Biologically? Ecologically?</a:t>
            </a:r>
          </a:p>
        </p:txBody>
      </p:sp>
      <p:sp>
        <p:nvSpPr>
          <p:cNvPr id="3" name="Content Placeholder 2"/>
          <p:cNvSpPr>
            <a:spLocks noGrp="1"/>
          </p:cNvSpPr>
          <p:nvPr>
            <p:ph idx="1"/>
          </p:nvPr>
        </p:nvSpPr>
        <p:spPr>
          <a:xfrm>
            <a:off x="476282" y="1519385"/>
            <a:ext cx="7986879" cy="4789976"/>
          </a:xfrm>
        </p:spPr>
        <p:txBody>
          <a:bodyPr>
            <a:noAutofit/>
          </a:bodyPr>
          <a:lstStyle/>
          <a:p>
            <a:r>
              <a:rPr lang="en-US" sz="2400" dirty="0" smtClean="0"/>
              <a:t>Ecologically</a:t>
            </a:r>
          </a:p>
          <a:p>
            <a:pPr lvl="1"/>
            <a:r>
              <a:rPr lang="en-US" sz="2400" dirty="0" smtClean="0"/>
              <a:t>Random Walks- randomly fluctuating process that ends when it hits zero</a:t>
            </a:r>
          </a:p>
          <a:p>
            <a:pPr lvl="1"/>
            <a:r>
              <a:rPr lang="en-US" sz="2400" dirty="0" smtClean="0"/>
              <a:t>Highly Optimized Tolerance (HOT)- </a:t>
            </a:r>
            <a:r>
              <a:rPr lang="en-US" sz="2400" dirty="0" smtClean="0"/>
              <a:t>multiple events interact as they propagate through a system</a:t>
            </a:r>
          </a:p>
          <a:p>
            <a:pPr lvl="1"/>
            <a:r>
              <a:rPr lang="en-US" sz="2400" dirty="0" smtClean="0"/>
              <a:t>Self organized Criticality (SOC)- </a:t>
            </a:r>
            <a:r>
              <a:rPr lang="en-US" sz="2400" dirty="0" smtClean="0"/>
              <a:t>system recovery is equivalent to the magnitude of the disturbance/event</a:t>
            </a:r>
          </a:p>
          <a:p>
            <a:pPr lvl="1"/>
            <a:r>
              <a:rPr lang="en-US" sz="2400" dirty="0" smtClean="0"/>
              <a:t>The Yule Process (a.k.a. </a:t>
            </a:r>
            <a:r>
              <a:rPr lang="en-US" sz="2400" dirty="0" err="1" smtClean="0"/>
              <a:t>Gibrat</a:t>
            </a:r>
            <a:r>
              <a:rPr lang="en-US" sz="2400" dirty="0" smtClean="0"/>
              <a:t> Principle, Mathew Effect, cumulative advantage or preferential attachment)-   “rich get richer” (the probability of something happening depends on how often it has happened before)</a:t>
            </a:r>
            <a:endParaRPr lang="en-US" sz="2400" dirty="0"/>
          </a:p>
        </p:txBody>
      </p:sp>
    </p:spTree>
    <p:extLst>
      <p:ext uri="{BB962C8B-B14F-4D97-AF65-F5344CB8AC3E}">
        <p14:creationId xmlns:p14="http://schemas.microsoft.com/office/powerpoint/2010/main" val="59663065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90" y="369585"/>
            <a:ext cx="7719210" cy="1707692"/>
          </a:xfrm>
        </p:spPr>
        <p:txBody>
          <a:bodyPr>
            <a:noAutofit/>
          </a:bodyPr>
          <a:lstStyle/>
          <a:p>
            <a:r>
              <a:rPr lang="en-US" sz="2800" dirty="0" smtClean="0"/>
              <a:t>Question 3: </a:t>
            </a:r>
            <a:r>
              <a:rPr lang="en-US" sz="2800" dirty="0"/>
              <a:t>How do scaling laws unveil emergent behavior? What techniques did they use in this chapter to do so? Can you think of any other ways to do this</a:t>
            </a:r>
            <a:r>
              <a:rPr lang="en-US" sz="2800" dirty="0" smtClean="0"/>
              <a:t>?</a:t>
            </a:r>
            <a:endParaRPr lang="en-US" sz="2800" dirty="0"/>
          </a:p>
        </p:txBody>
      </p:sp>
      <p:sp>
        <p:nvSpPr>
          <p:cNvPr id="3" name="Content Placeholder 2"/>
          <p:cNvSpPr>
            <a:spLocks noGrp="1"/>
          </p:cNvSpPr>
          <p:nvPr>
            <p:ph idx="1"/>
          </p:nvPr>
        </p:nvSpPr>
        <p:spPr>
          <a:xfrm>
            <a:off x="914400" y="2427925"/>
            <a:ext cx="7315200" cy="3995058"/>
          </a:xfrm>
        </p:spPr>
        <p:txBody>
          <a:bodyPr>
            <a:noAutofit/>
          </a:bodyPr>
          <a:lstStyle/>
          <a:p>
            <a:r>
              <a:rPr lang="en-US" sz="2400" dirty="0" smtClean="0"/>
              <a:t>As a relationship- they don’t</a:t>
            </a:r>
          </a:p>
          <a:p>
            <a:r>
              <a:rPr lang="en-US" sz="2400" dirty="0" smtClean="0"/>
              <a:t>Further investigation is necessary to understand the mechanisms behind the relationship</a:t>
            </a:r>
          </a:p>
          <a:p>
            <a:pPr lvl="1"/>
            <a:r>
              <a:rPr lang="en-US" sz="2400" dirty="0" smtClean="0"/>
              <a:t>Simulation modeling</a:t>
            </a:r>
          </a:p>
          <a:p>
            <a:pPr lvl="1"/>
            <a:r>
              <a:rPr lang="en-US" sz="2400" dirty="0"/>
              <a:t>M</a:t>
            </a:r>
            <a:r>
              <a:rPr lang="en-US" sz="2400" dirty="0" smtClean="0"/>
              <a:t>ulti-Criteria </a:t>
            </a:r>
            <a:r>
              <a:rPr lang="en-US" sz="2400" dirty="0"/>
              <a:t>Pareto </a:t>
            </a:r>
            <a:r>
              <a:rPr lang="en-US" sz="2400" dirty="0" smtClean="0"/>
              <a:t>optimization- use </a:t>
            </a:r>
            <a:r>
              <a:rPr lang="en-US" sz="2400" dirty="0"/>
              <a:t>the set of parameters that create an optimal solution by simultaneously meeting multiple criteria can provide insights into the driving mechanisms of pattern </a:t>
            </a:r>
          </a:p>
        </p:txBody>
      </p:sp>
    </p:spTree>
    <p:extLst>
      <p:ext uri="{BB962C8B-B14F-4D97-AF65-F5344CB8AC3E}">
        <p14:creationId xmlns:p14="http://schemas.microsoft.com/office/powerpoint/2010/main" val="17273132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CONCEPT</a:t>
            </a:r>
            <a:endParaRPr lang="en-US" dirty="0"/>
          </a:p>
        </p:txBody>
      </p:sp>
      <p:sp>
        <p:nvSpPr>
          <p:cNvPr id="3" name="Content Placeholder 2"/>
          <p:cNvSpPr>
            <a:spLocks noGrp="1"/>
          </p:cNvSpPr>
          <p:nvPr>
            <p:ph idx="1"/>
          </p:nvPr>
        </p:nvSpPr>
        <p:spPr/>
        <p:txBody>
          <a:bodyPr/>
          <a:lstStyle/>
          <a:p>
            <a:pPr marL="45720" indent="0">
              <a:buNone/>
            </a:pPr>
            <a:r>
              <a:rPr lang="en-US" sz="4000" dirty="0"/>
              <a:t>The value of finding a power-law lies greatly in defining the ecological mechanisms driving the behavior</a:t>
            </a:r>
          </a:p>
          <a:p>
            <a:pPr marL="45720" indent="0">
              <a:buNone/>
            </a:pPr>
            <a:endParaRPr lang="en-US" dirty="0"/>
          </a:p>
        </p:txBody>
      </p:sp>
    </p:spTree>
    <p:extLst>
      <p:ext uri="{BB962C8B-B14F-4D97-AF65-F5344CB8AC3E}">
        <p14:creationId xmlns:p14="http://schemas.microsoft.com/office/powerpoint/2010/main" val="137482281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340"/>
            <a:ext cx="7315200" cy="1154097"/>
          </a:xfrm>
        </p:spPr>
        <p:txBody>
          <a:bodyPr/>
          <a:lstStyle/>
          <a:p>
            <a:r>
              <a:rPr lang="en-US" dirty="0" smtClean="0"/>
              <a:t>Extra Reading</a:t>
            </a:r>
            <a:endParaRPr lang="en-US" dirty="0"/>
          </a:p>
        </p:txBody>
      </p:sp>
      <p:sp>
        <p:nvSpPr>
          <p:cNvPr id="3" name="Content Placeholder 2"/>
          <p:cNvSpPr>
            <a:spLocks noGrp="1"/>
          </p:cNvSpPr>
          <p:nvPr>
            <p:ph idx="1"/>
          </p:nvPr>
        </p:nvSpPr>
        <p:spPr/>
        <p:txBody>
          <a:bodyPr/>
          <a:lstStyle/>
          <a:p>
            <a:r>
              <a:rPr lang="en-US" dirty="0"/>
              <a:t>Newman, M. E. J. 2005. Power laws, Pareto distributions and </a:t>
            </a:r>
            <a:r>
              <a:rPr lang="en-US" dirty="0" err="1"/>
              <a:t>Zipf</a:t>
            </a:r>
            <a:r>
              <a:rPr lang="en-US" dirty="0"/>
              <a:t> s law. Contemporary physics </a:t>
            </a:r>
            <a:r>
              <a:rPr lang="en-US" b="1" dirty="0"/>
              <a:t>46</a:t>
            </a:r>
            <a:r>
              <a:rPr lang="en-US" dirty="0"/>
              <a:t>:323-351</a:t>
            </a:r>
            <a:r>
              <a:rPr lang="en-US" dirty="0" smtClean="0"/>
              <a:t>.</a:t>
            </a:r>
          </a:p>
          <a:p>
            <a:r>
              <a:rPr lang="en-US" dirty="0" smtClean="0"/>
              <a:t>Yoda, </a:t>
            </a:r>
            <a:r>
              <a:rPr lang="en-US" dirty="0"/>
              <a:t>K., </a:t>
            </a:r>
            <a:r>
              <a:rPr lang="en-US" dirty="0" err="1" smtClean="0"/>
              <a:t>Kira</a:t>
            </a:r>
            <a:r>
              <a:rPr lang="en-US" dirty="0" smtClean="0"/>
              <a:t>, </a:t>
            </a:r>
            <a:r>
              <a:rPr lang="en-US" dirty="0"/>
              <a:t>T., </a:t>
            </a:r>
            <a:r>
              <a:rPr lang="en-US" dirty="0" smtClean="0"/>
              <a:t>Ogawa, </a:t>
            </a:r>
            <a:r>
              <a:rPr lang="en-US" dirty="0"/>
              <a:t>H., AND </a:t>
            </a:r>
            <a:r>
              <a:rPr lang="en-US" dirty="0" err="1" smtClean="0"/>
              <a:t>Hozumi</a:t>
            </a:r>
            <a:r>
              <a:rPr lang="en-US" dirty="0" smtClean="0"/>
              <a:t>, </a:t>
            </a:r>
            <a:r>
              <a:rPr lang="en-US" dirty="0"/>
              <a:t>K. (1963) Self-thinning in overcrowded pure stands under cultivated and natural conditions. </a:t>
            </a:r>
            <a:r>
              <a:rPr lang="en-US" i="1" dirty="0"/>
              <a:t>Journal of Biology Osaka City University, </a:t>
            </a:r>
            <a:r>
              <a:rPr lang="en-US" dirty="0"/>
              <a:t>14</a:t>
            </a:r>
            <a:r>
              <a:rPr lang="en-US" b="1" dirty="0"/>
              <a:t>, </a:t>
            </a:r>
            <a:r>
              <a:rPr lang="en-US" dirty="0"/>
              <a:t>107-129</a:t>
            </a:r>
            <a:r>
              <a:rPr lang="en-US" dirty="0" smtClean="0"/>
              <a:t>.</a:t>
            </a:r>
          </a:p>
          <a:p>
            <a:r>
              <a:rPr lang="en-US" dirty="0">
                <a:hlinkClick r:id="rId2"/>
              </a:rPr>
              <a:t>http://www.amnh.org/learn-teach/young-naturalist-awards/winners/2011/the-secret-of-the-fibonacci-sequence-in-</a:t>
            </a:r>
            <a:r>
              <a:rPr lang="en-US" dirty="0" smtClean="0">
                <a:hlinkClick r:id="rId2"/>
              </a:rPr>
              <a:t>trees</a:t>
            </a:r>
            <a:endParaRPr lang="en-US" dirty="0" smtClean="0"/>
          </a:p>
          <a:p>
            <a:endParaRPr lang="en-US" dirty="0"/>
          </a:p>
        </p:txBody>
      </p:sp>
    </p:spTree>
    <p:extLst>
      <p:ext uri="{BB962C8B-B14F-4D97-AF65-F5344CB8AC3E}">
        <p14:creationId xmlns:p14="http://schemas.microsoft.com/office/powerpoint/2010/main" val="7126262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PBS Special: Fractals</a:t>
            </a:r>
            <a:endParaRPr lang="en-US" dirty="0"/>
          </a:p>
        </p:txBody>
      </p:sp>
      <p:sp>
        <p:nvSpPr>
          <p:cNvPr id="3" name="Content Placeholder 2"/>
          <p:cNvSpPr>
            <a:spLocks noGrp="1"/>
          </p:cNvSpPr>
          <p:nvPr>
            <p:ph idx="1"/>
          </p:nvPr>
        </p:nvSpPr>
        <p:spPr/>
        <p:txBody>
          <a:bodyPr/>
          <a:lstStyle/>
          <a:p>
            <a:r>
              <a:rPr lang="en-US" dirty="0">
                <a:hlinkClick r:id="rId2"/>
              </a:rPr>
              <a:t>https://www.youtube.com/watch?v=</a:t>
            </a:r>
            <a:r>
              <a:rPr lang="en-US" dirty="0" smtClean="0">
                <a:hlinkClick r:id="rId2"/>
              </a:rPr>
              <a:t>LemPnZn54Kw</a:t>
            </a:r>
            <a:r>
              <a:rPr lang="en-US" dirty="0" smtClean="0"/>
              <a:t> </a:t>
            </a:r>
            <a:endParaRPr lang="en-US" dirty="0"/>
          </a:p>
        </p:txBody>
      </p:sp>
    </p:spTree>
    <p:extLst>
      <p:ext uri="{BB962C8B-B14F-4D97-AF65-F5344CB8AC3E}">
        <p14:creationId xmlns:p14="http://schemas.microsoft.com/office/powerpoint/2010/main" val="12627523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255"/>
            <a:ext cx="7315200" cy="1154097"/>
          </a:xfrm>
        </p:spPr>
        <p:txBody>
          <a:bodyPr/>
          <a:lstStyle/>
          <a:p>
            <a:r>
              <a:rPr lang="en-US" dirty="0" smtClean="0"/>
              <a:t>Concept of Scaling-Law</a:t>
            </a:r>
            <a:endParaRPr lang="en-US" dirty="0"/>
          </a:p>
        </p:txBody>
      </p:sp>
      <p:pic>
        <p:nvPicPr>
          <p:cNvPr id="5" name="Content Placeholder 4" descr="Power Law Curve.bmp"/>
          <p:cNvPicPr>
            <a:picLocks noGrp="1" noChangeAspect="1"/>
          </p:cNvPicPr>
          <p:nvPr>
            <p:ph sz="quarter" idx="14"/>
          </p:nvPr>
        </p:nvPicPr>
        <p:blipFill rotWithShape="1">
          <a:blip r:embed="rId2">
            <a:extLst>
              <a:ext uri="{BEBA8EAE-BF5A-486C-A8C5-ECC9F3942E4B}">
                <a14:imgProps xmlns:a14="http://schemas.microsoft.com/office/drawing/2010/main">
                  <a14:imgLayer r:embed="rId3">
                    <a14:imgEffect>
                      <a14:backgroundRemoval t="0" b="100000" l="0" r="99808">
                        <a14:foregroundMark x1="13269" y1="63929" x2="13269" y2="63929"/>
                        <a14:foregroundMark x1="1923" y1="1429" x2="2115" y2="98571"/>
                        <a14:foregroundMark x1="2500" y1="96429" x2="99615" y2="98214"/>
                      </a14:backgroundRemoval>
                    </a14:imgEffect>
                  </a14:imgLayer>
                </a14:imgProps>
              </a:ext>
              <a:ext uri="{28A0092B-C50C-407E-A947-70E740481C1C}">
                <a14:useLocalDpi xmlns:a14="http://schemas.microsoft.com/office/drawing/2010/main" val="0"/>
              </a:ext>
            </a:extLst>
          </a:blip>
          <a:srcRect t="1053" b="-2725"/>
          <a:stretch/>
        </p:blipFill>
        <p:spPr>
          <a:xfrm>
            <a:off x="159309" y="2247045"/>
            <a:ext cx="8422368" cy="4610955"/>
          </a:xfrm>
        </p:spPr>
      </p:pic>
      <p:sp>
        <p:nvSpPr>
          <p:cNvPr id="3" name="Content Placeholder 2"/>
          <p:cNvSpPr>
            <a:spLocks noGrp="1"/>
          </p:cNvSpPr>
          <p:nvPr>
            <p:ph sz="quarter" idx="13"/>
          </p:nvPr>
        </p:nvSpPr>
        <p:spPr>
          <a:xfrm>
            <a:off x="1258180" y="1471903"/>
            <a:ext cx="7735244" cy="4593762"/>
          </a:xfrm>
        </p:spPr>
        <p:txBody>
          <a:bodyPr>
            <a:noAutofit/>
          </a:bodyPr>
          <a:lstStyle/>
          <a:p>
            <a:r>
              <a:rPr lang="en-US" sz="2300" dirty="0" smtClean="0"/>
              <a:t>Quantitative bivariate linear or log-linear relationships</a:t>
            </a:r>
          </a:p>
          <a:p>
            <a:pPr lvl="1"/>
            <a:r>
              <a:rPr lang="en-US" sz="2300" dirty="0" smtClean="0"/>
              <a:t>Usually 1 variable space or time, BUT not necessary</a:t>
            </a:r>
          </a:p>
          <a:p>
            <a:pPr lvl="1"/>
            <a:r>
              <a:rPr lang="en-US" sz="2300" dirty="0" smtClean="0"/>
              <a:t>Scale invariant: scale x by constant </a:t>
            </a:r>
            <a:r>
              <a:rPr lang="en-US" sz="2300" dirty="0" smtClean="0">
                <a:sym typeface="Wingdings"/>
              </a:rPr>
              <a:t></a:t>
            </a:r>
            <a:r>
              <a:rPr lang="en-US" sz="2300" dirty="0" smtClean="0"/>
              <a:t> proportionate rescaling of function</a:t>
            </a:r>
          </a:p>
          <a:p>
            <a:r>
              <a:rPr lang="en-US" sz="2300" dirty="0"/>
              <a:t>Standard Power-</a:t>
            </a:r>
            <a:r>
              <a:rPr lang="en-US" sz="2300" dirty="0" smtClean="0"/>
              <a:t>law (simplest scaling law) </a:t>
            </a:r>
            <a:r>
              <a:rPr lang="en-US" sz="2300" dirty="0"/>
              <a:t>formula</a:t>
            </a:r>
          </a:p>
          <a:p>
            <a:pPr lvl="1"/>
            <a:r>
              <a:rPr lang="en-US" sz="2300" dirty="0" smtClean="0"/>
              <a:t>f(</a:t>
            </a:r>
            <a:r>
              <a:rPr lang="en-US" sz="2300" dirty="0"/>
              <a:t>x) = </a:t>
            </a:r>
            <a:r>
              <a:rPr lang="en-US" sz="2300" dirty="0" err="1"/>
              <a:t>Cx</a:t>
            </a:r>
            <a:r>
              <a:rPr lang="en-US" sz="2300" baseline="30000" dirty="0"/>
              <a:t>-</a:t>
            </a:r>
            <a:r>
              <a:rPr lang="en-US" sz="2300" baseline="30000" dirty="0" smtClean="0"/>
              <a:t>a</a:t>
            </a:r>
            <a:endParaRPr lang="en-US" sz="2300" dirty="0" smtClean="0"/>
          </a:p>
          <a:p>
            <a:r>
              <a:rPr lang="en-US" sz="2300" dirty="0" smtClean="0"/>
              <a:t>Developed using statistical models, theoretical models</a:t>
            </a:r>
          </a:p>
          <a:p>
            <a:pPr marL="45720" indent="0">
              <a:buNone/>
            </a:pPr>
            <a:r>
              <a:rPr lang="en-US" sz="2300" dirty="0"/>
              <a:t> </a:t>
            </a:r>
            <a:r>
              <a:rPr lang="en-US" sz="2300" dirty="0" smtClean="0"/>
              <a:t> or both</a:t>
            </a:r>
          </a:p>
          <a:p>
            <a:r>
              <a:rPr lang="en-US" sz="2300" dirty="0" smtClean="0"/>
              <a:t>Deconstruct averaged statistics by:</a:t>
            </a:r>
          </a:p>
          <a:p>
            <a:pPr lvl="1"/>
            <a:r>
              <a:rPr lang="en-US" sz="2300" dirty="0" smtClean="0"/>
              <a:t>Scale dependence of individual metrics</a:t>
            </a:r>
          </a:p>
          <a:p>
            <a:pPr lvl="1"/>
            <a:r>
              <a:rPr lang="en-US" sz="2300" dirty="0" smtClean="0"/>
              <a:t>Frequency or cumulative frequency distributions </a:t>
            </a:r>
          </a:p>
        </p:txBody>
      </p:sp>
      <p:sp>
        <p:nvSpPr>
          <p:cNvPr id="6" name="TextBox 5"/>
          <p:cNvSpPr txBox="1"/>
          <p:nvPr/>
        </p:nvSpPr>
        <p:spPr>
          <a:xfrm>
            <a:off x="2504474" y="6481123"/>
            <a:ext cx="2195865" cy="307777"/>
          </a:xfrm>
          <a:prstGeom prst="rect">
            <a:avLst/>
          </a:prstGeom>
          <a:noFill/>
        </p:spPr>
        <p:txBody>
          <a:bodyPr wrap="square" rtlCol="0">
            <a:spAutoFit/>
          </a:bodyPr>
          <a:lstStyle/>
          <a:p>
            <a:r>
              <a:rPr lang="en-US" sz="1400" dirty="0" smtClean="0">
                <a:solidFill>
                  <a:schemeClr val="bg1"/>
                </a:solidFill>
              </a:rPr>
              <a:t>Fire Size</a:t>
            </a:r>
            <a:endParaRPr lang="en-US" sz="1400" dirty="0">
              <a:solidFill>
                <a:schemeClr val="bg1"/>
              </a:solidFill>
            </a:endParaRPr>
          </a:p>
        </p:txBody>
      </p:sp>
      <p:sp>
        <p:nvSpPr>
          <p:cNvPr id="7" name="TextBox 6"/>
          <p:cNvSpPr txBox="1"/>
          <p:nvPr/>
        </p:nvSpPr>
        <p:spPr>
          <a:xfrm>
            <a:off x="52479" y="4626579"/>
            <a:ext cx="400110" cy="951543"/>
          </a:xfrm>
          <a:prstGeom prst="rect">
            <a:avLst/>
          </a:prstGeom>
          <a:noFill/>
        </p:spPr>
        <p:txBody>
          <a:bodyPr vert="vert270" wrap="none" rtlCol="0">
            <a:spAutoFit/>
          </a:bodyPr>
          <a:lstStyle/>
          <a:p>
            <a:r>
              <a:rPr lang="en-US" sz="1400" dirty="0" smtClean="0">
                <a:solidFill>
                  <a:srgbClr val="000000"/>
                </a:solidFill>
              </a:rPr>
              <a:t>Frequency</a:t>
            </a:r>
            <a:endParaRPr lang="en-US" sz="1400" dirty="0">
              <a:solidFill>
                <a:srgbClr val="000000"/>
              </a:solidFill>
            </a:endParaRPr>
          </a:p>
        </p:txBody>
      </p:sp>
    </p:spTree>
    <p:extLst>
      <p:ext uri="{BB962C8B-B14F-4D97-AF65-F5344CB8AC3E}">
        <p14:creationId xmlns:p14="http://schemas.microsoft.com/office/powerpoint/2010/main" val="30604384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6129"/>
            <a:ext cx="7315200" cy="1154097"/>
          </a:xfrm>
        </p:spPr>
        <p:txBody>
          <a:bodyPr/>
          <a:lstStyle/>
          <a:p>
            <a:pPr lvl="1" algn="l" rtl="0">
              <a:spcBef>
                <a:spcPct val="0"/>
              </a:spcBef>
            </a:pPr>
            <a:r>
              <a:rPr lang="en-US" sz="2300" dirty="0"/>
              <a:t>Scale invariant: scale x by constant </a:t>
            </a:r>
            <a:r>
              <a:rPr lang="en-US" sz="2300" dirty="0">
                <a:sym typeface="Wingdings"/>
              </a:rPr>
              <a:t></a:t>
            </a:r>
            <a:r>
              <a:rPr lang="en-US" sz="2300" dirty="0"/>
              <a:t> proportionate rescaling of </a:t>
            </a:r>
            <a:r>
              <a:rPr lang="en-US" sz="2300" dirty="0" smtClean="0"/>
              <a:t>function</a:t>
            </a:r>
            <a:endParaRPr lang="en-US" dirty="0"/>
          </a:p>
        </p:txBody>
      </p:sp>
      <p:grpSp>
        <p:nvGrpSpPr>
          <p:cNvPr id="85" name="Group 84"/>
          <p:cNvGrpSpPr/>
          <p:nvPr/>
        </p:nvGrpSpPr>
        <p:grpSpPr>
          <a:xfrm>
            <a:off x="268194" y="933903"/>
            <a:ext cx="6222410" cy="5657033"/>
            <a:chOff x="329254" y="1117068"/>
            <a:chExt cx="6222410" cy="5657033"/>
          </a:xfrm>
        </p:grpSpPr>
        <p:grpSp>
          <p:nvGrpSpPr>
            <p:cNvPr id="65" name="Group 64"/>
            <p:cNvGrpSpPr/>
            <p:nvPr/>
          </p:nvGrpSpPr>
          <p:grpSpPr>
            <a:xfrm>
              <a:off x="329254" y="1440897"/>
              <a:ext cx="5935683" cy="5333204"/>
              <a:chOff x="329254" y="1440897"/>
              <a:chExt cx="5935683" cy="5333204"/>
            </a:xfrm>
          </p:grpSpPr>
          <p:sp>
            <p:nvSpPr>
              <p:cNvPr id="63" name="Rectangle 62"/>
              <p:cNvSpPr/>
              <p:nvPr/>
            </p:nvSpPr>
            <p:spPr>
              <a:xfrm>
                <a:off x="329254" y="1440897"/>
                <a:ext cx="5935683" cy="5333204"/>
              </a:xfrm>
              <a:prstGeom prst="rect">
                <a:avLst/>
              </a:prstGeom>
              <a:solidFill>
                <a:schemeClr val="bg1"/>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995059" y="1941548"/>
                <a:ext cx="641058" cy="3785652"/>
              </a:xfrm>
              <a:prstGeom prst="rect">
                <a:avLst/>
              </a:prstGeom>
              <a:noFill/>
            </p:spPr>
            <p:txBody>
              <a:bodyPr wrap="square" rtlCol="0">
                <a:spAutoFit/>
              </a:bodyPr>
              <a:lstStyle/>
              <a:p>
                <a:r>
                  <a:rPr lang="en-US" sz="1600" dirty="0" smtClean="0"/>
                  <a:t>1</a:t>
                </a:r>
              </a:p>
              <a:p>
                <a:endParaRPr lang="en-US" sz="1600" dirty="0" smtClean="0"/>
              </a:p>
              <a:p>
                <a:endParaRPr lang="en-US" sz="1600" dirty="0"/>
              </a:p>
              <a:p>
                <a:endParaRPr lang="en-US" sz="1600" dirty="0" smtClean="0"/>
              </a:p>
              <a:p>
                <a:endParaRPr lang="en-US" sz="1600" dirty="0"/>
              </a:p>
              <a:p>
                <a:endParaRPr lang="en-US" sz="1600" dirty="0"/>
              </a:p>
              <a:p>
                <a:endParaRPr lang="en-US" sz="1600" dirty="0" smtClean="0"/>
              </a:p>
              <a:p>
                <a:r>
                  <a:rPr lang="en-US" sz="1600" dirty="0" smtClean="0"/>
                  <a:t>0.5</a:t>
                </a:r>
              </a:p>
              <a:p>
                <a:endParaRPr lang="en-US" sz="1600" dirty="0"/>
              </a:p>
              <a:p>
                <a:endParaRPr lang="en-US" sz="1600" dirty="0" smtClean="0"/>
              </a:p>
              <a:p>
                <a:endParaRPr lang="en-US" sz="1600" dirty="0"/>
              </a:p>
              <a:p>
                <a:endParaRPr lang="en-US" sz="1600" dirty="0" smtClean="0"/>
              </a:p>
              <a:p>
                <a:endParaRPr lang="en-US" sz="1600" dirty="0"/>
              </a:p>
              <a:p>
                <a:endParaRPr lang="en-US" sz="1600" dirty="0"/>
              </a:p>
              <a:p>
                <a:r>
                  <a:rPr lang="en-US" sz="1600" dirty="0" smtClean="0"/>
                  <a:t>0</a:t>
                </a:r>
                <a:endParaRPr lang="en-US" sz="1600" dirty="0"/>
              </a:p>
            </p:txBody>
          </p:sp>
          <p:sp>
            <p:nvSpPr>
              <p:cNvPr id="12" name="TextBox 11"/>
              <p:cNvSpPr txBox="1"/>
              <p:nvPr/>
            </p:nvSpPr>
            <p:spPr>
              <a:xfrm>
                <a:off x="329255" y="1910783"/>
                <a:ext cx="641058" cy="3785652"/>
              </a:xfrm>
              <a:prstGeom prst="rect">
                <a:avLst/>
              </a:prstGeom>
              <a:noFill/>
            </p:spPr>
            <p:txBody>
              <a:bodyPr wrap="square" rtlCol="0">
                <a:spAutoFit/>
              </a:bodyPr>
              <a:lstStyle/>
              <a:p>
                <a:r>
                  <a:rPr lang="en-US" sz="1600" dirty="0"/>
                  <a:t>2</a:t>
                </a:r>
                <a:endParaRPr lang="en-US" sz="1600" dirty="0" smtClean="0"/>
              </a:p>
              <a:p>
                <a:endParaRPr lang="en-US" sz="1600" dirty="0" smtClean="0"/>
              </a:p>
              <a:p>
                <a:endParaRPr lang="en-US" sz="1600" dirty="0"/>
              </a:p>
              <a:p>
                <a:endParaRPr lang="en-US" sz="1600" dirty="0" smtClean="0"/>
              </a:p>
              <a:p>
                <a:endParaRPr lang="en-US" sz="1600" dirty="0"/>
              </a:p>
              <a:p>
                <a:endParaRPr lang="en-US" sz="1600" dirty="0"/>
              </a:p>
              <a:p>
                <a:endParaRPr lang="en-US" sz="1600" dirty="0" smtClean="0"/>
              </a:p>
              <a:p>
                <a:r>
                  <a:rPr lang="en-US" sz="1600" dirty="0" smtClean="0"/>
                  <a:t>1</a:t>
                </a:r>
              </a:p>
              <a:p>
                <a:endParaRPr lang="en-US" sz="1600" dirty="0"/>
              </a:p>
              <a:p>
                <a:endParaRPr lang="en-US" sz="1600" dirty="0" smtClean="0"/>
              </a:p>
              <a:p>
                <a:endParaRPr lang="en-US" sz="1600" dirty="0"/>
              </a:p>
              <a:p>
                <a:endParaRPr lang="en-US" sz="1600" dirty="0" smtClean="0"/>
              </a:p>
              <a:p>
                <a:endParaRPr lang="en-US" sz="1600" dirty="0"/>
              </a:p>
              <a:p>
                <a:endParaRPr lang="en-US" sz="1600" dirty="0"/>
              </a:p>
              <a:p>
                <a:r>
                  <a:rPr lang="en-US" sz="1600" dirty="0" smtClean="0"/>
                  <a:t>0</a:t>
                </a:r>
                <a:endParaRPr lang="en-US" sz="1600" dirty="0"/>
              </a:p>
            </p:txBody>
          </p:sp>
          <p:grpSp>
            <p:nvGrpSpPr>
              <p:cNvPr id="19" name="Group 18"/>
              <p:cNvGrpSpPr/>
              <p:nvPr/>
            </p:nvGrpSpPr>
            <p:grpSpPr>
              <a:xfrm>
                <a:off x="1385853" y="1636273"/>
                <a:ext cx="238052" cy="3944152"/>
                <a:chOff x="1385853" y="1636273"/>
                <a:chExt cx="238052" cy="3944152"/>
              </a:xfrm>
            </p:grpSpPr>
            <p:cxnSp>
              <p:nvCxnSpPr>
                <p:cNvPr id="7" name="Straight Connector 6"/>
                <p:cNvCxnSpPr/>
                <p:nvPr/>
              </p:nvCxnSpPr>
              <p:spPr>
                <a:xfrm flipH="1">
                  <a:off x="1599818" y="1636273"/>
                  <a:ext cx="12213" cy="3944152"/>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a:off x="1416633" y="2124713"/>
                  <a:ext cx="2072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Straight Connector 14"/>
                <p:cNvCxnSpPr/>
                <p:nvPr/>
              </p:nvCxnSpPr>
              <p:spPr>
                <a:xfrm>
                  <a:off x="1410277" y="3779066"/>
                  <a:ext cx="2072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Straight Connector 15"/>
                <p:cNvCxnSpPr/>
                <p:nvPr/>
              </p:nvCxnSpPr>
              <p:spPr>
                <a:xfrm>
                  <a:off x="1385853" y="5574083"/>
                  <a:ext cx="2072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a:off x="1416633" y="2857373"/>
                  <a:ext cx="2072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a:off x="1404421" y="4725656"/>
                  <a:ext cx="207272" cy="0"/>
                </a:xfrm>
                <a:prstGeom prst="line">
                  <a:avLst/>
                </a:prstGeom>
              </p:spPr>
              <p:style>
                <a:lnRef idx="2">
                  <a:schemeClr val="accent2"/>
                </a:lnRef>
                <a:fillRef idx="0">
                  <a:schemeClr val="accent2"/>
                </a:fillRef>
                <a:effectRef idx="1">
                  <a:schemeClr val="accent2"/>
                </a:effectRef>
                <a:fontRef idx="minor">
                  <a:schemeClr val="tx1"/>
                </a:fontRef>
              </p:style>
            </p:cxnSp>
          </p:grpSp>
          <p:grpSp>
            <p:nvGrpSpPr>
              <p:cNvPr id="20" name="Group 19"/>
              <p:cNvGrpSpPr/>
              <p:nvPr/>
            </p:nvGrpSpPr>
            <p:grpSpPr>
              <a:xfrm>
                <a:off x="695625" y="1617719"/>
                <a:ext cx="238052" cy="3944152"/>
                <a:chOff x="1385853" y="1636273"/>
                <a:chExt cx="238052" cy="3944152"/>
              </a:xfrm>
            </p:grpSpPr>
            <p:cxnSp>
              <p:nvCxnSpPr>
                <p:cNvPr id="21" name="Straight Connector 20"/>
                <p:cNvCxnSpPr/>
                <p:nvPr/>
              </p:nvCxnSpPr>
              <p:spPr>
                <a:xfrm flipH="1">
                  <a:off x="1599818" y="1636273"/>
                  <a:ext cx="12213" cy="3944152"/>
                </a:xfrm>
                <a:prstGeom prst="line">
                  <a:avLst/>
                </a:prstGeom>
              </p:spPr>
              <p:style>
                <a:lnRef idx="2">
                  <a:schemeClr val="accent4"/>
                </a:lnRef>
                <a:fillRef idx="0">
                  <a:schemeClr val="accent4"/>
                </a:fillRef>
                <a:effectRef idx="1">
                  <a:schemeClr val="accent4"/>
                </a:effectRef>
                <a:fontRef idx="minor">
                  <a:schemeClr val="tx1"/>
                </a:fontRef>
              </p:style>
            </p:cxnSp>
            <p:cxnSp>
              <p:nvCxnSpPr>
                <p:cNvPr id="22" name="Straight Connector 21"/>
                <p:cNvCxnSpPr/>
                <p:nvPr/>
              </p:nvCxnSpPr>
              <p:spPr>
                <a:xfrm>
                  <a:off x="1416633" y="2124713"/>
                  <a:ext cx="20727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3" name="Straight Connector 22"/>
                <p:cNvCxnSpPr/>
                <p:nvPr/>
              </p:nvCxnSpPr>
              <p:spPr>
                <a:xfrm>
                  <a:off x="1410277" y="3779066"/>
                  <a:ext cx="20727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a:xfrm>
                  <a:off x="1385853" y="5574083"/>
                  <a:ext cx="20727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5" name="Straight Connector 24"/>
                <p:cNvCxnSpPr/>
                <p:nvPr/>
              </p:nvCxnSpPr>
              <p:spPr>
                <a:xfrm>
                  <a:off x="1416633" y="2857373"/>
                  <a:ext cx="20727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6" name="Straight Connector 25"/>
                <p:cNvCxnSpPr/>
                <p:nvPr/>
              </p:nvCxnSpPr>
              <p:spPr>
                <a:xfrm>
                  <a:off x="1404421" y="4725656"/>
                  <a:ext cx="207272" cy="0"/>
                </a:xfrm>
                <a:prstGeom prst="line">
                  <a:avLst/>
                </a:prstGeom>
              </p:spPr>
              <p:style>
                <a:lnRef idx="2">
                  <a:schemeClr val="accent4"/>
                </a:lnRef>
                <a:fillRef idx="0">
                  <a:schemeClr val="accent4"/>
                </a:fillRef>
                <a:effectRef idx="1">
                  <a:schemeClr val="accent4"/>
                </a:effectRef>
                <a:fontRef idx="minor">
                  <a:schemeClr val="tx1"/>
                </a:fontRef>
              </p:style>
            </p:cxnSp>
          </p:grpSp>
          <p:grpSp>
            <p:nvGrpSpPr>
              <p:cNvPr id="51" name="Group 50"/>
              <p:cNvGrpSpPr/>
              <p:nvPr/>
            </p:nvGrpSpPr>
            <p:grpSpPr>
              <a:xfrm>
                <a:off x="1477748" y="5559330"/>
                <a:ext cx="4420819" cy="586142"/>
                <a:chOff x="1477748" y="5559330"/>
                <a:chExt cx="4420819" cy="586142"/>
              </a:xfrm>
            </p:grpSpPr>
            <p:grpSp>
              <p:nvGrpSpPr>
                <p:cNvPr id="27" name="Group 26"/>
                <p:cNvGrpSpPr/>
                <p:nvPr/>
              </p:nvGrpSpPr>
              <p:grpSpPr>
                <a:xfrm rot="5400000">
                  <a:off x="3606264" y="3576970"/>
                  <a:ext cx="309942" cy="4274662"/>
                  <a:chOff x="1385853" y="1636273"/>
                  <a:chExt cx="238052" cy="3944152"/>
                </a:xfrm>
                <a:scene3d>
                  <a:camera prst="orthographicFront">
                    <a:rot lat="10800000" lon="0" rev="0"/>
                  </a:camera>
                  <a:lightRig rig="threePt" dir="t"/>
                </a:scene3d>
              </p:grpSpPr>
              <p:cxnSp>
                <p:nvCxnSpPr>
                  <p:cNvPr id="28" name="Straight Connector 27"/>
                  <p:cNvCxnSpPr/>
                  <p:nvPr/>
                </p:nvCxnSpPr>
                <p:spPr>
                  <a:xfrm flipH="1">
                    <a:off x="1599818" y="1636273"/>
                    <a:ext cx="12213" cy="3944152"/>
                  </a:xfrm>
                  <a:prstGeom prst="line">
                    <a:avLst/>
                  </a:prstGeom>
                </p:spPr>
                <p:style>
                  <a:lnRef idx="2">
                    <a:schemeClr val="accent2"/>
                  </a:lnRef>
                  <a:fillRef idx="0">
                    <a:schemeClr val="accent2"/>
                  </a:fillRef>
                  <a:effectRef idx="1">
                    <a:schemeClr val="accent2"/>
                  </a:effectRef>
                  <a:fontRef idx="minor">
                    <a:schemeClr val="tx1"/>
                  </a:fontRef>
                </p:style>
              </p:cxnSp>
              <p:cxnSp>
                <p:nvCxnSpPr>
                  <p:cNvPr id="29" name="Straight Connector 28"/>
                  <p:cNvCxnSpPr/>
                  <p:nvPr/>
                </p:nvCxnSpPr>
                <p:spPr>
                  <a:xfrm>
                    <a:off x="1416633" y="2124713"/>
                    <a:ext cx="2072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Straight Connector 29"/>
                  <p:cNvCxnSpPr/>
                  <p:nvPr/>
                </p:nvCxnSpPr>
                <p:spPr>
                  <a:xfrm>
                    <a:off x="1410277" y="3779066"/>
                    <a:ext cx="2072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1" name="Straight Connector 30"/>
                  <p:cNvCxnSpPr/>
                  <p:nvPr/>
                </p:nvCxnSpPr>
                <p:spPr>
                  <a:xfrm>
                    <a:off x="1385853" y="5574083"/>
                    <a:ext cx="2072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2" name="Straight Connector 31"/>
                  <p:cNvCxnSpPr/>
                  <p:nvPr/>
                </p:nvCxnSpPr>
                <p:spPr>
                  <a:xfrm>
                    <a:off x="1416633" y="2857373"/>
                    <a:ext cx="2072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a:xfrm>
                    <a:off x="1404421" y="4725656"/>
                    <a:ext cx="207272"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47" name="TextBox 46"/>
                <p:cNvSpPr txBox="1"/>
                <p:nvPr/>
              </p:nvSpPr>
              <p:spPr>
                <a:xfrm>
                  <a:off x="1477748" y="5776140"/>
                  <a:ext cx="4420819" cy="369332"/>
                </a:xfrm>
                <a:prstGeom prst="rect">
                  <a:avLst/>
                </a:prstGeom>
                <a:noFill/>
              </p:spPr>
              <p:txBody>
                <a:bodyPr wrap="square" rtlCol="0">
                  <a:spAutoFit/>
                </a:bodyPr>
                <a:lstStyle/>
                <a:p>
                  <a:r>
                    <a:rPr lang="en-US" dirty="0" smtClean="0"/>
                    <a:t>0		1		  2		   3		 4</a:t>
                  </a:r>
                  <a:endParaRPr lang="en-US" dirty="0"/>
                </a:p>
              </p:txBody>
            </p:sp>
          </p:grpSp>
          <p:grpSp>
            <p:nvGrpSpPr>
              <p:cNvPr id="53" name="Group 52"/>
              <p:cNvGrpSpPr/>
              <p:nvPr/>
            </p:nvGrpSpPr>
            <p:grpSpPr>
              <a:xfrm rot="5400000">
                <a:off x="3575484" y="4193388"/>
                <a:ext cx="309942" cy="4274662"/>
                <a:chOff x="1385853" y="1636273"/>
                <a:chExt cx="238052" cy="3944152"/>
              </a:xfrm>
              <a:scene3d>
                <a:camera prst="orthographicFront">
                  <a:rot lat="10800000" lon="0" rev="0"/>
                </a:camera>
                <a:lightRig rig="threePt" dir="t"/>
              </a:scene3d>
            </p:grpSpPr>
            <p:cxnSp>
              <p:nvCxnSpPr>
                <p:cNvPr id="55" name="Straight Connector 54"/>
                <p:cNvCxnSpPr/>
                <p:nvPr/>
              </p:nvCxnSpPr>
              <p:spPr>
                <a:xfrm flipH="1">
                  <a:off x="1599818" y="1636273"/>
                  <a:ext cx="12213" cy="3944152"/>
                </a:xfrm>
                <a:prstGeom prst="line">
                  <a:avLst/>
                </a:prstGeom>
              </p:spPr>
              <p:style>
                <a:lnRef idx="2">
                  <a:schemeClr val="accent4"/>
                </a:lnRef>
                <a:fillRef idx="0">
                  <a:schemeClr val="accent4"/>
                </a:fillRef>
                <a:effectRef idx="1">
                  <a:schemeClr val="accent4"/>
                </a:effectRef>
                <a:fontRef idx="minor">
                  <a:schemeClr val="tx1"/>
                </a:fontRef>
              </p:style>
            </p:cxnSp>
            <p:cxnSp>
              <p:nvCxnSpPr>
                <p:cNvPr id="56" name="Straight Connector 55"/>
                <p:cNvCxnSpPr/>
                <p:nvPr/>
              </p:nvCxnSpPr>
              <p:spPr>
                <a:xfrm>
                  <a:off x="1416633" y="2124713"/>
                  <a:ext cx="20727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57" name="Straight Connector 56"/>
                <p:cNvCxnSpPr/>
                <p:nvPr/>
              </p:nvCxnSpPr>
              <p:spPr>
                <a:xfrm>
                  <a:off x="1410277" y="3779066"/>
                  <a:ext cx="20727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58" name="Straight Connector 57"/>
                <p:cNvCxnSpPr/>
                <p:nvPr/>
              </p:nvCxnSpPr>
              <p:spPr>
                <a:xfrm>
                  <a:off x="1385853" y="5574083"/>
                  <a:ext cx="20727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59" name="Straight Connector 58"/>
                <p:cNvCxnSpPr/>
                <p:nvPr/>
              </p:nvCxnSpPr>
              <p:spPr>
                <a:xfrm>
                  <a:off x="1416633" y="2857373"/>
                  <a:ext cx="20727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60" name="Straight Connector 59"/>
                <p:cNvCxnSpPr/>
                <p:nvPr/>
              </p:nvCxnSpPr>
              <p:spPr>
                <a:xfrm>
                  <a:off x="1404421" y="4725656"/>
                  <a:ext cx="207272" cy="0"/>
                </a:xfrm>
                <a:prstGeom prst="line">
                  <a:avLst/>
                </a:prstGeom>
              </p:spPr>
              <p:style>
                <a:lnRef idx="2">
                  <a:schemeClr val="accent4"/>
                </a:lnRef>
                <a:fillRef idx="0">
                  <a:schemeClr val="accent4"/>
                </a:fillRef>
                <a:effectRef idx="1">
                  <a:schemeClr val="accent4"/>
                </a:effectRef>
                <a:fontRef idx="minor">
                  <a:schemeClr val="tx1"/>
                </a:fontRef>
              </p:style>
            </p:cxnSp>
          </p:grpSp>
          <p:sp>
            <p:nvSpPr>
              <p:cNvPr id="54" name="TextBox 53"/>
              <p:cNvSpPr txBox="1"/>
              <p:nvPr/>
            </p:nvSpPr>
            <p:spPr>
              <a:xfrm>
                <a:off x="1495816" y="6404769"/>
                <a:ext cx="4420819" cy="369332"/>
              </a:xfrm>
              <a:prstGeom prst="rect">
                <a:avLst/>
              </a:prstGeom>
              <a:noFill/>
            </p:spPr>
            <p:txBody>
              <a:bodyPr wrap="square" rtlCol="0">
                <a:spAutoFit/>
              </a:bodyPr>
              <a:lstStyle/>
              <a:p>
                <a:r>
                  <a:rPr lang="en-US" dirty="0" smtClean="0"/>
                  <a:t>0		2		 4		   6		 8</a:t>
                </a:r>
                <a:endParaRPr lang="en-US" dirty="0"/>
              </a:p>
            </p:txBody>
          </p:sp>
        </p:grpSp>
        <p:sp>
          <p:nvSpPr>
            <p:cNvPr id="66" name="Oval 65"/>
            <p:cNvSpPr/>
            <p:nvPr/>
          </p:nvSpPr>
          <p:spPr>
            <a:xfrm>
              <a:off x="2540163" y="2081737"/>
              <a:ext cx="85486" cy="116242"/>
            </a:xfrm>
            <a:prstGeom prst="ellipse">
              <a:avLst/>
            </a:prstGeom>
            <a:solidFill>
              <a:schemeClr val="tx2"/>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7" name="Oval 66"/>
            <p:cNvSpPr/>
            <p:nvPr/>
          </p:nvSpPr>
          <p:spPr>
            <a:xfrm>
              <a:off x="3449707" y="3711668"/>
              <a:ext cx="85486" cy="116242"/>
            </a:xfrm>
            <a:prstGeom prst="ellipse">
              <a:avLst/>
            </a:prstGeom>
            <a:solidFill>
              <a:schemeClr val="tx2"/>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8" name="Oval 67"/>
            <p:cNvSpPr/>
            <p:nvPr/>
          </p:nvSpPr>
          <p:spPr>
            <a:xfrm>
              <a:off x="4475515" y="4395484"/>
              <a:ext cx="85486" cy="116242"/>
            </a:xfrm>
            <a:prstGeom prst="ellipse">
              <a:avLst/>
            </a:prstGeom>
            <a:solidFill>
              <a:schemeClr val="tx2"/>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9" name="Oval 68"/>
            <p:cNvSpPr/>
            <p:nvPr/>
          </p:nvSpPr>
          <p:spPr>
            <a:xfrm>
              <a:off x="5318143" y="4688548"/>
              <a:ext cx="85486" cy="116242"/>
            </a:xfrm>
            <a:prstGeom prst="ellipse">
              <a:avLst/>
            </a:prstGeom>
            <a:solidFill>
              <a:schemeClr val="tx2"/>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0" name="5-Point Star 69"/>
            <p:cNvSpPr/>
            <p:nvPr/>
          </p:nvSpPr>
          <p:spPr>
            <a:xfrm>
              <a:off x="1929552" y="2032893"/>
              <a:ext cx="183186" cy="213930"/>
            </a:xfrm>
            <a:prstGeom prst="star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5-Point Star 70"/>
            <p:cNvSpPr/>
            <p:nvPr/>
          </p:nvSpPr>
          <p:spPr>
            <a:xfrm>
              <a:off x="2460524" y="3638402"/>
              <a:ext cx="183186" cy="213930"/>
            </a:xfrm>
            <a:prstGeom prst="star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5-Point Star 71"/>
            <p:cNvSpPr/>
            <p:nvPr/>
          </p:nvSpPr>
          <p:spPr>
            <a:xfrm>
              <a:off x="2942648" y="4157132"/>
              <a:ext cx="183186" cy="213930"/>
            </a:xfrm>
            <a:prstGeom prst="star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5-Point Star 72"/>
            <p:cNvSpPr/>
            <p:nvPr/>
          </p:nvSpPr>
          <p:spPr>
            <a:xfrm>
              <a:off x="3565460" y="4621150"/>
              <a:ext cx="183186" cy="213930"/>
            </a:xfrm>
            <a:prstGeom prst="star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5-Point Star 73"/>
            <p:cNvSpPr/>
            <p:nvPr/>
          </p:nvSpPr>
          <p:spPr>
            <a:xfrm>
              <a:off x="4456936" y="4987480"/>
              <a:ext cx="183186" cy="213930"/>
            </a:xfrm>
            <a:prstGeom prst="star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5-Point Star 74"/>
            <p:cNvSpPr/>
            <p:nvPr/>
          </p:nvSpPr>
          <p:spPr>
            <a:xfrm>
              <a:off x="5280996" y="5188724"/>
              <a:ext cx="183186" cy="213930"/>
            </a:xfrm>
            <a:prstGeom prst="star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Freeform 82"/>
            <p:cNvSpPr/>
            <p:nvPr/>
          </p:nvSpPr>
          <p:spPr>
            <a:xfrm>
              <a:off x="1917340" y="1587429"/>
              <a:ext cx="4152200" cy="3773198"/>
            </a:xfrm>
            <a:custGeom>
              <a:avLst/>
              <a:gdLst>
                <a:gd name="connsiteX0" fmla="*/ 0 w 4152200"/>
                <a:gd name="connsiteY0" fmla="*/ 0 h 3773198"/>
                <a:gd name="connsiteX1" fmla="*/ 97698 w 4152200"/>
                <a:gd name="connsiteY1" fmla="*/ 561706 h 3773198"/>
                <a:gd name="connsiteX2" fmla="*/ 280884 w 4152200"/>
                <a:gd name="connsiteY2" fmla="*/ 1330999 h 3773198"/>
                <a:gd name="connsiteX3" fmla="*/ 647254 w 4152200"/>
                <a:gd name="connsiteY3" fmla="*/ 2136924 h 3773198"/>
                <a:gd name="connsiteX4" fmla="*/ 1123536 w 4152200"/>
                <a:gd name="connsiteY4" fmla="*/ 2674208 h 3773198"/>
                <a:gd name="connsiteX5" fmla="*/ 1758579 w 4152200"/>
                <a:gd name="connsiteY5" fmla="*/ 3174859 h 3773198"/>
                <a:gd name="connsiteX6" fmla="*/ 2637868 w 4152200"/>
                <a:gd name="connsiteY6" fmla="*/ 3516767 h 3773198"/>
                <a:gd name="connsiteX7" fmla="*/ 3468308 w 4152200"/>
                <a:gd name="connsiteY7" fmla="*/ 3712143 h 3773198"/>
                <a:gd name="connsiteX8" fmla="*/ 4152200 w 4152200"/>
                <a:gd name="connsiteY8" fmla="*/ 3773198 h 3773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52200" h="3773198">
                  <a:moveTo>
                    <a:pt x="0" y="0"/>
                  </a:moveTo>
                  <a:cubicBezTo>
                    <a:pt x="25442" y="169936"/>
                    <a:pt x="50884" y="339873"/>
                    <a:pt x="97698" y="561706"/>
                  </a:cubicBezTo>
                  <a:cubicBezTo>
                    <a:pt x="144512" y="783539"/>
                    <a:pt x="189291" y="1068463"/>
                    <a:pt x="280884" y="1330999"/>
                  </a:cubicBezTo>
                  <a:cubicBezTo>
                    <a:pt x="372477" y="1593535"/>
                    <a:pt x="506812" y="1913056"/>
                    <a:pt x="647254" y="2136924"/>
                  </a:cubicBezTo>
                  <a:cubicBezTo>
                    <a:pt x="787696" y="2360792"/>
                    <a:pt x="938315" y="2501219"/>
                    <a:pt x="1123536" y="2674208"/>
                  </a:cubicBezTo>
                  <a:cubicBezTo>
                    <a:pt x="1308757" y="2847197"/>
                    <a:pt x="1506190" y="3034433"/>
                    <a:pt x="1758579" y="3174859"/>
                  </a:cubicBezTo>
                  <a:cubicBezTo>
                    <a:pt x="2010968" y="3315286"/>
                    <a:pt x="2352913" y="3427220"/>
                    <a:pt x="2637868" y="3516767"/>
                  </a:cubicBezTo>
                  <a:cubicBezTo>
                    <a:pt x="2922823" y="3606314"/>
                    <a:pt x="3215919" y="3669405"/>
                    <a:pt x="3468308" y="3712143"/>
                  </a:cubicBezTo>
                  <a:cubicBezTo>
                    <a:pt x="3720697" y="3754881"/>
                    <a:pt x="4152200" y="3773198"/>
                    <a:pt x="4152200" y="3773198"/>
                  </a:cubicBezTo>
                </a:path>
              </a:pathLst>
            </a:custGeom>
            <a:ln>
              <a:prstDash val="dash"/>
            </a:ln>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84" name="Freeform 83"/>
            <p:cNvSpPr/>
            <p:nvPr/>
          </p:nvSpPr>
          <p:spPr>
            <a:xfrm>
              <a:off x="2399464" y="1117068"/>
              <a:ext cx="4152200" cy="3773198"/>
            </a:xfrm>
            <a:custGeom>
              <a:avLst/>
              <a:gdLst>
                <a:gd name="connsiteX0" fmla="*/ 0 w 4152200"/>
                <a:gd name="connsiteY0" fmla="*/ 0 h 3773198"/>
                <a:gd name="connsiteX1" fmla="*/ 97698 w 4152200"/>
                <a:gd name="connsiteY1" fmla="*/ 561706 h 3773198"/>
                <a:gd name="connsiteX2" fmla="*/ 280884 w 4152200"/>
                <a:gd name="connsiteY2" fmla="*/ 1330999 h 3773198"/>
                <a:gd name="connsiteX3" fmla="*/ 647254 w 4152200"/>
                <a:gd name="connsiteY3" fmla="*/ 2136924 h 3773198"/>
                <a:gd name="connsiteX4" fmla="*/ 1123536 w 4152200"/>
                <a:gd name="connsiteY4" fmla="*/ 2674208 h 3773198"/>
                <a:gd name="connsiteX5" fmla="*/ 1758579 w 4152200"/>
                <a:gd name="connsiteY5" fmla="*/ 3174859 h 3773198"/>
                <a:gd name="connsiteX6" fmla="*/ 2637868 w 4152200"/>
                <a:gd name="connsiteY6" fmla="*/ 3516767 h 3773198"/>
                <a:gd name="connsiteX7" fmla="*/ 3468308 w 4152200"/>
                <a:gd name="connsiteY7" fmla="*/ 3712143 h 3773198"/>
                <a:gd name="connsiteX8" fmla="*/ 4152200 w 4152200"/>
                <a:gd name="connsiteY8" fmla="*/ 3773198 h 3773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52200" h="3773198">
                  <a:moveTo>
                    <a:pt x="0" y="0"/>
                  </a:moveTo>
                  <a:cubicBezTo>
                    <a:pt x="25442" y="169936"/>
                    <a:pt x="50884" y="339873"/>
                    <a:pt x="97698" y="561706"/>
                  </a:cubicBezTo>
                  <a:cubicBezTo>
                    <a:pt x="144512" y="783539"/>
                    <a:pt x="189291" y="1068463"/>
                    <a:pt x="280884" y="1330999"/>
                  </a:cubicBezTo>
                  <a:cubicBezTo>
                    <a:pt x="372477" y="1593535"/>
                    <a:pt x="506812" y="1913056"/>
                    <a:pt x="647254" y="2136924"/>
                  </a:cubicBezTo>
                  <a:cubicBezTo>
                    <a:pt x="787696" y="2360792"/>
                    <a:pt x="938315" y="2501219"/>
                    <a:pt x="1123536" y="2674208"/>
                  </a:cubicBezTo>
                  <a:cubicBezTo>
                    <a:pt x="1308757" y="2847197"/>
                    <a:pt x="1506190" y="3034433"/>
                    <a:pt x="1758579" y="3174859"/>
                  </a:cubicBezTo>
                  <a:cubicBezTo>
                    <a:pt x="2010968" y="3315286"/>
                    <a:pt x="2352913" y="3427220"/>
                    <a:pt x="2637868" y="3516767"/>
                  </a:cubicBezTo>
                  <a:cubicBezTo>
                    <a:pt x="2922823" y="3606314"/>
                    <a:pt x="3215919" y="3669405"/>
                    <a:pt x="3468308" y="3712143"/>
                  </a:cubicBezTo>
                  <a:cubicBezTo>
                    <a:pt x="3720697" y="3754881"/>
                    <a:pt x="4152200" y="3773198"/>
                    <a:pt x="4152200" y="3773198"/>
                  </a:cubicBezTo>
                </a:path>
              </a:pathLst>
            </a:custGeom>
            <a:ln>
              <a:prstDash val="dash"/>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grpSp>
      <p:sp>
        <p:nvSpPr>
          <p:cNvPr id="87" name="TextBox 86"/>
          <p:cNvSpPr txBox="1"/>
          <p:nvPr/>
        </p:nvSpPr>
        <p:spPr>
          <a:xfrm>
            <a:off x="6358226" y="5018245"/>
            <a:ext cx="2576802" cy="830997"/>
          </a:xfrm>
          <a:prstGeom prst="rect">
            <a:avLst/>
          </a:prstGeom>
          <a:noFill/>
        </p:spPr>
        <p:txBody>
          <a:bodyPr wrap="square" rtlCol="0">
            <a:spAutoFit/>
          </a:bodyPr>
          <a:lstStyle/>
          <a:p>
            <a:r>
              <a:rPr lang="en-US" sz="4800" b="1" dirty="0" smtClean="0">
                <a:solidFill>
                  <a:schemeClr val="tx2"/>
                </a:solidFill>
              </a:rPr>
              <a:t>y = Cx</a:t>
            </a:r>
            <a:r>
              <a:rPr lang="en-US" sz="4800" b="1" baseline="30000" dirty="0" smtClean="0">
                <a:solidFill>
                  <a:schemeClr val="tx2"/>
                </a:solidFill>
              </a:rPr>
              <a:t>-1</a:t>
            </a:r>
            <a:endParaRPr lang="en-US" sz="4800" b="1" dirty="0">
              <a:solidFill>
                <a:schemeClr val="tx2"/>
              </a:solidFill>
            </a:endParaRPr>
          </a:p>
        </p:txBody>
      </p:sp>
      <p:graphicFrame>
        <p:nvGraphicFramePr>
          <p:cNvPr id="64" name="Table 63"/>
          <p:cNvGraphicFramePr>
            <a:graphicFrameLocks noGrp="1"/>
          </p:cNvGraphicFramePr>
          <p:nvPr>
            <p:extLst>
              <p:ext uri="{D42A27DB-BD31-4B8C-83A1-F6EECF244321}">
                <p14:modId xmlns:p14="http://schemas.microsoft.com/office/powerpoint/2010/main" val="1874989570"/>
              </p:ext>
            </p:extLst>
          </p:nvPr>
        </p:nvGraphicFramePr>
        <p:xfrm>
          <a:off x="5488600" y="1269100"/>
          <a:ext cx="3446428" cy="2966720"/>
        </p:xfrm>
        <a:graphic>
          <a:graphicData uri="http://schemas.openxmlformats.org/drawingml/2006/table">
            <a:tbl>
              <a:tblPr firstRow="1" bandRow="1">
                <a:tableStyleId>{073A0DAA-6AF3-43AB-8588-CEC1D06C72B9}</a:tableStyleId>
              </a:tblPr>
              <a:tblGrid>
                <a:gridCol w="861607"/>
                <a:gridCol w="861607"/>
                <a:gridCol w="861607"/>
                <a:gridCol w="861607"/>
              </a:tblGrid>
              <a:tr h="370840">
                <a:tc>
                  <a:txBody>
                    <a:bodyPr/>
                    <a:lstStyle/>
                    <a:p>
                      <a:r>
                        <a:rPr lang="en-US" dirty="0" smtClean="0">
                          <a:solidFill>
                            <a:schemeClr val="tx2"/>
                          </a:solidFill>
                        </a:rPr>
                        <a:t>C=1</a:t>
                      </a:r>
                      <a:endParaRPr lang="en-US" dirty="0">
                        <a:solidFill>
                          <a:schemeClr val="tx2"/>
                        </a:solidFill>
                      </a:endParaRPr>
                    </a:p>
                  </a:txBody>
                  <a:tcPr/>
                </a:tc>
                <a:tc>
                  <a:txBody>
                    <a:bodyPr/>
                    <a:lstStyle/>
                    <a:p>
                      <a:endParaRPr lang="en-US" dirty="0"/>
                    </a:p>
                  </a:txBody>
                  <a:tcPr/>
                </a:tc>
                <a:tc>
                  <a:txBody>
                    <a:bodyPr/>
                    <a:lstStyle/>
                    <a:p>
                      <a:r>
                        <a:rPr lang="en-US" dirty="0" smtClean="0">
                          <a:solidFill>
                            <a:schemeClr val="accent4"/>
                          </a:solidFill>
                        </a:rPr>
                        <a:t>C=2</a:t>
                      </a:r>
                      <a:endParaRPr lang="en-US" dirty="0">
                        <a:solidFill>
                          <a:schemeClr val="accent4"/>
                        </a:solidFill>
                      </a:endParaRPr>
                    </a:p>
                  </a:txBody>
                  <a:tcPr/>
                </a:tc>
                <a:tc>
                  <a:txBody>
                    <a:bodyPr/>
                    <a:lstStyle/>
                    <a:p>
                      <a:endParaRPr lang="en-US"/>
                    </a:p>
                  </a:txBody>
                  <a:tcPr/>
                </a:tc>
              </a:tr>
              <a:tr h="370840">
                <a:tc>
                  <a:txBody>
                    <a:bodyPr/>
                    <a:lstStyle/>
                    <a:p>
                      <a:r>
                        <a:rPr lang="en-US" dirty="0" smtClean="0"/>
                        <a:t>x</a:t>
                      </a:r>
                      <a:endParaRPr lang="en-US" dirty="0"/>
                    </a:p>
                  </a:txBody>
                  <a:tcPr/>
                </a:tc>
                <a:tc>
                  <a:txBody>
                    <a:bodyPr/>
                    <a:lstStyle/>
                    <a:p>
                      <a:r>
                        <a:rPr lang="en-US" dirty="0" smtClean="0"/>
                        <a:t>y</a:t>
                      </a:r>
                      <a:endParaRPr lang="en-US" dirty="0"/>
                    </a:p>
                  </a:txBody>
                  <a:tcPr/>
                </a:tc>
                <a:tc>
                  <a:txBody>
                    <a:bodyPr/>
                    <a:lstStyle/>
                    <a:p>
                      <a:r>
                        <a:rPr lang="en-US" dirty="0" smtClean="0"/>
                        <a:t>x</a:t>
                      </a:r>
                      <a:endParaRPr lang="en-US" dirty="0"/>
                    </a:p>
                  </a:txBody>
                  <a:tcPr/>
                </a:tc>
                <a:tc>
                  <a:txBody>
                    <a:bodyPr/>
                    <a:lstStyle/>
                    <a:p>
                      <a:r>
                        <a:rPr lang="en-US" dirty="0" smtClean="0"/>
                        <a:t>y</a:t>
                      </a:r>
                      <a:endParaRPr lang="en-US" dirty="0"/>
                    </a:p>
                  </a:txBody>
                  <a:tcPr/>
                </a:tc>
              </a:tr>
              <a:tr h="370840">
                <a:tc>
                  <a:txBody>
                    <a:bodyPr/>
                    <a:lstStyle/>
                    <a:p>
                      <a:r>
                        <a:rPr lang="en-US" dirty="0" smtClean="0"/>
                        <a:t>1</a:t>
                      </a:r>
                      <a:endParaRPr lang="en-US" dirty="0"/>
                    </a:p>
                  </a:txBody>
                  <a:tcPr/>
                </a:tc>
                <a:tc>
                  <a:txBody>
                    <a:bodyPr/>
                    <a:lstStyle/>
                    <a:p>
                      <a:r>
                        <a:rPr lang="en-US" dirty="0" smtClean="0"/>
                        <a:t>1.00</a:t>
                      </a:r>
                      <a:endParaRPr lang="en-US" dirty="0"/>
                    </a:p>
                  </a:txBody>
                  <a:tcPr/>
                </a:tc>
                <a:tc>
                  <a:txBody>
                    <a:bodyPr/>
                    <a:lstStyle/>
                    <a:p>
                      <a:r>
                        <a:rPr lang="en-US" dirty="0" smtClean="0"/>
                        <a:t>1</a:t>
                      </a:r>
                      <a:endParaRPr lang="en-US" dirty="0"/>
                    </a:p>
                  </a:txBody>
                  <a:tcPr/>
                </a:tc>
                <a:tc>
                  <a:txBody>
                    <a:bodyPr/>
                    <a:lstStyle/>
                    <a:p>
                      <a:r>
                        <a:rPr lang="en-US" dirty="0" smtClean="0"/>
                        <a:t>2.00</a:t>
                      </a:r>
                      <a:endParaRPr lang="en-US" dirty="0"/>
                    </a:p>
                  </a:txBody>
                  <a:tcPr/>
                </a:tc>
              </a:tr>
              <a:tr h="370840">
                <a:tc>
                  <a:txBody>
                    <a:bodyPr/>
                    <a:lstStyle/>
                    <a:p>
                      <a:r>
                        <a:rPr lang="en-US" dirty="0" smtClean="0"/>
                        <a:t>2</a:t>
                      </a:r>
                      <a:endParaRPr lang="en-US" dirty="0"/>
                    </a:p>
                  </a:txBody>
                  <a:tcPr/>
                </a:tc>
                <a:tc>
                  <a:txBody>
                    <a:bodyPr/>
                    <a:lstStyle/>
                    <a:p>
                      <a:r>
                        <a:rPr lang="en-US" dirty="0" smtClean="0"/>
                        <a:t>0.50</a:t>
                      </a:r>
                      <a:endParaRPr lang="en-US" dirty="0"/>
                    </a:p>
                  </a:txBody>
                  <a:tcPr/>
                </a:tc>
                <a:tc>
                  <a:txBody>
                    <a:bodyPr/>
                    <a:lstStyle/>
                    <a:p>
                      <a:r>
                        <a:rPr lang="en-US" dirty="0" smtClean="0"/>
                        <a:t>2</a:t>
                      </a:r>
                      <a:endParaRPr lang="en-US" dirty="0"/>
                    </a:p>
                  </a:txBody>
                  <a:tcPr/>
                </a:tc>
                <a:tc>
                  <a:txBody>
                    <a:bodyPr/>
                    <a:lstStyle/>
                    <a:p>
                      <a:r>
                        <a:rPr lang="en-US" dirty="0" smtClean="0"/>
                        <a:t>1.00</a:t>
                      </a:r>
                      <a:endParaRPr lang="en-US" dirty="0"/>
                    </a:p>
                  </a:txBody>
                  <a:tcPr/>
                </a:tc>
              </a:tr>
              <a:tr h="370840">
                <a:tc>
                  <a:txBody>
                    <a:bodyPr/>
                    <a:lstStyle/>
                    <a:p>
                      <a:r>
                        <a:rPr lang="en-US" dirty="0" smtClean="0"/>
                        <a:t>3</a:t>
                      </a:r>
                      <a:endParaRPr lang="en-US" dirty="0"/>
                    </a:p>
                  </a:txBody>
                  <a:tcPr/>
                </a:tc>
                <a:tc>
                  <a:txBody>
                    <a:bodyPr/>
                    <a:lstStyle/>
                    <a:p>
                      <a:r>
                        <a:rPr lang="en-US" dirty="0" smtClean="0"/>
                        <a:t>0.33</a:t>
                      </a:r>
                      <a:endParaRPr lang="en-US" dirty="0"/>
                    </a:p>
                  </a:txBody>
                  <a:tcPr/>
                </a:tc>
                <a:tc>
                  <a:txBody>
                    <a:bodyPr/>
                    <a:lstStyle/>
                    <a:p>
                      <a:r>
                        <a:rPr lang="en-US" dirty="0" smtClean="0"/>
                        <a:t>3</a:t>
                      </a:r>
                      <a:endParaRPr lang="en-US" dirty="0"/>
                    </a:p>
                  </a:txBody>
                  <a:tcPr/>
                </a:tc>
                <a:tc>
                  <a:txBody>
                    <a:bodyPr/>
                    <a:lstStyle/>
                    <a:p>
                      <a:r>
                        <a:rPr lang="en-US" dirty="0" smtClean="0"/>
                        <a:t>0.67</a:t>
                      </a:r>
                      <a:endParaRPr lang="en-US" dirty="0"/>
                    </a:p>
                  </a:txBody>
                  <a:tcPr/>
                </a:tc>
              </a:tr>
              <a:tr h="370840">
                <a:tc>
                  <a:txBody>
                    <a:bodyPr/>
                    <a:lstStyle/>
                    <a:p>
                      <a:r>
                        <a:rPr lang="en-US" dirty="0" smtClean="0"/>
                        <a:t>4</a:t>
                      </a:r>
                      <a:endParaRPr lang="en-US" dirty="0"/>
                    </a:p>
                  </a:txBody>
                  <a:tcPr/>
                </a:tc>
                <a:tc>
                  <a:txBody>
                    <a:bodyPr/>
                    <a:lstStyle/>
                    <a:p>
                      <a:r>
                        <a:rPr lang="en-US" dirty="0" smtClean="0"/>
                        <a:t>0.25</a:t>
                      </a:r>
                      <a:endParaRPr lang="en-US" dirty="0"/>
                    </a:p>
                  </a:txBody>
                  <a:tcPr/>
                </a:tc>
                <a:tc>
                  <a:txBody>
                    <a:bodyPr/>
                    <a:lstStyle/>
                    <a:p>
                      <a:r>
                        <a:rPr lang="en-US" dirty="0" smtClean="0"/>
                        <a:t>4</a:t>
                      </a:r>
                      <a:endParaRPr lang="en-US" dirty="0"/>
                    </a:p>
                  </a:txBody>
                  <a:tcPr/>
                </a:tc>
                <a:tc>
                  <a:txBody>
                    <a:bodyPr/>
                    <a:lstStyle/>
                    <a:p>
                      <a:r>
                        <a:rPr lang="en-US" dirty="0" smtClean="0"/>
                        <a:t>0.50</a:t>
                      </a:r>
                      <a:endParaRPr lang="en-US" dirty="0"/>
                    </a:p>
                  </a:txBody>
                  <a:tcPr/>
                </a:tc>
              </a:tr>
              <a:tr h="370840">
                <a:tc>
                  <a:txBody>
                    <a:bodyPr/>
                    <a:lstStyle/>
                    <a:p>
                      <a:endParaRPr lang="en-US" dirty="0"/>
                    </a:p>
                  </a:txBody>
                  <a:tcPr/>
                </a:tc>
                <a:tc>
                  <a:txBody>
                    <a:bodyPr/>
                    <a:lstStyle/>
                    <a:p>
                      <a:endParaRPr lang="en-US"/>
                    </a:p>
                  </a:txBody>
                  <a:tcPr/>
                </a:tc>
                <a:tc>
                  <a:txBody>
                    <a:bodyPr/>
                    <a:lstStyle/>
                    <a:p>
                      <a:r>
                        <a:rPr lang="en-US" dirty="0" smtClean="0"/>
                        <a:t>6</a:t>
                      </a:r>
                      <a:endParaRPr lang="en-US" dirty="0"/>
                    </a:p>
                  </a:txBody>
                  <a:tcPr/>
                </a:tc>
                <a:tc>
                  <a:txBody>
                    <a:bodyPr/>
                    <a:lstStyle/>
                    <a:p>
                      <a:r>
                        <a:rPr lang="en-US" dirty="0" smtClean="0"/>
                        <a:t>0.33</a:t>
                      </a:r>
                      <a:endParaRPr lang="en-US" dirty="0"/>
                    </a:p>
                  </a:txBody>
                  <a:tcPr/>
                </a:tc>
              </a:tr>
              <a:tr h="370840">
                <a:tc>
                  <a:txBody>
                    <a:bodyPr/>
                    <a:lstStyle/>
                    <a:p>
                      <a:endParaRPr lang="en-US"/>
                    </a:p>
                  </a:txBody>
                  <a:tcPr/>
                </a:tc>
                <a:tc>
                  <a:txBody>
                    <a:bodyPr/>
                    <a:lstStyle/>
                    <a:p>
                      <a:endParaRPr lang="en-US"/>
                    </a:p>
                  </a:txBody>
                  <a:tcPr/>
                </a:tc>
                <a:tc>
                  <a:txBody>
                    <a:bodyPr/>
                    <a:lstStyle/>
                    <a:p>
                      <a:r>
                        <a:rPr lang="en-US" dirty="0" smtClean="0"/>
                        <a:t>8</a:t>
                      </a:r>
                      <a:endParaRPr lang="en-US" dirty="0"/>
                    </a:p>
                  </a:txBody>
                  <a:tcPr/>
                </a:tc>
                <a:tc>
                  <a:txBody>
                    <a:bodyPr/>
                    <a:lstStyle/>
                    <a:p>
                      <a:r>
                        <a:rPr lang="en-US" dirty="0" smtClean="0"/>
                        <a:t>0.25</a:t>
                      </a:r>
                      <a:endParaRPr lang="en-US" dirty="0"/>
                    </a:p>
                  </a:txBody>
                  <a:tcPr/>
                </a:tc>
              </a:tr>
            </a:tbl>
          </a:graphicData>
        </a:graphic>
      </p:graphicFrame>
    </p:spTree>
    <p:extLst>
      <p:ext uri="{BB962C8B-B14F-4D97-AF65-F5344CB8AC3E}">
        <p14:creationId xmlns:p14="http://schemas.microsoft.com/office/powerpoint/2010/main" val="16789763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7225"/>
            <a:ext cx="7315200" cy="1154097"/>
          </a:xfrm>
        </p:spPr>
        <p:txBody>
          <a:bodyPr/>
          <a:lstStyle/>
          <a:p>
            <a:r>
              <a:rPr lang="en-US" dirty="0" smtClean="0"/>
              <a:t>Koch Snowflake</a:t>
            </a:r>
            <a:endParaRPr lang="en-US" dirty="0"/>
          </a:p>
        </p:txBody>
      </p:sp>
      <p:sp>
        <p:nvSpPr>
          <p:cNvPr id="3" name="Content Placeholder 2"/>
          <p:cNvSpPr>
            <a:spLocks noGrp="1"/>
          </p:cNvSpPr>
          <p:nvPr>
            <p:ph idx="1"/>
          </p:nvPr>
        </p:nvSpPr>
        <p:spPr>
          <a:xfrm>
            <a:off x="914400" y="1642183"/>
            <a:ext cx="7315200" cy="4708367"/>
          </a:xfrm>
        </p:spPr>
        <p:txBody>
          <a:bodyPr>
            <a:noAutofit/>
          </a:bodyPr>
          <a:lstStyle/>
          <a:p>
            <a:r>
              <a:rPr lang="en-US" sz="2400" dirty="0" smtClean="0"/>
              <a:t>What makes Koch Snowflake special?</a:t>
            </a:r>
          </a:p>
          <a:p>
            <a:pPr lvl="1"/>
            <a:r>
              <a:rPr lang="en-US" sz="2400" dirty="0" smtClean="0"/>
              <a:t>Infinite length</a:t>
            </a:r>
          </a:p>
          <a:p>
            <a:pPr lvl="1"/>
            <a:r>
              <a:rPr lang="en-US" sz="2400" dirty="0" smtClean="0"/>
              <a:t>Finite area</a:t>
            </a:r>
          </a:p>
          <a:p>
            <a:r>
              <a:rPr lang="en-US" sz="2400" dirty="0"/>
              <a:t>Why are we looking at it?</a:t>
            </a:r>
          </a:p>
          <a:p>
            <a:pPr lvl="1"/>
            <a:r>
              <a:rPr lang="en-US" sz="2400" dirty="0"/>
              <a:t>One of the earliest fractal curves described in 1904 by Swedish mathematician </a:t>
            </a:r>
            <a:r>
              <a:rPr lang="en-US" sz="2400" dirty="0" err="1"/>
              <a:t>Helge</a:t>
            </a:r>
            <a:r>
              <a:rPr lang="en-US" sz="2400" dirty="0"/>
              <a:t> von </a:t>
            </a:r>
            <a:r>
              <a:rPr lang="en-US" sz="2400" dirty="0" smtClean="0"/>
              <a:t>Koch</a:t>
            </a:r>
          </a:p>
          <a:p>
            <a:r>
              <a:rPr lang="en-US" sz="2400" dirty="0" smtClean="0"/>
              <a:t>What is a fractal?</a:t>
            </a:r>
          </a:p>
          <a:p>
            <a:pPr lvl="1"/>
            <a:r>
              <a:rPr lang="en-US" sz="2400" dirty="0" smtClean="0"/>
              <a:t>A geometric shape that can be split into parts similar in shape to the original shape</a:t>
            </a:r>
          </a:p>
          <a:p>
            <a:pPr lvl="1"/>
            <a:r>
              <a:rPr lang="en-US" sz="2400" dirty="0" smtClean="0"/>
              <a:t>Property known as Self-similarity</a:t>
            </a:r>
          </a:p>
        </p:txBody>
      </p:sp>
    </p:spTree>
    <p:extLst>
      <p:ext uri="{BB962C8B-B14F-4D97-AF65-F5344CB8AC3E}">
        <p14:creationId xmlns:p14="http://schemas.microsoft.com/office/powerpoint/2010/main" val="21603266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485"/>
            <a:ext cx="7315200" cy="1154097"/>
          </a:xfrm>
        </p:spPr>
        <p:txBody>
          <a:bodyPr/>
          <a:lstStyle/>
          <a:p>
            <a:r>
              <a:rPr lang="en-US" dirty="0" smtClean="0"/>
              <a:t>Koch Snowflake</a:t>
            </a:r>
            <a:endParaRPr lang="en-US" dirty="0"/>
          </a:p>
        </p:txBody>
      </p:sp>
      <p:sp>
        <p:nvSpPr>
          <p:cNvPr id="3" name="Content Placeholder 2"/>
          <p:cNvSpPr>
            <a:spLocks noGrp="1"/>
          </p:cNvSpPr>
          <p:nvPr>
            <p:ph idx="1"/>
          </p:nvPr>
        </p:nvSpPr>
        <p:spPr>
          <a:xfrm>
            <a:off x="914400" y="1464133"/>
            <a:ext cx="7315200" cy="4577792"/>
          </a:xfrm>
        </p:spPr>
        <p:txBody>
          <a:bodyPr>
            <a:normAutofit/>
          </a:bodyPr>
          <a:lstStyle/>
          <a:p>
            <a:r>
              <a:rPr lang="en-US" sz="2400" dirty="0" smtClean="0"/>
              <a:t>Each person grab N sticks</a:t>
            </a:r>
          </a:p>
          <a:p>
            <a:pPr lvl="1"/>
            <a:r>
              <a:rPr lang="en-US" sz="2400" dirty="0" smtClean="0"/>
              <a:t>N = 244/number of students</a:t>
            </a:r>
          </a:p>
          <a:p>
            <a:r>
              <a:rPr lang="en-US" sz="2400" dirty="0" smtClean="0"/>
              <a:t>Make an equilateral triangle with 27 sticks per leg</a:t>
            </a:r>
          </a:p>
          <a:p>
            <a:r>
              <a:rPr lang="en-US" sz="2400" dirty="0" smtClean="0"/>
              <a:t>Take out the middle 9 sticks of each leg</a:t>
            </a:r>
          </a:p>
          <a:p>
            <a:r>
              <a:rPr lang="en-US" sz="2400" dirty="0" smtClean="0"/>
              <a:t>Put two 9 stick legs of equilateral in the open space</a:t>
            </a:r>
          </a:p>
          <a:p>
            <a:r>
              <a:rPr lang="en-US" sz="2400" dirty="0" smtClean="0"/>
              <a:t>Repeat down to legs of 1 stick in length</a:t>
            </a:r>
            <a:endParaRPr lang="en-US" sz="2400" dirty="0"/>
          </a:p>
        </p:txBody>
      </p:sp>
    </p:spTree>
    <p:extLst>
      <p:ext uri="{BB962C8B-B14F-4D97-AF65-F5344CB8AC3E}">
        <p14:creationId xmlns:p14="http://schemas.microsoft.com/office/powerpoint/2010/main" val="5984069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485"/>
            <a:ext cx="7315200" cy="1154097"/>
          </a:xfrm>
        </p:spPr>
        <p:txBody>
          <a:bodyPr/>
          <a:lstStyle/>
          <a:p>
            <a:r>
              <a:rPr lang="en-US" dirty="0" smtClean="0"/>
              <a:t>Self-similarity</a:t>
            </a:r>
            <a:endParaRPr lang="en-US" dirty="0"/>
          </a:p>
        </p:txBody>
      </p:sp>
      <p:sp>
        <p:nvSpPr>
          <p:cNvPr id="4" name="Rectangle 3"/>
          <p:cNvSpPr/>
          <p:nvPr/>
        </p:nvSpPr>
        <p:spPr>
          <a:xfrm>
            <a:off x="457200" y="3105835"/>
            <a:ext cx="8229600" cy="830997"/>
          </a:xfrm>
          <a:prstGeom prst="rect">
            <a:avLst/>
          </a:prstGeom>
        </p:spPr>
        <p:txBody>
          <a:bodyPr wrap="square">
            <a:spAutoFit/>
          </a:bodyPr>
          <a:lstStyle/>
          <a:p>
            <a:pPr algn="ctr"/>
            <a:r>
              <a:rPr lang="en-US" sz="2400" dirty="0" smtClean="0">
                <a:hlinkClick r:id="rId2"/>
              </a:rPr>
              <a:t>http://upload.wikimedia.org/wikipedia/commons/6/65/Kochsim.gif</a:t>
            </a:r>
            <a:r>
              <a:rPr lang="en-US" sz="2400" dirty="0" smtClean="0"/>
              <a:t> </a:t>
            </a:r>
            <a:endParaRPr lang="en-US" sz="2400" dirty="0"/>
          </a:p>
        </p:txBody>
      </p:sp>
    </p:spTree>
    <p:extLst>
      <p:ext uri="{BB962C8B-B14F-4D97-AF65-F5344CB8AC3E}">
        <p14:creationId xmlns:p14="http://schemas.microsoft.com/office/powerpoint/2010/main" val="2462025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8445"/>
            <a:ext cx="7315200" cy="1154097"/>
          </a:xfrm>
        </p:spPr>
        <p:txBody>
          <a:bodyPr>
            <a:normAutofit fontScale="90000"/>
          </a:bodyPr>
          <a:lstStyle/>
          <a:p>
            <a:r>
              <a:rPr lang="en-US" dirty="0" smtClean="0"/>
              <a:t>Koch Snowflake: Power-law Functions</a:t>
            </a:r>
            <a:endParaRPr lang="en-US" dirty="0"/>
          </a:p>
        </p:txBody>
      </p:sp>
      <p:sp>
        <p:nvSpPr>
          <p:cNvPr id="3" name="Content Placeholder 2"/>
          <p:cNvSpPr>
            <a:spLocks noGrp="1"/>
          </p:cNvSpPr>
          <p:nvPr>
            <p:ph idx="1"/>
          </p:nvPr>
        </p:nvSpPr>
        <p:spPr>
          <a:xfrm>
            <a:off x="914400" y="1886996"/>
            <a:ext cx="7315200" cy="4475099"/>
          </a:xfrm>
        </p:spPr>
        <p:txBody>
          <a:bodyPr anchor="ctr">
            <a:normAutofit/>
          </a:bodyPr>
          <a:lstStyle/>
          <a:p>
            <a:r>
              <a:rPr lang="en-US" sz="2400" dirty="0" smtClean="0"/>
              <a:t># of segments= N = 3*4</a:t>
            </a:r>
            <a:r>
              <a:rPr lang="en-US" sz="2400" baseline="30000" dirty="0" smtClean="0"/>
              <a:t>a</a:t>
            </a:r>
          </a:p>
          <a:p>
            <a:r>
              <a:rPr lang="en-US" sz="2400" dirty="0" smtClean="0"/>
              <a:t>a = iteration starting at 0</a:t>
            </a:r>
          </a:p>
          <a:p>
            <a:r>
              <a:rPr lang="en-US" sz="2400" dirty="0" smtClean="0"/>
              <a:t>X= length of a segment (e.g., ~ 2”) </a:t>
            </a:r>
          </a:p>
          <a:p>
            <a:r>
              <a:rPr lang="en-US" sz="2400" dirty="0" smtClean="0"/>
              <a:t>Length = L = X/3</a:t>
            </a:r>
            <a:r>
              <a:rPr lang="en-US" sz="2400" baseline="30000" dirty="0" smtClean="0"/>
              <a:t>a</a:t>
            </a:r>
            <a:endParaRPr lang="en-US" sz="2400" dirty="0" smtClean="0"/>
          </a:p>
          <a:p>
            <a:r>
              <a:rPr lang="en-US" sz="2400" dirty="0" smtClean="0"/>
              <a:t>perimeter of the initial triangle = L* 3</a:t>
            </a:r>
          </a:p>
          <a:p>
            <a:r>
              <a:rPr lang="en-US" sz="2400" dirty="0" smtClean="0"/>
              <a:t>perimeter of resulting triangle = </a:t>
            </a:r>
            <a:r>
              <a:rPr lang="en-US" sz="2400" dirty="0"/>
              <a:t>N</a:t>
            </a:r>
            <a:r>
              <a:rPr lang="en-US" sz="2400" dirty="0" smtClean="0"/>
              <a:t>*length = (3*4</a:t>
            </a:r>
            <a:r>
              <a:rPr lang="en-US" sz="2400" baseline="30000" dirty="0" smtClean="0"/>
              <a:t>a</a:t>
            </a:r>
            <a:r>
              <a:rPr lang="en-US" sz="2400" dirty="0" smtClean="0"/>
              <a:t>) * (x/3</a:t>
            </a:r>
            <a:r>
              <a:rPr lang="en-US" sz="2400" baseline="30000" dirty="0" smtClean="0"/>
              <a:t>a</a:t>
            </a:r>
            <a:r>
              <a:rPr lang="en-US" sz="2400" dirty="0" smtClean="0"/>
              <a:t>) = 3*X*(4/3)</a:t>
            </a:r>
            <a:r>
              <a:rPr lang="en-US" sz="2400" baseline="30000" dirty="0" smtClean="0"/>
              <a:t>a</a:t>
            </a:r>
            <a:endParaRPr lang="en-US" sz="2400" dirty="0" smtClean="0"/>
          </a:p>
          <a:p>
            <a:pPr marL="342900" lvl="1" indent="-342900">
              <a:buFont typeface="Arial"/>
              <a:buChar char="•"/>
            </a:pPr>
            <a:r>
              <a:rPr lang="en-US" sz="2400" dirty="0" smtClean="0"/>
              <a:t>Area of Triangle </a:t>
            </a:r>
            <a:r>
              <a:rPr lang="en-US" sz="2400" dirty="0"/>
              <a:t>= </a:t>
            </a:r>
            <a:r>
              <a:rPr lang="en-US" sz="2400" dirty="0" smtClean="0"/>
              <a:t>s</a:t>
            </a:r>
            <a:r>
              <a:rPr lang="en-US" sz="2400" baseline="30000" dirty="0" smtClean="0"/>
              <a:t>2</a:t>
            </a:r>
            <a:r>
              <a:rPr lang="en-US" sz="2400" dirty="0"/>
              <a:t>(√3</a:t>
            </a:r>
            <a:r>
              <a:rPr lang="en-US" sz="2400" dirty="0" smtClean="0"/>
              <a:t>/4), s = side now take limit of sum of areas as length </a:t>
            </a:r>
            <a:r>
              <a:rPr lang="en-US" sz="2400" dirty="0" smtClean="0">
                <a:sym typeface="Wingdings"/>
              </a:rPr>
              <a:t> infinite:</a:t>
            </a:r>
          </a:p>
          <a:p>
            <a:pPr marL="1211580" lvl="5" indent="-342900">
              <a:buFont typeface="Arial"/>
              <a:buChar char="•"/>
            </a:pPr>
            <a:r>
              <a:rPr lang="en-US" sz="2000" dirty="0" smtClean="0">
                <a:sym typeface="Wingdings"/>
              </a:rPr>
              <a:t>2*L</a:t>
            </a:r>
            <a:r>
              <a:rPr lang="en-US" sz="2000" baseline="30000" dirty="0" smtClean="0">
                <a:sym typeface="Wingdings"/>
              </a:rPr>
              <a:t>2</a:t>
            </a:r>
            <a:r>
              <a:rPr lang="en-US" sz="2000" dirty="0" smtClean="0">
                <a:sym typeface="Wingdings"/>
              </a:rPr>
              <a:t>*</a:t>
            </a:r>
            <a:r>
              <a:rPr lang="en-US" sz="2000" dirty="0"/>
              <a:t>(√3</a:t>
            </a:r>
            <a:r>
              <a:rPr lang="en-US" sz="2000" dirty="0" smtClean="0"/>
              <a:t>/5)</a:t>
            </a:r>
            <a:endParaRPr lang="en-US" sz="2000" dirty="0"/>
          </a:p>
        </p:txBody>
      </p:sp>
    </p:spTree>
    <p:extLst>
      <p:ext uri="{BB962C8B-B14F-4D97-AF65-F5344CB8AC3E}">
        <p14:creationId xmlns:p14="http://schemas.microsoft.com/office/powerpoint/2010/main" val="34452636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fractal dimension?</a:t>
            </a:r>
            <a:endParaRPr lang="en-US" dirty="0"/>
          </a:p>
        </p:txBody>
      </p:sp>
      <p:sp>
        <p:nvSpPr>
          <p:cNvPr id="4" name="Title 1"/>
          <p:cNvSpPr>
            <a:spLocks noGrp="1"/>
          </p:cNvSpPr>
          <p:nvPr>
            <p:ph idx="1"/>
          </p:nvPr>
        </p:nvSpPr>
        <p:spPr/>
        <p:txBody>
          <a:bodyPr>
            <a:normAutofit/>
          </a:bodyPr>
          <a:lstStyle/>
          <a:p>
            <a:r>
              <a:rPr lang="en-US" sz="3200" dirty="0"/>
              <a:t>Log 4/ log 3 ~ </a:t>
            </a:r>
            <a:r>
              <a:rPr lang="en-US" sz="3200" dirty="0" smtClean="0"/>
              <a:t>1.26186</a:t>
            </a:r>
            <a:endParaRPr lang="en-US" sz="3200" dirty="0"/>
          </a:p>
        </p:txBody>
      </p:sp>
    </p:spTree>
    <p:extLst>
      <p:ext uri="{BB962C8B-B14F-4D97-AF65-F5344CB8AC3E}">
        <p14:creationId xmlns:p14="http://schemas.microsoft.com/office/powerpoint/2010/main" val="10000953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1984</TotalTime>
  <Words>1532</Words>
  <Application>Microsoft Macintosh PowerPoint</Application>
  <PresentationFormat>On-screen Show (4:3)</PresentationFormat>
  <Paragraphs>190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Perspective</vt:lpstr>
      <vt:lpstr>Ecological Scaling: Power Laws</vt:lpstr>
      <vt:lpstr>Who am I? How did I get here?</vt:lpstr>
      <vt:lpstr>Concept of Scaling-Law</vt:lpstr>
      <vt:lpstr>Scale invariant: scale x by constant  proportionate rescaling of function</vt:lpstr>
      <vt:lpstr>Koch Snowflake</vt:lpstr>
      <vt:lpstr>Koch Snowflake</vt:lpstr>
      <vt:lpstr>Self-similarity</vt:lpstr>
      <vt:lpstr>Koch Snowflake: Power-law Functions</vt:lpstr>
      <vt:lpstr>What is the fractal dimension?</vt:lpstr>
      <vt:lpstr>Scaling Laws and Complexity in Fire Regimes</vt:lpstr>
      <vt:lpstr>McKenzie Chapter 2 Concepts</vt:lpstr>
      <vt:lpstr>Concepts</vt:lpstr>
      <vt:lpstr>TAKE HOME CONCEPT</vt:lpstr>
      <vt:lpstr>Questions</vt:lpstr>
      <vt:lpstr>Case Study</vt:lpstr>
      <vt:lpstr>Case Study</vt:lpstr>
      <vt:lpstr>Case Study</vt:lpstr>
      <vt:lpstr>Conclusions</vt:lpstr>
      <vt:lpstr>Question 1: What are typical issues that arise in ecological research regarding scales? Can you think of one in your own research? Think about how you scale up or down data to see patterns.</vt:lpstr>
      <vt:lpstr>Question 2: What causes power-law relations? Mathematically? Physically? Biologically? Ecologically?</vt:lpstr>
      <vt:lpstr>Question 2: What causes power-law relations? Mathematically? Physically? Biologically? Ecologically?</vt:lpstr>
      <vt:lpstr>Question 3: How do scaling laws unveil emergent behavior? What techniques did they use in this chapter to do so? Can you think of any other ways to do this?</vt:lpstr>
      <vt:lpstr>TAKE HOME CONCEPT</vt:lpstr>
      <vt:lpstr>Extra Reading</vt:lpstr>
      <vt:lpstr>PBS Special: Fractals</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Natasha Stavros</dc:creator>
  <cp:lastModifiedBy>E. Natasha Stavros</cp:lastModifiedBy>
  <cp:revision>57</cp:revision>
  <dcterms:created xsi:type="dcterms:W3CDTF">2011-11-07T17:45:38Z</dcterms:created>
  <dcterms:modified xsi:type="dcterms:W3CDTF">2012-11-27T17:51:42Z</dcterms:modified>
</cp:coreProperties>
</file>