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1"/>
  </p:notesMasterIdLst>
  <p:sldIdLst>
    <p:sldId id="256" r:id="rId2"/>
    <p:sldId id="259" r:id="rId3"/>
    <p:sldId id="260" r:id="rId4"/>
    <p:sldId id="262" r:id="rId5"/>
    <p:sldId id="263" r:id="rId6"/>
    <p:sldId id="264" r:id="rId7"/>
    <p:sldId id="267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C76F"/>
    <a:srgbClr val="99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14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DDC4D-C832-42F7-ADCB-80F78D5889E1}" type="datetimeFigureOut">
              <a:rPr lang="en-US" smtClean="0"/>
              <a:pPr/>
              <a:t>5/17/2009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88788-BBA7-4126-8BED-0EB918795D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88788-BBA7-4126-8BED-0EB918795D8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88788-BBA7-4126-8BED-0EB918795D8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88788-BBA7-4126-8BED-0EB918795D8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88788-BBA7-4126-8BED-0EB918795D8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88788-BBA7-4126-8BED-0EB918795D8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88788-BBA7-4126-8BED-0EB918795D8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88788-BBA7-4126-8BED-0EB918795D8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88788-BBA7-4126-8BED-0EB918795D8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88788-BBA7-4126-8BED-0EB918795D8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8187C-3D4B-473C-AD34-FD19F73E8F0E}" type="datetimeFigureOut">
              <a:rPr lang="en-US" smtClean="0"/>
              <a:pPr/>
              <a:t>5/17/2009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27ABFC-99F4-4F6E-B292-479828A5DF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8187C-3D4B-473C-AD34-FD19F73E8F0E}" type="datetimeFigureOut">
              <a:rPr lang="en-US" smtClean="0"/>
              <a:pPr/>
              <a:t>5/17/2009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27ABFC-99F4-4F6E-B292-479828A5DF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8187C-3D4B-473C-AD34-FD19F73E8F0E}" type="datetimeFigureOut">
              <a:rPr lang="en-US" smtClean="0"/>
              <a:pPr/>
              <a:t>5/17/2009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27ABFC-99F4-4F6E-B292-479828A5DF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8187C-3D4B-473C-AD34-FD19F73E8F0E}" type="datetimeFigureOut">
              <a:rPr lang="en-US" smtClean="0"/>
              <a:pPr/>
              <a:t>5/17/2009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27ABFC-99F4-4F6E-B292-479828A5DF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8187C-3D4B-473C-AD34-FD19F73E8F0E}" type="datetimeFigureOut">
              <a:rPr lang="en-US" smtClean="0"/>
              <a:pPr/>
              <a:t>5/17/2009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27ABFC-99F4-4F6E-B292-479828A5DF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8187C-3D4B-473C-AD34-FD19F73E8F0E}" type="datetimeFigureOut">
              <a:rPr lang="en-US" smtClean="0"/>
              <a:pPr/>
              <a:t>5/17/2009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27ABFC-99F4-4F6E-B292-479828A5DF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8187C-3D4B-473C-AD34-FD19F73E8F0E}" type="datetimeFigureOut">
              <a:rPr lang="en-US" smtClean="0"/>
              <a:pPr/>
              <a:t>5/17/2009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27ABFC-99F4-4F6E-B292-479828A5DF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8187C-3D4B-473C-AD34-FD19F73E8F0E}" type="datetimeFigureOut">
              <a:rPr lang="en-US" smtClean="0"/>
              <a:pPr/>
              <a:t>5/17/2009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27ABFC-99F4-4F6E-B292-479828A5DF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8187C-3D4B-473C-AD34-FD19F73E8F0E}" type="datetimeFigureOut">
              <a:rPr lang="en-US" smtClean="0"/>
              <a:pPr/>
              <a:t>5/17/2009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27ABFC-99F4-4F6E-B292-479828A5DF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8187C-3D4B-473C-AD34-FD19F73E8F0E}" type="datetimeFigureOut">
              <a:rPr lang="en-US" smtClean="0"/>
              <a:pPr/>
              <a:t>5/17/2009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27ABFC-99F4-4F6E-B292-479828A5DF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18187C-3D4B-473C-AD34-FD19F73E8F0E}" type="datetimeFigureOut">
              <a:rPr lang="en-US" smtClean="0"/>
              <a:pPr/>
              <a:t>5/17/2009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27ABFC-99F4-4F6E-B292-479828A5DF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718187C-3D4B-473C-AD34-FD19F73E8F0E}" type="datetimeFigureOut">
              <a:rPr lang="en-US" smtClean="0"/>
              <a:pPr/>
              <a:t>5/17/2009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027ABFC-99F4-4F6E-B292-479828A5DF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</a:rPr>
              <a:t>Considerations of Scale for Restoration</a:t>
            </a:r>
            <a:endParaRPr lang="en-US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4114800"/>
            <a:ext cx="7772400" cy="1295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Kris Lightner</a:t>
            </a:r>
          </a:p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CFR 521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5" descr="C:\Users\Inspiron1721\AppData\Local\Microsoft\Windows\Temporary Internet Files\Content.IE5\FYTREFEM\MCj04382150000[1].wm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3200400"/>
            <a:ext cx="1143000" cy="867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762000"/>
            <a:ext cx="7772400" cy="5334000"/>
          </a:xfrm>
        </p:spPr>
        <p:txBody>
          <a:bodyPr anchor="ctr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How will climate change impact where and how we approach restoration in riparian systems?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228600"/>
            <a:ext cx="7772400" cy="6400800"/>
          </a:xfrm>
        </p:spPr>
        <p:txBody>
          <a:bodyPr anchor="ctr" anchorCtr="0"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System Components: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-Temperature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-Precipitation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	-Hydrology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-Species Composition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Sedimentation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-Geomorphology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-Humans!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22313" y="228600"/>
            <a:ext cx="7772400" cy="64008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Tipping Points 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(and recovery from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Chiller" pitchFamily="82" charset="0"/>
              </a:rPr>
              <a:t>the </a:t>
            </a:r>
            <a:r>
              <a:rPr lang="en-US" sz="3600" i="1" dirty="0" smtClean="0">
                <a:solidFill>
                  <a:schemeClr val="accent2">
                    <a:lumMod val="50000"/>
                  </a:schemeClr>
                </a:solidFill>
                <a:latin typeface="Chiller" pitchFamily="82" charset="0"/>
              </a:rPr>
              <a:t>BEYOND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b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Content Placeholder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99256" y="1914525"/>
            <a:ext cx="6373144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85800" y="57912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Scheffer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M., S. Carpenter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J.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A. Foley,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C.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</a:rPr>
              <a:t>Folke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and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B.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Walker.  2001.  </a:t>
            </a:r>
            <a:endParaRPr lang="en-US" sz="1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Catastrophic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Shifts in Ecosystems.  Nature Vol. 413, pp.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591-596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22313" y="228600"/>
            <a:ext cx="7772400" cy="64008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System Response to Disturbances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752600"/>
            <a:ext cx="8229600" cy="4648200"/>
          </a:xfrm>
          <a:prstGeom prst="rect">
            <a:avLst/>
          </a:prstGeom>
        </p:spPr>
        <p:txBody>
          <a:bodyPr vert="horz" lIns="182880" tIns="0">
            <a:normAutofit fontScale="92500" lnSpcReduction="10000"/>
          </a:bodyPr>
          <a:lstStyle/>
          <a:p>
            <a:pPr marL="36576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Pulsed – short term, intense event</a:t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(hurricanes, fire, flooding, land conversion, mass wasting)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Ramp – long term, steady pressure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(drought, sedimentation, succession/loss, temperature)</a:t>
            </a:r>
          </a:p>
          <a:p>
            <a:pPr marL="36576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Lucida Handwriting" pitchFamily="66" charset="0"/>
                <a:ea typeface="+mn-ea"/>
                <a:cs typeface="+mn-cs"/>
              </a:rPr>
              <a:t>	* Vary in space and time!</a:t>
            </a:r>
          </a:p>
          <a:p>
            <a:pPr marL="36576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Zedler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Joy B. and Janelle M. West.  2008.  Declining Diversity in Natural and Restored Salt Marshes:   A 30-Year Study of Tijuana Estuary.  Restoration Ecology Vol. 16, No. 2, pp. 249–262</a:t>
            </a:r>
          </a:p>
          <a:p>
            <a:pPr marL="36576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shade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6"/>
          <p:cNvSpPr txBox="1">
            <a:spLocks/>
          </p:cNvSpPr>
          <p:nvPr/>
        </p:nvSpPr>
        <p:spPr>
          <a:xfrm>
            <a:off x="457200" y="1600200"/>
            <a:ext cx="8153400" cy="4952999"/>
          </a:xfrm>
          <a:prstGeom prst="rect">
            <a:avLst/>
          </a:prstGeom>
        </p:spPr>
        <p:txBody>
          <a:bodyPr vert="horz" lIns="182880" tIns="0">
            <a:normAutofit/>
          </a:bodyPr>
          <a:lstStyle/>
          <a:p>
            <a:pPr marL="36576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 Gradual change with pulsed </a:t>
            </a:r>
          </a:p>
          <a:p>
            <a:pPr marL="36576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events; magnification of the </a:t>
            </a:r>
          </a:p>
          <a:p>
            <a:pPr marL="36576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“usual suspects”</a:t>
            </a:r>
          </a:p>
          <a:p>
            <a:pPr marL="36576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Gradual: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Increased temperature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 level rise</a:t>
            </a:r>
          </a:p>
          <a:p>
            <a:pPr marL="36576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Pulsed: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Precipitation = flashier/dryer systems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Storm severity and frequency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45720" rIns="45720" bIns="45720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Climate as Disturbance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1676400"/>
            <a:ext cx="2895600" cy="207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rIns="45720" bIns="45720" anchor="b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Species Response to Disturbance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2429" y="1905000"/>
            <a:ext cx="3535771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542524" y="4267200"/>
            <a:ext cx="17443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California Condor</a:t>
            </a:r>
            <a:endParaRPr lang="en-US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1905000"/>
            <a:ext cx="264891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85800" y="5791200"/>
            <a:ext cx="1508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Burrowing Owl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86200" y="4876800"/>
            <a:ext cx="50979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Ability to adapt to disturbance, 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but restoration as well?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ound Diagonal Corner Rectangle 73"/>
          <p:cNvSpPr/>
          <p:nvPr/>
        </p:nvSpPr>
        <p:spPr>
          <a:xfrm rot="5400000" flipH="1">
            <a:off x="2628900" y="-190500"/>
            <a:ext cx="5105400" cy="6400800"/>
          </a:xfrm>
          <a:prstGeom prst="round2DiagRect">
            <a:avLst>
              <a:gd name="adj1" fmla="val 50000"/>
              <a:gd name="adj2" fmla="val 196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108" name="AutoShape 12" descr="Zig zag"/>
          <p:cNvSpPr>
            <a:spLocks noChangeArrowheads="1"/>
          </p:cNvSpPr>
          <p:nvPr/>
        </p:nvSpPr>
        <p:spPr bwMode="auto">
          <a:xfrm>
            <a:off x="3657600" y="762000"/>
            <a:ext cx="2438400" cy="4267200"/>
          </a:xfrm>
          <a:prstGeom prst="flowChartTerminator">
            <a:avLst/>
          </a:prstGeom>
          <a:gradFill>
            <a:gsLst>
              <a:gs pos="0">
                <a:schemeClr val="accent4">
                  <a:lumMod val="40000"/>
                  <a:lumOff val="60000"/>
                  <a:alpha val="33000"/>
                </a:schemeClr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13500000" scaled="1"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2819400" y="1219200"/>
            <a:ext cx="1752600" cy="2895600"/>
          </a:xfrm>
          <a:prstGeom prst="flowChartTerminator">
            <a:avLst/>
          </a:prstGeom>
          <a:gradFill rotWithShape="0">
            <a:gsLst>
              <a:gs pos="0">
                <a:srgbClr val="CCC0D9"/>
              </a:gs>
              <a:gs pos="50000">
                <a:srgbClr val="CCC0D9">
                  <a:gamma/>
                  <a:tint val="40392"/>
                  <a:invGamma/>
                </a:srgbClr>
              </a:gs>
              <a:gs pos="100000">
                <a:srgbClr val="CCC0D9"/>
              </a:gs>
            </a:gsLst>
            <a:lin ang="18900000" scaled="1"/>
          </a:gradFill>
          <a:ln w="12700">
            <a:solidFill>
              <a:srgbClr val="B2A1C7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Seasonal Variation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200400" y="2438400"/>
            <a:ext cx="2286000" cy="2286000"/>
            <a:chOff x="3467100" y="1357313"/>
            <a:chExt cx="2819400" cy="3209925"/>
          </a:xfr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/>
          </a:gradFill>
        </p:grpSpPr>
        <p:sp>
          <p:nvSpPr>
            <p:cNvPr id="4100" name="AutoShape 4"/>
            <p:cNvSpPr>
              <a:spLocks noChangeArrowheads="1"/>
            </p:cNvSpPr>
            <p:nvPr/>
          </p:nvSpPr>
          <p:spPr bwMode="auto">
            <a:xfrm>
              <a:off x="3467100" y="1357313"/>
              <a:ext cx="2819400" cy="3209925"/>
            </a:xfrm>
            <a:prstGeom prst="flowChartTerminator">
              <a:avLst/>
            </a:prstGeom>
            <a:grpFill/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Restoration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pic>
          <p:nvPicPr>
            <p:cNvPr id="20" name="Picture 19" descr="C:\Users\Inspiron1721\AppData\Local\Microsoft\Windows\Temporary Internet Files\Content.IE5\FYTREFEM\MCj04382150000[1].wmf"/>
            <p:cNvPicPr/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83025" y="2995210"/>
              <a:ext cx="1114043" cy="95075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5" name="Straight Arrow Connector 4"/>
          <p:cNvCxnSpPr/>
          <p:nvPr/>
        </p:nvCxnSpPr>
        <p:spPr>
          <a:xfrm>
            <a:off x="1828800" y="5638800"/>
            <a:ext cx="6781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-876300" y="2933700"/>
            <a:ext cx="541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600200" y="6019800"/>
            <a:ext cx="70104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Day           Week           Month           Year           Decade           Century</a:t>
            </a:r>
            <a:r>
              <a:rPr kumimoji="0" lang="en-US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        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Millennia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2400" y="304800"/>
            <a:ext cx="2209800" cy="550920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600" dirty="0" smtClean="0">
                <a:latin typeface="Calibri" pitchFamily="34" charset="0"/>
                <a:cs typeface="Arial" pitchFamily="34" charset="0"/>
              </a:rPr>
              <a:t>  Regional Network</a:t>
            </a:r>
            <a:endParaRPr lang="en-US" sz="1600" dirty="0" smtClean="0">
              <a:latin typeface="Calibri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endParaRPr lang="en-US" sz="1600" dirty="0" smtClean="0">
              <a:latin typeface="Calibri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600" dirty="0" smtClean="0">
                <a:latin typeface="Calibri" pitchFamily="34" charset="0"/>
                <a:cs typeface="Arial" pitchFamily="34" charset="0"/>
              </a:rPr>
              <a:t>  System Matrix</a:t>
            </a:r>
            <a:endParaRPr lang="en-US" sz="1600" dirty="0" smtClean="0">
              <a:latin typeface="Calibri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endParaRPr lang="en-US" sz="1600" dirty="0" smtClean="0">
              <a:latin typeface="Calibri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600" dirty="0" smtClean="0">
                <a:latin typeface="Calibri" pitchFamily="34" charset="0"/>
                <a:cs typeface="Arial" pitchFamily="34" charset="0"/>
              </a:rPr>
              <a:t>  Ecosystem</a:t>
            </a:r>
            <a:endParaRPr lang="en-US" sz="1600" dirty="0" smtClean="0">
              <a:latin typeface="Calibri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endParaRPr lang="en-US" sz="1600" dirty="0" smtClean="0">
              <a:latin typeface="Calibri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600" dirty="0" smtClean="0">
                <a:latin typeface="Calibri" pitchFamily="34" charset="0"/>
                <a:cs typeface="Arial" pitchFamily="34" charset="0"/>
              </a:rPr>
              <a:t>  Patch Complex</a:t>
            </a:r>
          </a:p>
          <a:p>
            <a:pPr>
              <a:lnSpc>
                <a:spcPct val="200000"/>
              </a:lnSpc>
            </a:pPr>
            <a:endParaRPr lang="en-US" sz="1600" dirty="0" smtClean="0">
              <a:latin typeface="Calibri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600" dirty="0" smtClean="0">
                <a:latin typeface="Calibri" pitchFamily="34" charset="0"/>
                <a:cs typeface="Arial" pitchFamily="34" charset="0"/>
              </a:rPr>
              <a:t>  Single Patch</a:t>
            </a:r>
            <a:endParaRPr lang="en-US" sz="1600" dirty="0" smtClean="0">
              <a:latin typeface="Calibri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endParaRPr lang="en-US" sz="1600" dirty="0" smtClean="0">
              <a:latin typeface="Calibri" pitchFamily="34" charset="0"/>
              <a:cs typeface="Arial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600" dirty="0" smtClean="0">
                <a:latin typeface="Calibri" pitchFamily="34" charset="0"/>
                <a:cs typeface="Arial" pitchFamily="34" charset="0"/>
              </a:rPr>
              <a:t>  Microhabitat</a:t>
            </a:r>
            <a:endParaRPr lang="en-US" sz="1600" dirty="0" smtClean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5181600" y="609600"/>
            <a:ext cx="2819400" cy="1828800"/>
          </a:xfrm>
          <a:prstGeom prst="flowChartTerminator">
            <a:avLst/>
          </a:prstGeom>
          <a:gradFill rotWithShape="1">
            <a:gsLst>
              <a:gs pos="0">
                <a:srgbClr val="F5F27C"/>
              </a:gs>
              <a:gs pos="50000">
                <a:srgbClr val="F5F27C">
                  <a:gamma/>
                  <a:tint val="50196"/>
                  <a:invGamma/>
                </a:srgbClr>
              </a:gs>
              <a:gs pos="100000">
                <a:srgbClr val="F5F27C"/>
              </a:gs>
            </a:gsLst>
            <a:lin ang="18900000" scaled="1"/>
          </a:gradFill>
          <a:ln w="12700">
            <a:solidFill>
              <a:srgbClr val="92CDDC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 pitchFamily="34" charset="0"/>
                <a:cs typeface="Arial" pitchFamily="34" charset="0"/>
              </a:rPr>
              <a:t>Global Climate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-1809750" y="2438400"/>
            <a:ext cx="1809750" cy="1009650"/>
          </a:xfrm>
          <a:prstGeom prst="flowChartTerminator">
            <a:avLst/>
          </a:prstGeom>
          <a:gradFill rotWithShape="1">
            <a:gsLst>
              <a:gs pos="0">
                <a:srgbClr val="C4BC96"/>
              </a:gs>
              <a:gs pos="50000">
                <a:srgbClr val="C4BC96">
                  <a:gamma/>
                  <a:tint val="57255"/>
                  <a:invGamma/>
                </a:srgbClr>
              </a:gs>
              <a:gs pos="100000">
                <a:srgbClr val="C4BC96"/>
              </a:gs>
            </a:gsLst>
            <a:lin ang="189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-1809750" y="1295400"/>
            <a:ext cx="1809750" cy="1009650"/>
          </a:xfrm>
          <a:prstGeom prst="flowChartTerminator">
            <a:avLst/>
          </a:prstGeom>
          <a:gradFill rotWithShape="1">
            <a:gsLst>
              <a:gs pos="0">
                <a:srgbClr val="E5B8B7"/>
              </a:gs>
              <a:gs pos="50000">
                <a:srgbClr val="E5B8B7">
                  <a:gamma/>
                  <a:tint val="38039"/>
                  <a:invGamma/>
                </a:srgbClr>
              </a:gs>
              <a:gs pos="100000">
                <a:srgbClr val="E5B8B7"/>
              </a:gs>
            </a:gsLst>
            <a:lin ang="18900000" scaled="1"/>
          </a:gradFill>
          <a:ln w="12700">
            <a:solidFill>
              <a:srgbClr val="92CDDC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62200" y="5029200"/>
            <a:ext cx="14401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Disturbance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6" name="Left Bracket 15"/>
          <p:cNvSpPr/>
          <p:nvPr/>
        </p:nvSpPr>
        <p:spPr>
          <a:xfrm>
            <a:off x="152400" y="3429000"/>
            <a:ext cx="152400" cy="22098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Bracket 23"/>
          <p:cNvSpPr/>
          <p:nvPr/>
        </p:nvSpPr>
        <p:spPr>
          <a:xfrm>
            <a:off x="152400" y="1447800"/>
            <a:ext cx="152400" cy="13716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eft Bracket 24"/>
          <p:cNvSpPr/>
          <p:nvPr/>
        </p:nvSpPr>
        <p:spPr>
          <a:xfrm>
            <a:off x="152400" y="457200"/>
            <a:ext cx="76200" cy="3810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urved Right Arrow 31"/>
          <p:cNvSpPr/>
          <p:nvPr/>
        </p:nvSpPr>
        <p:spPr>
          <a:xfrm rot="13088645">
            <a:off x="5851611" y="1744886"/>
            <a:ext cx="493171" cy="209334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klight\Local Settings\Temporary Internet Files\Content.IE5\6TCFAPSX\MCj0187587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1905000"/>
            <a:ext cx="2362200" cy="277977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124200" y="762000"/>
            <a:ext cx="31229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</a:rPr>
              <a:t>Thoughts?</a:t>
            </a:r>
            <a:endParaRPr lang="en-US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5486400"/>
            <a:ext cx="32960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</a:rPr>
              <a:t>Questions?</a:t>
            </a:r>
            <a:endParaRPr lang="en-US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230</TotalTime>
  <Words>172</Words>
  <Application>Microsoft Office PowerPoint</Application>
  <PresentationFormat>On-screen Show (4:3)</PresentationFormat>
  <Paragraphs>62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Considerations of Scale for Restoration</vt:lpstr>
      <vt:lpstr>How will climate change impact where and how we approach restoration in riparian systems?</vt:lpstr>
      <vt:lpstr>System Components:  -Temperature -Precipitation  -Hydrology -Species Composition -Sedimentation -Geomorphology -Humans! </vt:lpstr>
      <vt:lpstr>Tipping Points  (and recovery from the BEYOND)         </vt:lpstr>
      <vt:lpstr>System Response to Disturbances       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of Scale for Restoration</dc:title>
  <dc:creator>1721</dc:creator>
  <cp:lastModifiedBy>1721</cp:lastModifiedBy>
  <cp:revision>24</cp:revision>
  <dcterms:created xsi:type="dcterms:W3CDTF">2009-05-07T04:15:51Z</dcterms:created>
  <dcterms:modified xsi:type="dcterms:W3CDTF">2009-05-18T02:56:25Z</dcterms:modified>
</cp:coreProperties>
</file>