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6"/>
  </p:notesMasterIdLst>
  <p:sldIdLst>
    <p:sldId id="256" r:id="rId2"/>
    <p:sldId id="258" r:id="rId3"/>
    <p:sldId id="259" r:id="rId4"/>
    <p:sldId id="266" r:id="rId5"/>
    <p:sldId id="260" r:id="rId6"/>
    <p:sldId id="271" r:id="rId7"/>
    <p:sldId id="265" r:id="rId8"/>
    <p:sldId id="261" r:id="rId9"/>
    <p:sldId id="262" r:id="rId10"/>
    <p:sldId id="269" r:id="rId11"/>
    <p:sldId id="263" r:id="rId12"/>
    <p:sldId id="268" r:id="rId13"/>
    <p:sldId id="25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45" autoAdjust="0"/>
  </p:normalViewPr>
  <p:slideViewPr>
    <p:cSldViewPr>
      <p:cViewPr>
        <p:scale>
          <a:sx n="70" d="100"/>
          <a:sy n="70" d="100"/>
        </p:scale>
        <p:origin x="-1286" y="-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C7ED5-D394-446D-949F-47954BC051B0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73423-0725-4217-8485-518B5D22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1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individual</a:t>
            </a:r>
            <a:r>
              <a:rPr lang="en-US" baseline="0" dirty="0" smtClean="0"/>
              <a:t> projects rather than regions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changes are happening </a:t>
            </a:r>
            <a:r>
              <a:rPr lang="en-US" baseline="0" dirty="0" smtClean="0">
                <a:sym typeface="Wingdings"/>
              </a:rPr>
              <a:t> Bonneville Environmental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73423-0725-4217-8485-518B5D222D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5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Divide and make into two</a:t>
            </a:r>
            <a:r>
              <a:rPr lang="en-US" baseline="0" dirty="0" smtClean="0"/>
              <a:t> different graphs – or create with R, draw spheres </a:t>
            </a:r>
            <a:r>
              <a:rPr lang="en-US" baseline="0" smtClean="0"/>
              <a:t>indicating restoration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73423-0725-4217-8485-518B5D222D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95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monitoring plans use other indicator species, aerial</a:t>
            </a:r>
            <a:r>
              <a:rPr lang="en-US" baseline="0" dirty="0" smtClean="0"/>
              <a:t> photos, GIS inferences, but measurement within plots and over 1 decade or less is dominant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73423-0725-4217-8485-518B5D222D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8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73423-0725-4217-8485-518B5D222D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0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1534-DC55-4C46-9509-59AFBEA20A6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1534-DC55-4C46-9509-59AFBEA20A6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E2B-FBA7-4073-9D0C-3D5CDF71FA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1534-DC55-4C46-9509-59AFBEA20A6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E2B-FBA7-4073-9D0C-3D5CDF71F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1534-DC55-4C46-9509-59AFBEA20A6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E2B-FBA7-4073-9D0C-3D5CDF71F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1534-DC55-4C46-9509-59AFBEA20A6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E2B-FBA7-4073-9D0C-3D5CDF71F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1534-DC55-4C46-9509-59AFBEA20A6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E2B-FBA7-4073-9D0C-3D5CDF71FA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1534-DC55-4C46-9509-59AFBEA20A6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E2B-FBA7-4073-9D0C-3D5CDF71F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1534-DC55-4C46-9509-59AFBEA20A6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E2B-FBA7-4073-9D0C-3D5CDF71F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1534-DC55-4C46-9509-59AFBEA20A6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E2B-FBA7-4073-9D0C-3D5CDF71F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1534-DC55-4C46-9509-59AFBEA20A6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E2B-FBA7-4073-9D0C-3D5CDF71F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1534-DC55-4C46-9509-59AFBEA20A6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E2B-FBA7-4073-9D0C-3D5CDF71F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1534-DC55-4C46-9509-59AFBEA20A6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E2B-FBA7-4073-9D0C-3D5CDF71F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BF1534-DC55-4C46-9509-59AFBEA20A6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2FA6E2B-FBA7-4073-9D0C-3D5CDF71FA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bitat.noaa.gov/pdf/tncnoaa_shellfish_hotlinks_final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 of Scale in Restoration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Britta L. </a:t>
            </a:r>
            <a:r>
              <a:rPr lang="en-US" dirty="0" err="1" smtClean="0"/>
              <a:t>Timpane-Padgham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1" y="1525504"/>
            <a:ext cx="8939129" cy="464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1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Scale Mismatches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Restoration &amp; Climate Change</a:t>
            </a:r>
          </a:p>
          <a:p>
            <a:r>
              <a:rPr lang="en-US" dirty="0" smtClean="0"/>
              <a:t>Evaluation </a:t>
            </a:r>
          </a:p>
          <a:p>
            <a:r>
              <a:rPr lang="en-US" dirty="0" smtClean="0"/>
              <a:t>Scientific Knowledge and Management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Relationships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Spatial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Plots/Quadrants vs. Study Area</a:t>
            </a:r>
          </a:p>
          <a:p>
            <a:r>
              <a:rPr lang="en-US" dirty="0" smtClean="0"/>
              <a:t>Perceptions of important scales for processes or species</a:t>
            </a:r>
          </a:p>
          <a:p>
            <a:r>
              <a:rPr lang="en-US" dirty="0"/>
              <a:t>Political Boundaries &amp;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Scale of processes governing targeted restoration efforts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Temporal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Goals &amp; Explanations</a:t>
            </a:r>
          </a:p>
          <a:p>
            <a:r>
              <a:rPr lang="en-US" dirty="0" smtClean="0"/>
              <a:t>Effect of restoration efforts – project performance curves</a:t>
            </a:r>
          </a:p>
          <a:p>
            <a:r>
              <a:rPr lang="en-US" dirty="0" smtClean="0"/>
              <a:t>Scales of processes </a:t>
            </a:r>
          </a:p>
          <a:p>
            <a:r>
              <a:rPr lang="en-US" dirty="0" smtClean="0"/>
              <a:t>Knowledge base surrounding restoration science</a:t>
            </a:r>
          </a:p>
          <a:p>
            <a:r>
              <a:rPr lang="en-US" dirty="0"/>
              <a:t>Historical and Cultural context of values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894786" cy="652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6459379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2012 Forum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 err="1"/>
              <a:t>Beechie</a:t>
            </a:r>
            <a:r>
              <a:rPr lang="en-US" sz="1200" dirty="0"/>
              <a:t>, Timothy J., David A. Sear, Julian D. Olden, George R. </a:t>
            </a:r>
            <a:r>
              <a:rPr lang="en-US" sz="1200" dirty="0" err="1"/>
              <a:t>Pess</a:t>
            </a:r>
            <a:r>
              <a:rPr lang="en-US" sz="1200" dirty="0"/>
              <a:t>, John M. Buffington, Hamish </a:t>
            </a:r>
            <a:r>
              <a:rPr lang="en-US" sz="1200" dirty="0" err="1"/>
              <a:t>Moir</a:t>
            </a:r>
            <a:r>
              <a:rPr lang="en-US" sz="1200" dirty="0"/>
              <a:t>, Philip </a:t>
            </a:r>
            <a:r>
              <a:rPr lang="en-US" sz="1200" dirty="0" err="1"/>
              <a:t>Roni</a:t>
            </a:r>
            <a:r>
              <a:rPr lang="en-US" sz="1200" dirty="0"/>
              <a:t>, and Michael M. Pollock. </a:t>
            </a:r>
            <a:r>
              <a:rPr lang="en-US" sz="1200" dirty="0" smtClean="0"/>
              <a:t>2010. Process-based </a:t>
            </a:r>
            <a:r>
              <a:rPr lang="en-US" sz="1200" dirty="0"/>
              <a:t>Principles for Restoring River Ecosystems. </a:t>
            </a:r>
            <a:r>
              <a:rPr lang="en-US" sz="1200" dirty="0" err="1"/>
              <a:t>BioScince</a:t>
            </a:r>
            <a:r>
              <a:rPr lang="en-US" sz="1200" dirty="0"/>
              <a:t> 60(3): 209-222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BEF: Bonneville Environmental Foundation. 2012. Model </a:t>
            </a:r>
            <a:r>
              <a:rPr lang="en-US" sz="1200" dirty="0"/>
              <a:t>Watershed Restoration. http://www.b-e-f.org/watersheds</a:t>
            </a:r>
            <a:r>
              <a:rPr lang="en-US" sz="1200" dirty="0" smtClean="0"/>
              <a:t>/.</a:t>
            </a:r>
          </a:p>
          <a:p>
            <a:r>
              <a:rPr lang="en-US" sz="1200" dirty="0" err="1" smtClean="0"/>
              <a:t>Frissell</a:t>
            </a:r>
            <a:r>
              <a:rPr lang="en-US" sz="1200" dirty="0" smtClean="0"/>
              <a:t> Christopher A., William J. </a:t>
            </a:r>
            <a:r>
              <a:rPr lang="en-US" sz="1200" dirty="0" err="1" smtClean="0"/>
              <a:t>Liss</a:t>
            </a:r>
            <a:r>
              <a:rPr lang="en-US" sz="1200" dirty="0" smtClean="0"/>
              <a:t>, Charles E. Warren, Michael D. Hurley. 1986. A hierarchical framework for stream habitat classification: viewing streams in a watershed context. Environmental Management 10(2): 199-214.</a:t>
            </a:r>
          </a:p>
          <a:p>
            <a:r>
              <a:rPr lang="en-US" sz="1200" dirty="0" err="1" smtClean="0"/>
              <a:t>Shumm</a:t>
            </a:r>
            <a:r>
              <a:rPr lang="en-US" sz="1200" dirty="0" smtClean="0"/>
              <a:t> S.A., and R.W. </a:t>
            </a:r>
            <a:r>
              <a:rPr lang="en-US" sz="1200" dirty="0" err="1" smtClean="0"/>
              <a:t>Lichty</a:t>
            </a:r>
            <a:r>
              <a:rPr lang="en-US" sz="1200" dirty="0" smtClean="0"/>
              <a:t>. Time, space, and causality in geomorphology. American Journal of Science 263: 110-119.</a:t>
            </a:r>
          </a:p>
          <a:p>
            <a:r>
              <a:rPr lang="en-US" sz="1200" dirty="0" smtClean="0"/>
              <a:t>TNC: The Nature Conservancy. </a:t>
            </a:r>
            <a:r>
              <a:rPr lang="en-US" sz="1200" dirty="0"/>
              <a:t>A Practitioners Guide to </a:t>
            </a:r>
            <a:r>
              <a:rPr lang="en-US" sz="1200" dirty="0" smtClean="0"/>
              <a:t>the Design &amp; Monitoring of Shellfish Restoration Projects. </a:t>
            </a:r>
            <a:r>
              <a:rPr lang="en-US" sz="1200" dirty="0" smtClean="0">
                <a:hlinkClick r:id="rId2"/>
              </a:rPr>
              <a:t>www.habitat.noaa.gov/pdf/tncnoaa_shellfish_hotlinks_final.pdf</a:t>
            </a:r>
            <a:endParaRPr lang="en-US" sz="1200" dirty="0" smtClean="0"/>
          </a:p>
          <a:p>
            <a:r>
              <a:rPr lang="en-US" sz="1200" dirty="0" err="1" smtClean="0"/>
              <a:t>Torgersen</a:t>
            </a:r>
            <a:r>
              <a:rPr lang="en-US" sz="1200" dirty="0" smtClean="0"/>
              <a:t>, </a:t>
            </a:r>
            <a:r>
              <a:rPr lang="en-US" sz="1200" dirty="0"/>
              <a:t>C</a:t>
            </a:r>
            <a:r>
              <a:rPr lang="en-US" sz="1200" dirty="0" smtClean="0"/>
              <a:t>hristian E, </a:t>
            </a:r>
            <a:r>
              <a:rPr lang="en-US" sz="1200" dirty="0" err="1" smtClean="0"/>
              <a:t>Ebersole</a:t>
            </a:r>
            <a:r>
              <a:rPr lang="en-US" sz="1200" dirty="0" smtClean="0"/>
              <a:t> Joseph L., </a:t>
            </a:r>
            <a:r>
              <a:rPr lang="en-US" sz="1200" dirty="0" err="1" smtClean="0"/>
              <a:t>Druscilla</a:t>
            </a:r>
            <a:r>
              <a:rPr lang="en-US" sz="1200" dirty="0" smtClean="0"/>
              <a:t> M. </a:t>
            </a:r>
            <a:r>
              <a:rPr lang="en-US" sz="1200" dirty="0" err="1" smtClean="0"/>
              <a:t>Keenen</a:t>
            </a:r>
            <a:r>
              <a:rPr lang="en-US" sz="1200" dirty="0" smtClean="0"/>
              <a:t>. 2012. Primer for Identifying cold-water refuges to protect and restore thermal diversity in Riverine Landscapes. U.S. EPA, Office of Water and Watershed. Seattle WA.</a:t>
            </a:r>
          </a:p>
          <a:p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 Motives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Legal</a:t>
            </a:r>
          </a:p>
          <a:p>
            <a:pPr lvl="1"/>
            <a:r>
              <a:rPr lang="en-US" dirty="0" smtClean="0"/>
              <a:t>ESA: restore species populations</a:t>
            </a:r>
          </a:p>
          <a:p>
            <a:pPr lvl="1"/>
            <a:r>
              <a:rPr lang="en-US" dirty="0" smtClean="0"/>
              <a:t>Clean Water Act</a:t>
            </a:r>
          </a:p>
          <a:p>
            <a:pPr lvl="1"/>
            <a:r>
              <a:rPr lang="en-US" dirty="0" smtClean="0"/>
              <a:t>Designation of National Parks and Wilderness areas</a:t>
            </a:r>
            <a:endParaRPr lang="en-US" dirty="0"/>
          </a:p>
          <a:p>
            <a:r>
              <a:rPr lang="en-US" dirty="0" smtClean="0"/>
              <a:t>Economic Benefits</a:t>
            </a:r>
          </a:p>
          <a:p>
            <a:pPr lvl="1"/>
            <a:r>
              <a:rPr lang="en-US" dirty="0" smtClean="0"/>
              <a:t>Ecosystem Services: </a:t>
            </a:r>
            <a:r>
              <a:rPr lang="en-US" sz="2200" dirty="0" smtClean="0"/>
              <a:t>water quality &amp; availability, biodiversity, species abundance, CO</a:t>
            </a:r>
            <a:r>
              <a:rPr lang="en-US" sz="2000" baseline="30000" dirty="0" smtClean="0"/>
              <a:t>2</a:t>
            </a:r>
            <a:r>
              <a:rPr lang="en-US" sz="2200" dirty="0" smtClean="0"/>
              <a:t> sequestration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42276" cy="1336956"/>
          </a:xfrm>
        </p:spPr>
        <p:txBody>
          <a:bodyPr/>
          <a:lstStyle/>
          <a:p>
            <a:r>
              <a:rPr lang="en-US" dirty="0" smtClean="0"/>
              <a:t>Restoration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Individual (isolated) projects, rearing and spawning habitat or “beneficial” habitat in general</a:t>
            </a:r>
            <a:endParaRPr lang="en-US" dirty="0"/>
          </a:p>
          <a:p>
            <a:r>
              <a:rPr lang="en-US" dirty="0" smtClean="0"/>
              <a:t>Bonneville Environmental Foundation 10-year model watershed program</a:t>
            </a:r>
          </a:p>
          <a:p>
            <a:pPr lvl="1"/>
            <a:r>
              <a:rPr lang="en-US" dirty="0" smtClean="0"/>
              <a:t>Long-term</a:t>
            </a:r>
          </a:p>
          <a:p>
            <a:pPr lvl="1"/>
            <a:r>
              <a:rPr lang="en-US" dirty="0" smtClean="0"/>
              <a:t>Community engagement</a:t>
            </a:r>
          </a:p>
          <a:p>
            <a:pPr lvl="1"/>
            <a:r>
              <a:rPr lang="en-US" dirty="0" smtClean="0"/>
              <a:t>Adaptive restoration (monitoring, evaluation)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1"/>
            <a:ext cx="4495800" cy="6476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914400"/>
            <a:ext cx="4572000" cy="2743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Land Area Affected by ESA Listed Salmon &amp; Steelhead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981200"/>
            <a:ext cx="4038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5 Endangered</a:t>
            </a:r>
          </a:p>
          <a:p>
            <a:r>
              <a:rPr lang="en-US" sz="2400" dirty="0" smtClean="0"/>
              <a:t>    23 Threatened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176,000 sq. miles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61% of Washington’s land area, 55% of Oregon’s, 26% of Idaho’s &amp; 32% of California’s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6550223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NOAA National Marine Fishery Services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75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ESA and Restoration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7627" y="6307360"/>
            <a:ext cx="21189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/>
              <a:t>(</a:t>
            </a:r>
            <a:r>
              <a:rPr lang="en-US" sz="1400" b="1" dirty="0" err="1" smtClean="0"/>
              <a:t>Torgersen</a:t>
            </a:r>
            <a:r>
              <a:rPr lang="en-US" sz="1400" b="1" dirty="0" smtClean="0"/>
              <a:t> </a:t>
            </a:r>
            <a:r>
              <a:rPr lang="en-US" sz="1400" b="1" dirty="0"/>
              <a:t>et al. </a:t>
            </a:r>
            <a:r>
              <a:rPr lang="en-US" sz="1400" b="1" dirty="0" smtClean="0"/>
              <a:t>2012) </a:t>
            </a:r>
            <a:endParaRPr lang="en-US" sz="1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3855"/>
            <a:ext cx="8616297" cy="450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0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ESA and Restoration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7" y="1524000"/>
            <a:ext cx="8767356" cy="473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627" y="6307360"/>
            <a:ext cx="21189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/>
              <a:t>(</a:t>
            </a:r>
            <a:r>
              <a:rPr lang="en-US" sz="1400" b="1" dirty="0" err="1" smtClean="0"/>
              <a:t>Torgersen</a:t>
            </a:r>
            <a:r>
              <a:rPr lang="en-US" sz="1400" b="1" dirty="0" smtClean="0"/>
              <a:t> </a:t>
            </a:r>
            <a:r>
              <a:rPr lang="en-US" sz="1400" b="1" dirty="0"/>
              <a:t>et al. </a:t>
            </a:r>
            <a:r>
              <a:rPr lang="en-US" sz="1400" b="1" dirty="0" smtClean="0"/>
              <a:t>2012)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791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Ambitious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629400" cy="1828800"/>
          </a:xfrm>
        </p:spPr>
        <p:txBody>
          <a:bodyPr/>
          <a:lstStyle/>
          <a:p>
            <a:r>
              <a:rPr lang="en-US" dirty="0" smtClean="0"/>
              <a:t>Space/time</a:t>
            </a:r>
          </a:p>
          <a:p>
            <a:r>
              <a:rPr lang="en-US" dirty="0" err="1" smtClean="0"/>
              <a:t>Hab</a:t>
            </a:r>
            <a:r>
              <a:rPr lang="en-US" dirty="0" smtClean="0"/>
              <a:t>, </a:t>
            </a:r>
            <a:r>
              <a:rPr lang="en-US" dirty="0" err="1" smtClean="0"/>
              <a:t>ssp</a:t>
            </a:r>
            <a:r>
              <a:rPr lang="en-US" dirty="0" smtClean="0"/>
              <a:t>, physical processes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535579"/>
              </p:ext>
            </p:extLst>
          </p:nvPr>
        </p:nvGraphicFramePr>
        <p:xfrm>
          <a:off x="457200" y="1582057"/>
          <a:ext cx="8203660" cy="459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3" imgW="6400800" imgH="3581400" progId="Word.Document.12">
                  <p:embed/>
                </p:oleObj>
              </mc:Choice>
              <mc:Fallback>
                <p:oleObj name="Document" r:id="rId3" imgW="6400800" imgH="358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582057"/>
                        <a:ext cx="8203660" cy="4590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2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Space/time</a:t>
            </a:r>
          </a:p>
          <a:p>
            <a:r>
              <a:rPr lang="en-US" dirty="0" err="1" smtClean="0"/>
              <a:t>Hab</a:t>
            </a:r>
            <a:r>
              <a:rPr lang="en-US" dirty="0" smtClean="0"/>
              <a:t>, </a:t>
            </a:r>
            <a:r>
              <a:rPr lang="en-US" dirty="0" err="1" smtClean="0"/>
              <a:t>ssp</a:t>
            </a:r>
            <a:r>
              <a:rPr lang="en-US" dirty="0" smtClean="0"/>
              <a:t>, physical processes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666465"/>
              </p:ext>
            </p:extLst>
          </p:nvPr>
        </p:nvGraphicFramePr>
        <p:xfrm>
          <a:off x="-1676400" y="1676400"/>
          <a:ext cx="10544694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3" imgW="8191500" imgH="3492500" progId="Word.Document.12">
                  <p:embed/>
                </p:oleObj>
              </mc:Choice>
              <mc:Fallback>
                <p:oleObj name="Document" r:id="rId3" imgW="8191500" imgH="3492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76400" y="1676400"/>
                        <a:ext cx="10544694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7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Space/time</a:t>
            </a:r>
          </a:p>
          <a:p>
            <a:r>
              <a:rPr lang="en-US" dirty="0" err="1" smtClean="0"/>
              <a:t>Hab</a:t>
            </a:r>
            <a:r>
              <a:rPr lang="en-US" dirty="0" smtClean="0"/>
              <a:t>, </a:t>
            </a:r>
            <a:r>
              <a:rPr lang="en-US" dirty="0" err="1" smtClean="0"/>
              <a:t>ssp</a:t>
            </a:r>
            <a:r>
              <a:rPr lang="en-US" dirty="0" smtClean="0"/>
              <a:t>, physical processes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265091"/>
              </p:ext>
            </p:extLst>
          </p:nvPr>
        </p:nvGraphicFramePr>
        <p:xfrm>
          <a:off x="-1676400" y="1537800"/>
          <a:ext cx="10668000" cy="493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3" imgW="8064500" imgH="3733800" progId="Word.Document.12">
                  <p:embed/>
                </p:oleObj>
              </mc:Choice>
              <mc:Fallback>
                <p:oleObj name="Document" r:id="rId3" imgW="8064500" imgH="373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76400" y="1537800"/>
                        <a:ext cx="10668000" cy="493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3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1300</TotalTime>
  <Words>503</Words>
  <Application>Microsoft Office PowerPoint</Application>
  <PresentationFormat>On-screen Show (4:3)</PresentationFormat>
  <Paragraphs>71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Breeze</vt:lpstr>
      <vt:lpstr>Document</vt:lpstr>
      <vt:lpstr>Issues of Scale in Restoration</vt:lpstr>
      <vt:lpstr>Restoration Motives</vt:lpstr>
      <vt:lpstr>Restoration Funding</vt:lpstr>
      <vt:lpstr>Land Area Affected by ESA Listed Salmon &amp; Steelhead</vt:lpstr>
      <vt:lpstr>ESA and Restoration</vt:lpstr>
      <vt:lpstr>ESA and Restoration</vt:lpstr>
      <vt:lpstr>Ambitious Restoration</vt:lpstr>
      <vt:lpstr>Restoration Projects</vt:lpstr>
      <vt:lpstr>Restoration Potential</vt:lpstr>
      <vt:lpstr>Monitoring</vt:lpstr>
      <vt:lpstr>Other Scale Mismatches</vt:lpstr>
      <vt:lpstr>Causal Relationships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of Scale in Restoration</dc:title>
  <dc:creator>Britta L. Timpane-Padgham</dc:creator>
  <cp:lastModifiedBy>Britta L. Timpane-Padgham</cp:lastModifiedBy>
  <cp:revision>32</cp:revision>
  <dcterms:created xsi:type="dcterms:W3CDTF">2012-12-07T21:35:46Z</dcterms:created>
  <dcterms:modified xsi:type="dcterms:W3CDTF">2012-12-11T01:50:10Z</dcterms:modified>
</cp:coreProperties>
</file>