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4" r:id="rId3"/>
    <p:sldId id="261" r:id="rId4"/>
    <p:sldId id="257" r:id="rId5"/>
    <p:sldId id="258" r:id="rId6"/>
    <p:sldId id="262" r:id="rId7"/>
    <p:sldId id="259" r:id="rId8"/>
    <p:sldId id="263" r:id="rId9"/>
    <p:sldId id="267" r:id="rId10"/>
    <p:sldId id="268" r:id="rId11"/>
    <p:sldId id="265" r:id="rId12"/>
    <p:sldId id="275" r:id="rId13"/>
    <p:sldId id="270" r:id="rId14"/>
    <p:sldId id="272" r:id="rId15"/>
    <p:sldId id="273" r:id="rId16"/>
    <p:sldId id="26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64" autoAdjust="0"/>
    <p:restoredTop sz="81965" autoAdjust="0"/>
  </p:normalViewPr>
  <p:slideViewPr>
    <p:cSldViewPr>
      <p:cViewPr>
        <p:scale>
          <a:sx n="100" d="100"/>
          <a:sy n="100" d="100"/>
        </p:scale>
        <p:origin x="-288" y="-24"/>
      </p:cViewPr>
      <p:guideLst>
        <p:guide orient="horz" pos="216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lden\Dropbox\classes\Scaling\rangewide%20dam%20densit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xVal>
            <c:numRef>
              <c:f>Sheet3!$B$2:$B$10</c:f>
              <c:numCache>
                <c:formatCode>General</c:formatCode>
                <c:ptCount val="9"/>
                <c:pt idx="0">
                  <c:v>7.5</c:v>
                </c:pt>
                <c:pt idx="1">
                  <c:v>7.5</c:v>
                </c:pt>
                <c:pt idx="2">
                  <c:v>1.63</c:v>
                </c:pt>
                <c:pt idx="3">
                  <c:v>0.81</c:v>
                </c:pt>
                <c:pt idx="4">
                  <c:v>98</c:v>
                </c:pt>
                <c:pt idx="5">
                  <c:v>1.8</c:v>
                </c:pt>
                <c:pt idx="6">
                  <c:v>35</c:v>
                </c:pt>
                <c:pt idx="7">
                  <c:v>58</c:v>
                </c:pt>
                <c:pt idx="8">
                  <c:v>31.5</c:v>
                </c:pt>
              </c:numCache>
            </c:numRef>
          </c:xVal>
          <c:yVal>
            <c:numRef>
              <c:f>Sheet3!$C$2:$C$10</c:f>
              <c:numCache>
                <c:formatCode>General</c:formatCode>
                <c:ptCount val="9"/>
                <c:pt idx="0">
                  <c:v>1.2</c:v>
                </c:pt>
                <c:pt idx="1">
                  <c:v>1.1000000000000001</c:v>
                </c:pt>
                <c:pt idx="2">
                  <c:v>8.6</c:v>
                </c:pt>
                <c:pt idx="3">
                  <c:v>16</c:v>
                </c:pt>
                <c:pt idx="4">
                  <c:v>0.14285714285714285</c:v>
                </c:pt>
                <c:pt idx="5">
                  <c:v>7.2222222222222223</c:v>
                </c:pt>
                <c:pt idx="6">
                  <c:v>3.0571428571428569</c:v>
                </c:pt>
                <c:pt idx="7">
                  <c:v>0.63736263736263732</c:v>
                </c:pt>
                <c:pt idx="8">
                  <c:v>0.83</c:v>
                </c:pt>
              </c:numCache>
            </c:numRef>
          </c:yVal>
          <c:smooth val="0"/>
        </c:ser>
        <c:dLbls>
          <c:showLegendKey val="0"/>
          <c:showVal val="0"/>
          <c:showCatName val="0"/>
          <c:showSerName val="0"/>
          <c:showPercent val="0"/>
          <c:showBubbleSize val="0"/>
        </c:dLbls>
        <c:axId val="202553984"/>
        <c:axId val="203867264"/>
      </c:scatterChart>
      <c:valAx>
        <c:axId val="202553984"/>
        <c:scaling>
          <c:orientation val="minMax"/>
        </c:scaling>
        <c:delete val="0"/>
        <c:axPos val="b"/>
        <c:title>
          <c:tx>
            <c:rich>
              <a:bodyPr/>
              <a:lstStyle/>
              <a:p>
                <a:pPr>
                  <a:defRPr/>
                </a:pPr>
                <a:r>
                  <a:rPr lang="en-US"/>
                  <a:t>Extent of beaver dam survey</a:t>
                </a:r>
              </a:p>
            </c:rich>
          </c:tx>
          <c:layout/>
          <c:overlay val="0"/>
        </c:title>
        <c:numFmt formatCode="General" sourceLinked="1"/>
        <c:majorTickMark val="out"/>
        <c:minorTickMark val="none"/>
        <c:tickLblPos val="nextTo"/>
        <c:crossAx val="203867264"/>
        <c:crosses val="autoZero"/>
        <c:crossBetween val="midCat"/>
      </c:valAx>
      <c:valAx>
        <c:axId val="203867264"/>
        <c:scaling>
          <c:orientation val="minMax"/>
        </c:scaling>
        <c:delete val="0"/>
        <c:axPos val="l"/>
        <c:majorGridlines/>
        <c:title>
          <c:tx>
            <c:rich>
              <a:bodyPr rot="-5400000" vert="horz"/>
              <a:lstStyle/>
              <a:p>
                <a:pPr>
                  <a:defRPr/>
                </a:pPr>
                <a:r>
                  <a:rPr lang="en-US"/>
                  <a:t>Reported</a:t>
                </a:r>
                <a:r>
                  <a:rPr lang="en-US" baseline="0"/>
                  <a:t> beaver dam density (kams/km)</a:t>
                </a:r>
                <a:endParaRPr lang="en-US"/>
              </a:p>
            </c:rich>
          </c:tx>
          <c:layout/>
          <c:overlay val="0"/>
        </c:title>
        <c:numFmt formatCode="General" sourceLinked="1"/>
        <c:majorTickMark val="out"/>
        <c:minorTickMark val="none"/>
        <c:tickLblPos val="nextTo"/>
        <c:crossAx val="202553984"/>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A4FF8B-9733-43BD-9551-0ED31C951FA3}" type="datetimeFigureOut">
              <a:rPr lang="en-US" smtClean="0"/>
              <a:t>12/10/2012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25E776-6480-4346-BB48-9F8BE3592FD5}" type="slidenum">
              <a:rPr lang="en-US" smtClean="0"/>
              <a:t>‹#›</a:t>
            </a:fld>
            <a:endParaRPr lang="en-US"/>
          </a:p>
        </p:txBody>
      </p:sp>
    </p:spTree>
    <p:extLst>
      <p:ext uri="{BB962C8B-B14F-4D97-AF65-F5344CB8AC3E}">
        <p14:creationId xmlns:p14="http://schemas.microsoft.com/office/powerpoint/2010/main" val="179534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My main thesis research project is looking at the relationship</a:t>
            </a:r>
            <a:r>
              <a:rPr lang="en-US" baseline="0" smtClean="0"/>
              <a:t> between beaver dams and fish community structure in the Southwest, in Arizona.  </a:t>
            </a:r>
          </a:p>
          <a:p>
            <a:endParaRPr lang="en-US" baseline="0" smtClean="0"/>
          </a:p>
          <a:p>
            <a:r>
              <a:rPr lang="en-US" baseline="0" smtClean="0"/>
              <a:t>As we all know well after this class, that is a question fraught with problems of scale, but tonight I’m not even going to go there.  Maybe I’m too afraid.</a:t>
            </a:r>
          </a:p>
          <a:p>
            <a:endParaRPr lang="en-US" baseline="0" smtClean="0"/>
          </a:p>
          <a:p>
            <a:r>
              <a:rPr lang="en-US" baseline="0" smtClean="0"/>
              <a:t>Anyway, what I do want to talk about is the relatively more simple question of problems of scale in trying to talk about the extent of beaver activity in a landscape.  </a:t>
            </a:r>
            <a:endParaRPr lang="en-US"/>
          </a:p>
        </p:txBody>
      </p:sp>
      <p:sp>
        <p:nvSpPr>
          <p:cNvPr id="4" name="Slide Number Placeholder 3"/>
          <p:cNvSpPr>
            <a:spLocks noGrp="1"/>
          </p:cNvSpPr>
          <p:nvPr>
            <p:ph type="sldNum" sz="quarter" idx="10"/>
          </p:nvPr>
        </p:nvSpPr>
        <p:spPr/>
        <p:txBody>
          <a:bodyPr/>
          <a:lstStyle/>
          <a:p>
            <a:fld id="{B725E776-6480-4346-BB48-9F8BE3592FD5}" type="slidenum">
              <a:rPr lang="en-US" smtClean="0"/>
              <a:t>1</a:t>
            </a:fld>
            <a:endParaRPr lang="en-US"/>
          </a:p>
        </p:txBody>
      </p:sp>
    </p:spTree>
    <p:extLst>
      <p:ext uri="{BB962C8B-B14F-4D97-AF65-F5344CB8AC3E}">
        <p14:creationId xmlns:p14="http://schemas.microsoft.com/office/powerpoint/2010/main" val="3743837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
            </a:r>
            <a:br>
              <a:rPr lang="en-US" smtClean="0"/>
            </a:br>
            <a:endParaRPr lang="en-US" smtClean="0"/>
          </a:p>
          <a:p>
            <a:r>
              <a:rPr lang="en-US" smtClean="0"/>
              <a:t>Going back to my own data: how can I quantify</a:t>
            </a:r>
            <a:r>
              <a:rPr lang="en-US" baseline="0" smtClean="0"/>
              <a:t> the level of beaver activity in my tributaries, in order to compare then to one another and to compare with what people have found on other streams?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[put in dam densities if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[zoomed in on Upper Verde if possible?]</a:t>
            </a:r>
            <a:endParaRPr lang="en-US" smtClean="0"/>
          </a:p>
          <a:p>
            <a:endParaRPr lang="en-US" baseline="0" smtClean="0"/>
          </a:p>
          <a:p>
            <a:r>
              <a:rPr lang="en-US" baseline="0" smtClean="0"/>
              <a:t>The obvious answer is basic density, dams per river kilometer, and this is usually how people report it.</a:t>
            </a:r>
          </a:p>
          <a:p>
            <a:r>
              <a:rPr lang="en-US" baseline="0" smtClean="0"/>
              <a:t>However, this has some obvious problems.  </a:t>
            </a:r>
          </a:p>
          <a:p>
            <a:r>
              <a:rPr lang="en-US" baseline="0" smtClean="0"/>
              <a:t>First, the distribution of dams is highly clumped.  </a:t>
            </a:r>
          </a:p>
          <a:p>
            <a:pPr marL="171450" indent="-171450">
              <a:buFont typeface="Wingdings" pitchFamily="2" charset="2"/>
              <a:buChar char="à"/>
            </a:pPr>
            <a:r>
              <a:rPr lang="en-US" baseline="0" smtClean="0">
                <a:sym typeface="Wingdings" pitchFamily="2" charset="2"/>
              </a:rPr>
              <a:t>upper Verde; dense dams probably have a big effect but they’re “diluted” by those empty downstream miles.  </a:t>
            </a:r>
          </a:p>
          <a:p>
            <a:pPr marL="171450" indent="-171450">
              <a:buFont typeface="Wingdings" pitchFamily="2" charset="2"/>
              <a:buChar char="à"/>
            </a:pPr>
            <a:r>
              <a:rPr lang="en-US" baseline="0" smtClean="0">
                <a:sym typeface="Wingdings" pitchFamily="2" charset="2"/>
              </a:rPr>
              <a:t>Similarly: this is the problem that Christian brought up in one lecture.  </a:t>
            </a:r>
          </a:p>
          <a:p>
            <a:pPr marL="628650" lvl="1" indent="-171450">
              <a:buFont typeface="Wingdings" pitchFamily="2" charset="2"/>
              <a:buChar char="à"/>
            </a:pPr>
            <a:r>
              <a:rPr lang="en-US" baseline="0" smtClean="0">
                <a:sym typeface="Wingdings" pitchFamily="2" charset="2"/>
              </a:rPr>
              <a:t>measure small area = high density.</a:t>
            </a:r>
          </a:p>
          <a:p>
            <a:pPr marL="628650" lvl="1" indent="-171450">
              <a:buFont typeface="Wingdings" pitchFamily="2" charset="2"/>
              <a:buChar char="à"/>
            </a:pPr>
            <a:r>
              <a:rPr lang="en-US" baseline="0" smtClean="0">
                <a:sym typeface="Wingdings" pitchFamily="2" charset="2"/>
              </a:rPr>
              <a:t>measure big area = low density.</a:t>
            </a:r>
          </a:p>
          <a:p>
            <a:pPr marL="628650" lvl="1" indent="-171450">
              <a:buFont typeface="Wingdings" pitchFamily="2" charset="2"/>
              <a:buChar char="à"/>
            </a:pPr>
            <a:r>
              <a:rPr lang="en-US" baseline="0" smtClean="0">
                <a:sym typeface="Wingdings" pitchFamily="2" charset="2"/>
              </a:rPr>
              <a:t>If I had kept searching, density would probably have gotten even lower.  “Density” is thus an artifact of area searched.</a:t>
            </a:r>
          </a:p>
          <a:p>
            <a:pPr marL="628650" lvl="1" indent="-171450">
              <a:buFont typeface="Wingdings" pitchFamily="2" charset="2"/>
              <a:buChar char="à"/>
            </a:pPr>
            <a:r>
              <a:rPr lang="en-US" baseline="0" smtClean="0">
                <a:sym typeface="Wingdings" pitchFamily="2" charset="2"/>
              </a:rPr>
              <a:t>My searches were not random – they were focused around areas with high probability of dams, since I needed to find some. </a:t>
            </a:r>
            <a:endParaRPr lang="en-US" baseline="0" smtClean="0"/>
          </a:p>
          <a:p>
            <a:endParaRPr lang="en-US" baseline="0" smtClean="0"/>
          </a:p>
        </p:txBody>
      </p:sp>
      <p:sp>
        <p:nvSpPr>
          <p:cNvPr id="4" name="Slide Number Placeholder 3"/>
          <p:cNvSpPr>
            <a:spLocks noGrp="1"/>
          </p:cNvSpPr>
          <p:nvPr>
            <p:ph type="sldNum" sz="quarter" idx="10"/>
          </p:nvPr>
        </p:nvSpPr>
        <p:spPr/>
        <p:txBody>
          <a:bodyPr/>
          <a:lstStyle/>
          <a:p>
            <a:fld id="{B725E776-6480-4346-BB48-9F8BE3592FD5}" type="slidenum">
              <a:rPr lang="en-US" smtClean="0"/>
              <a:t>10</a:t>
            </a:fld>
            <a:endParaRPr lang="en-US"/>
          </a:p>
        </p:txBody>
      </p:sp>
    </p:spTree>
    <p:extLst>
      <p:ext uri="{BB962C8B-B14F-4D97-AF65-F5344CB8AC3E}">
        <p14:creationId xmlns:p14="http://schemas.microsoft.com/office/powerpoint/2010/main" val="82415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This is a very simple illustration of the idea</a:t>
            </a:r>
            <a:r>
              <a:rPr lang="en-US" baseline="0" smtClean="0"/>
              <a:t> that </a:t>
            </a:r>
            <a:r>
              <a:rPr lang="en-US" baseline="0" smtClean="0"/>
              <a:t>that </a:t>
            </a:r>
            <a:r>
              <a:rPr lang="en-US" b="1" baseline="0" smtClean="0"/>
              <a:t>“beaver dam density” is a scale-dependent property.  </a:t>
            </a:r>
          </a:p>
          <a:p>
            <a:endParaRPr lang="en-US" baseline="0" smtClean="0"/>
          </a:p>
          <a:p>
            <a:r>
              <a:rPr lang="en-US" smtClean="0"/>
              <a:t>chart is a very general</a:t>
            </a:r>
            <a:r>
              <a:rPr lang="en-US" baseline="0" smtClean="0"/>
              <a:t> stab at the idea.  </a:t>
            </a:r>
          </a:p>
          <a:p>
            <a:r>
              <a:rPr lang="en-US" baseline="0" smtClean="0"/>
              <a:t>I collected values from the literature where people reported a beaver dam density.  Unfortunately they often didn’t report the area covered so I couldn’t use those values.  </a:t>
            </a:r>
          </a:p>
          <a:p>
            <a:r>
              <a:rPr lang="en-US" baseline="0" smtClean="0"/>
              <a:t>Clearly more data points would be helpful, but the general idea is that </a:t>
            </a:r>
            <a:r>
              <a:rPr lang="en-US" b="1" baseline="0" smtClean="0"/>
              <a:t>“beaver dam density” is a scale-dependent property.  </a:t>
            </a:r>
          </a:p>
          <a:p>
            <a:endParaRPr lang="en-US" baseline="0" smtClean="0"/>
          </a:p>
          <a:p>
            <a:r>
              <a:rPr lang="en-US" baseline="0" smtClean="0"/>
              <a:t>Beavers often tend to build dams together in colonies; if you count number of dams over a short distance you can get a high density.  For looking at small-scale processes, that would be appropriate.  </a:t>
            </a:r>
          </a:p>
          <a:p>
            <a:r>
              <a:rPr lang="en-US" baseline="0" smtClean="0"/>
              <a:t/>
            </a:r>
            <a:br>
              <a:rPr lang="en-US" baseline="0" smtClean="0"/>
            </a:br>
            <a:r>
              <a:rPr lang="en-US" baseline="0" smtClean="0"/>
              <a:t>For looking at wider basin scale questions, though, you’d need to use a larger scale beaver dam density.  And this also makes it clear that the extent is maybe as important as the observed density when trying to compare the extent of beaver occupancy among regions.  </a:t>
            </a:r>
          </a:p>
          <a:p>
            <a:endParaRPr lang="en-US" baseline="0" smtClean="0"/>
          </a:p>
          <a:p>
            <a:r>
              <a:rPr lang="en-US" baseline="0" smtClean="0"/>
              <a:t>[people do have other ways of trying to report beaver density.  Some that I’ve seen:</a:t>
            </a:r>
          </a:p>
          <a:p>
            <a:r>
              <a:rPr lang="en-US" baseline="0" smtClean="0"/>
              <a:t>-Colony density (rather than dam density) – because dams tend to clump together in colonies, and that may be more important and more objective than actual number of dams.</a:t>
            </a:r>
          </a:p>
          <a:p>
            <a:r>
              <a:rPr lang="en-US" baseline="0" smtClean="0"/>
              <a:t>-% beaver modified</a:t>
            </a:r>
          </a:p>
          <a:p>
            <a:r>
              <a:rPr lang="en-US" baseline="0" smtClean="0"/>
              <a:t>-beaver dam occupancy by a certain set length.  --this is interesting, I’d like to try it for my data.</a:t>
            </a:r>
          </a:p>
          <a:p>
            <a:endParaRPr lang="en-US" baseline="0" smtClean="0"/>
          </a:p>
          <a:p>
            <a:r>
              <a:rPr lang="en-US" baseline="0" smtClean="0"/>
              <a:t>Of course, simple density may be more effective where beaver activity is distributed relatively homogenously throughout a watershed, as I understand it often is in NE watersheds, when beaver populations are unexploited.  I wonder, if I had more data points, if we’d see a different relationship for arid/western watershed vs humid eastern ones.  </a:t>
            </a:r>
          </a:p>
        </p:txBody>
      </p:sp>
      <p:sp>
        <p:nvSpPr>
          <p:cNvPr id="4" name="Slide Number Placeholder 3"/>
          <p:cNvSpPr>
            <a:spLocks noGrp="1"/>
          </p:cNvSpPr>
          <p:nvPr>
            <p:ph type="sldNum" sz="quarter" idx="10"/>
          </p:nvPr>
        </p:nvSpPr>
        <p:spPr/>
        <p:txBody>
          <a:bodyPr/>
          <a:lstStyle/>
          <a:p>
            <a:fld id="{B725E776-6480-4346-BB48-9F8BE3592FD5}" type="slidenum">
              <a:rPr lang="en-US" smtClean="0"/>
              <a:t>11</a:t>
            </a:fld>
            <a:endParaRPr lang="en-US"/>
          </a:p>
        </p:txBody>
      </p:sp>
    </p:spTree>
    <p:extLst>
      <p:ext uri="{BB962C8B-B14F-4D97-AF65-F5344CB8AC3E}">
        <p14:creationId xmlns:p14="http://schemas.microsoft.com/office/powerpoint/2010/main" val="2040617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t>I</a:t>
            </a:r>
            <a:r>
              <a:rPr lang="en-US" sz="1200" baseline="0" smtClean="0"/>
              <a:t> do want to say something about extra large scale effects, since I think this is one of the most fascinating this about beaver ecology.  </a:t>
            </a:r>
            <a:endParaRPr lang="en-US" sz="1200" smtClean="0"/>
          </a:p>
          <a:p>
            <a:endParaRPr lang="en-US" sz="1200" smtClean="0"/>
          </a:p>
          <a:p>
            <a:r>
              <a:rPr lang="en-US" sz="1200" smtClean="0"/>
              <a:t>Beaver</a:t>
            </a:r>
            <a:r>
              <a:rPr lang="en-US" sz="1200" baseline="0" smtClean="0"/>
              <a:t> might have had a bigger impact on the landscape than we realize.  </a:t>
            </a:r>
            <a:endParaRPr lang="en-US" sz="1200" smtClean="0"/>
          </a:p>
          <a:p>
            <a:endParaRPr lang="en-US" sz="1200" smtClean="0"/>
          </a:p>
          <a:p>
            <a:r>
              <a:rPr lang="en-US" sz="1200" smtClean="0"/>
              <a:t>I’ve read</a:t>
            </a:r>
            <a:r>
              <a:rPr lang="en-US" sz="1200" baseline="0" smtClean="0"/>
              <a:t> suggestion that extirpation of beaver could be considered the first major land-use change by white settlers.</a:t>
            </a:r>
          </a:p>
          <a:p>
            <a:r>
              <a:rPr lang="en-US" sz="1200" baseline="0" smtClean="0"/>
              <a:t>The landscape could have looked totally different back when beaver were enormously abundant in some places.  </a:t>
            </a:r>
          </a:p>
          <a:p>
            <a:endParaRPr lang="en-US" sz="1200" baseline="0" smtClean="0"/>
          </a:p>
          <a:p>
            <a:r>
              <a:rPr lang="en-US" sz="1200" baseline="0" smtClean="0"/>
              <a:t>One theory is that long term deposition behind beaver dams helped geomorphically shape flat valley floors like the one in this picture.  </a:t>
            </a:r>
          </a:p>
          <a:p>
            <a:endParaRPr lang="en-US" sz="1200" baseline="0" smtClean="0"/>
          </a:p>
          <a:p>
            <a:r>
              <a:rPr lang="en-US" sz="1200" baseline="0" smtClean="0"/>
              <a:t>Another theory is that what we think of as a typical western stream – fast water, open banks – is a recent creation, casued by widescale removal of beaver.  (“We are worshipping a false landscape”)</a:t>
            </a:r>
          </a:p>
          <a:p>
            <a:endParaRPr lang="en-US" sz="1200" baseline="0" smtClean="0"/>
          </a:p>
          <a:p>
            <a:r>
              <a:rPr lang="en-US" sz="1200" baseline="0" smtClean="0"/>
              <a:t>the point being,t hat when studying beaver impacts, we might be just completely at the wrong scale to see some of the most important impacts, or potential impacts.  </a:t>
            </a:r>
          </a:p>
        </p:txBody>
      </p:sp>
      <p:sp>
        <p:nvSpPr>
          <p:cNvPr id="4" name="Slide Number Placeholder 3"/>
          <p:cNvSpPr>
            <a:spLocks noGrp="1"/>
          </p:cNvSpPr>
          <p:nvPr>
            <p:ph type="sldNum" sz="quarter" idx="10"/>
          </p:nvPr>
        </p:nvSpPr>
        <p:spPr/>
        <p:txBody>
          <a:bodyPr/>
          <a:lstStyle/>
          <a:p>
            <a:fld id="{B725E776-6480-4346-BB48-9F8BE3592FD5}" type="slidenum">
              <a:rPr lang="en-US" smtClean="0"/>
              <a:t>12</a:t>
            </a:fld>
            <a:endParaRPr lang="en-US"/>
          </a:p>
        </p:txBody>
      </p:sp>
    </p:spTree>
    <p:extLst>
      <p:ext uri="{BB962C8B-B14F-4D97-AF65-F5344CB8AC3E}">
        <p14:creationId xmlns:p14="http://schemas.microsoft.com/office/powerpoint/2010/main" val="2003247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a:t>
            </a:r>
            <a:r>
              <a:rPr lang="en-US" baseline="0" smtClean="0"/>
              <a:t>, I calculated effective density for some of my survey data and for another basin to compare.</a:t>
            </a:r>
          </a:p>
          <a:p>
            <a:endParaRPr lang="en-US" baseline="0" smtClean="0"/>
          </a:p>
          <a:p>
            <a:r>
              <a:rPr lang="en-US" baseline="0" smtClean="0"/>
              <a:t>Amazing dataset:</a:t>
            </a:r>
          </a:p>
          <a:p>
            <a:r>
              <a:rPr lang="en-US" baseline="0" smtClean="0"/>
              <a:t>-knew it must exist because of paper</a:t>
            </a:r>
          </a:p>
          <a:p>
            <a:r>
              <a:rPr lang="en-US" baseline="0" smtClean="0"/>
              <a:t>-After what was probably a couple of hours of internet searching, my faith that it must be on the internet somewhere was rewarded, and I found exactly what I was looking for.  </a:t>
            </a:r>
          </a:p>
          <a:p>
            <a:r>
              <a:rPr lang="en-US" baseline="0" smtClean="0"/>
              <a:t>-17  years of complete beaver dams surveys along the same 32km stretch of stream, the location of every dam marked in GIS, and they even have the age of all dams.</a:t>
            </a:r>
          </a:p>
          <a:p>
            <a:pPr marL="171450" indent="-171450">
              <a:buFontTx/>
              <a:buChar char="-"/>
            </a:pPr>
            <a:r>
              <a:rPr lang="en-US" baseline="0" smtClean="0"/>
              <a:t>So really, this is just an aside, to praise high scope data.   </a:t>
            </a:r>
          </a:p>
          <a:p>
            <a:pPr marL="171450" indent="-171450">
              <a:buFontTx/>
              <a:buChar char="-"/>
            </a:pPr>
            <a:endParaRPr lang="en-US" baseline="0" smtClean="0"/>
          </a:p>
          <a:p>
            <a:pPr marL="0" indent="0">
              <a:buFontTx/>
              <a:buNone/>
            </a:pPr>
            <a:r>
              <a:rPr lang="en-US" baseline="0" smtClean="0"/>
              <a:t>Figure:</a:t>
            </a:r>
          </a:p>
          <a:p>
            <a:pPr marL="0" indent="0">
              <a:buFontTx/>
              <a:buNone/>
            </a:pPr>
            <a:r>
              <a:rPr lang="en-US" baseline="0" smtClean="0"/>
              <a:t>All the colors show 17yrs worth of data for a single stream.</a:t>
            </a:r>
          </a:p>
          <a:p>
            <a:pPr marL="0" indent="0">
              <a:buFontTx/>
              <a:buNone/>
            </a:pPr>
            <a:r>
              <a:rPr lang="en-US" baseline="0" smtClean="0"/>
              <a:t>-Scale changes effective density: steepness reflects heterogeneity of distribution: maybe it would be less steep in a mesic region?</a:t>
            </a:r>
          </a:p>
          <a:p>
            <a:pPr marL="0" indent="0">
              <a:buFontTx/>
              <a:buNone/>
            </a:pPr>
            <a:r>
              <a:rPr lang="en-US" baseline="0" smtClean="0"/>
              <a:t>-Lots of variation between years (min 8 dams, max 98, in 32km)</a:t>
            </a:r>
          </a:p>
          <a:p>
            <a:pPr marL="0" indent="0">
              <a:buFontTx/>
              <a:buNone/>
            </a:pPr>
            <a:r>
              <a:rPr lang="en-US" baseline="0" smtClean="0"/>
              <a:t>-The bigger the scale, the greter the variability; dams are rarely closer together than about 100m, so it becomes meaningless before 50.  </a:t>
            </a:r>
          </a:p>
          <a:p>
            <a:pPr marL="0" indent="0">
              <a:buFontTx/>
              <a:buNone/>
            </a:pPr>
            <a:endParaRPr lang="en-US" baseline="0" smtClean="0"/>
          </a:p>
          <a:p>
            <a:pPr marL="0" indent="0">
              <a:buFontTx/>
              <a:buNone/>
            </a:pPr>
            <a:r>
              <a:rPr lang="en-US" baseline="0" smtClean="0"/>
              <a:t>Add my data:</a:t>
            </a:r>
          </a:p>
          <a:p>
            <a:pPr marL="0" indent="0">
              <a:buFontTx/>
              <a:buNone/>
            </a:pPr>
            <a:r>
              <a:rPr lang="en-US" baseline="0" smtClean="0"/>
              <a:t>Here is data from some of my streams overlaid (the streams that actually had more than one dam).</a:t>
            </a:r>
          </a:p>
          <a:p>
            <a:pPr marL="0" indent="0">
              <a:buFontTx/>
              <a:buNone/>
            </a:pPr>
            <a:r>
              <a:rPr lang="en-US" baseline="0" smtClean="0"/>
              <a:t>-In general effective density for my streams is lower than for Bridge Ck sites: consistent with the idea that occupancy is lower here.</a:t>
            </a:r>
          </a:p>
          <a:p>
            <a:pPr marL="0" indent="0">
              <a:buFontTx/>
              <a:buNone/>
            </a:pPr>
            <a:r>
              <a:rPr lang="en-US" baseline="0" smtClean="0"/>
              <a:t>-Note at small scale, my small stream shows a higher effective density than the others; reflects fact that dams actually are close together there?</a:t>
            </a:r>
          </a:p>
          <a:p>
            <a:pPr marL="0" indent="0">
              <a:buFontTx/>
              <a:buNone/>
            </a:pPr>
            <a:r>
              <a:rPr lang="en-US" baseline="0" smtClean="0"/>
              <a:t>-*most important: subjective impression is that Verde River had by far the most beaver activity in its upper section.  Simple density calculation puts it lower than the other two tribs; but this has it consistently higher than the others, reflecting the high density in the headwaters section.  Whether that is desirable or not will of course depend on the question.</a:t>
            </a:r>
          </a:p>
          <a:p>
            <a:pPr marL="0" indent="0">
              <a:buFontTx/>
              <a:buNone/>
            </a:pPr>
            <a:endParaRPr lang="en-US" baseline="0" smtClean="0"/>
          </a:p>
          <a:p>
            <a:pPr marL="0" indent="0">
              <a:buFontTx/>
              <a:buNone/>
            </a:pPr>
            <a:r>
              <a:rPr lang="en-US" baseline="0" smtClean="0"/>
              <a:t>Overall use of this approach:</a:t>
            </a:r>
          </a:p>
          <a:p>
            <a:pPr marL="0" indent="0">
              <a:buFontTx/>
              <a:buNone/>
            </a:pPr>
            <a:r>
              <a:rPr lang="en-US" baseline="0" smtClean="0"/>
              <a:t>-Allows for comparing among basins and among sampling extents in a semi-standardized way (at 1km scale…).</a:t>
            </a:r>
          </a:p>
          <a:p>
            <a:pPr marL="0" indent="0">
              <a:buFontTx/>
              <a:buNone/>
            </a:pPr>
            <a:r>
              <a:rPr lang="en-US" baseline="0" smtClean="0"/>
              <a:t>-Could also be used to establish scale for study question of choice.  Maybe we think 1km scale is important for fish habitat; then we can say that fish experience an effective density of x number of dams.  </a:t>
            </a:r>
          </a:p>
          <a:p>
            <a:pPr marL="0" indent="0">
              <a:buFontTx/>
              <a:buNone/>
            </a:pPr>
            <a:endParaRPr lang="en-US" baseline="0" smtClean="0"/>
          </a:p>
          <a:p>
            <a:pPr marL="0" indent="0">
              <a:buFontTx/>
              <a:buNone/>
            </a:pPr>
            <a:r>
              <a:rPr lang="en-US" baseline="0" smtClean="0"/>
              <a:t>-I’d love to be able to compare with a mesic region version.  </a:t>
            </a:r>
          </a:p>
        </p:txBody>
      </p:sp>
      <p:sp>
        <p:nvSpPr>
          <p:cNvPr id="4" name="Slide Number Placeholder 3"/>
          <p:cNvSpPr>
            <a:spLocks noGrp="1"/>
          </p:cNvSpPr>
          <p:nvPr>
            <p:ph type="sldNum" sz="quarter" idx="10"/>
          </p:nvPr>
        </p:nvSpPr>
        <p:spPr/>
        <p:txBody>
          <a:bodyPr/>
          <a:lstStyle/>
          <a:p>
            <a:fld id="{B725E776-6480-4346-BB48-9F8BE3592FD5}" type="slidenum">
              <a:rPr lang="en-US" smtClean="0"/>
              <a:t>13</a:t>
            </a:fld>
            <a:endParaRPr lang="en-US"/>
          </a:p>
        </p:txBody>
      </p:sp>
    </p:spTree>
    <p:extLst>
      <p:ext uri="{BB962C8B-B14F-4D97-AF65-F5344CB8AC3E}">
        <p14:creationId xmlns:p14="http://schemas.microsoft.com/office/powerpoint/2010/main" val="3790661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25E776-6480-4346-BB48-9F8BE3592FD5}" type="slidenum">
              <a:rPr lang="en-US" smtClean="0"/>
              <a:t>14</a:t>
            </a:fld>
            <a:endParaRPr lang="en-US"/>
          </a:p>
        </p:txBody>
      </p:sp>
    </p:spTree>
    <p:extLst>
      <p:ext uri="{BB962C8B-B14F-4D97-AF65-F5344CB8AC3E}">
        <p14:creationId xmlns:p14="http://schemas.microsoft.com/office/powerpoint/2010/main" val="412118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That’s it,</a:t>
            </a:r>
            <a:r>
              <a:rPr lang="en-US" baseline="0" smtClean="0"/>
              <a:t> except for a reminder, that when scale isn’t taken into account, things can get a little weird…</a:t>
            </a:r>
            <a:endParaRPr lang="en-US"/>
          </a:p>
        </p:txBody>
      </p:sp>
      <p:sp>
        <p:nvSpPr>
          <p:cNvPr id="4" name="Slide Number Placeholder 3"/>
          <p:cNvSpPr>
            <a:spLocks noGrp="1"/>
          </p:cNvSpPr>
          <p:nvPr>
            <p:ph type="sldNum" sz="quarter" idx="10"/>
          </p:nvPr>
        </p:nvSpPr>
        <p:spPr/>
        <p:txBody>
          <a:bodyPr/>
          <a:lstStyle/>
          <a:p>
            <a:fld id="{B725E776-6480-4346-BB48-9F8BE3592FD5}" type="slidenum">
              <a:rPr lang="en-US" smtClean="0"/>
              <a:t>16</a:t>
            </a:fld>
            <a:endParaRPr lang="en-US"/>
          </a:p>
        </p:txBody>
      </p:sp>
    </p:spTree>
    <p:extLst>
      <p:ext uri="{BB962C8B-B14F-4D97-AF65-F5344CB8AC3E}">
        <p14:creationId xmlns:p14="http://schemas.microsoft.com/office/powerpoint/2010/main" val="1826110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is the question behind</a:t>
            </a:r>
            <a:r>
              <a:rPr lang="en-US" baseline="0" smtClean="0"/>
              <a:t> a lot of my interest in this question.</a:t>
            </a:r>
          </a:p>
          <a:p>
            <a:endParaRPr lang="en-US" baseline="0" smtClean="0"/>
          </a:p>
          <a:p>
            <a:r>
              <a:rPr lang="en-US" baseline="0" smtClean="0"/>
              <a:t>Most research about beavers is from the NE of North America, very different ecosystems, beavers can be really densely populated there.</a:t>
            </a:r>
          </a:p>
          <a:p>
            <a:r>
              <a:rPr lang="en-US" baseline="0" smtClean="0"/>
              <a:t>But as I’ve been reading a lot about beaver ecology in arid regions, my feeling is that beaver distribution is a lot different there, and thus will probably have different ecosystem effects. </a:t>
            </a:r>
          </a:p>
          <a:p>
            <a:endParaRPr lang="en-US" baseline="0" smtClean="0"/>
          </a:p>
          <a:p>
            <a:r>
              <a:rPr lang="en-US" baseline="0" smtClean="0"/>
              <a:t>These hypotheses are my subjective impression from the literature.  I do not propose to fully address any of these hypotheses today; this is just a guide for the sort of questions that I imagine applying these issues of scale to.</a:t>
            </a:r>
          </a:p>
        </p:txBody>
      </p:sp>
      <p:sp>
        <p:nvSpPr>
          <p:cNvPr id="4" name="Slide Number Placeholder 3"/>
          <p:cNvSpPr>
            <a:spLocks noGrp="1"/>
          </p:cNvSpPr>
          <p:nvPr>
            <p:ph type="sldNum" sz="quarter" idx="10"/>
          </p:nvPr>
        </p:nvSpPr>
        <p:spPr/>
        <p:txBody>
          <a:bodyPr/>
          <a:lstStyle/>
          <a:p>
            <a:fld id="{B725E776-6480-4346-BB48-9F8BE3592FD5}" type="slidenum">
              <a:rPr lang="en-US" smtClean="0"/>
              <a:t>2</a:t>
            </a:fld>
            <a:endParaRPr lang="en-US"/>
          </a:p>
        </p:txBody>
      </p:sp>
    </p:spTree>
    <p:extLst>
      <p:ext uri="{BB962C8B-B14F-4D97-AF65-F5344CB8AC3E}">
        <p14:creationId xmlns:p14="http://schemas.microsoft.com/office/powerpoint/2010/main" val="3120492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smtClean="0"/>
              <a:t>Anyway, this is what I do want to talk about.</a:t>
            </a:r>
          </a:p>
          <a:p>
            <a:endParaRPr lang="en-US" i="0" smtClean="0"/>
          </a:p>
          <a:p>
            <a:r>
              <a:rPr lang="en-US" i="0" smtClean="0"/>
              <a:t>Part of the difficulty in assessing how much beaver activity there is, is that beaver influence</a:t>
            </a:r>
            <a:r>
              <a:rPr lang="en-US" i="0" baseline="0" smtClean="0"/>
              <a:t> ecosystems at so many different scales, so I want to discuss that briefly. </a:t>
            </a:r>
          </a:p>
          <a:p>
            <a:endParaRPr lang="en-US" i="0" baseline="0" smtClean="0"/>
          </a:p>
          <a:p>
            <a:r>
              <a:rPr lang="en-US" i="0" baseline="0" smtClean="0"/>
              <a:t>Then I’ll talk about some simple problems of scale that came up in my own research particularly,  and possible ways to think about them.</a:t>
            </a:r>
          </a:p>
          <a:p>
            <a:endParaRPr lang="en-US" i="0" baseline="0" smtClean="0"/>
          </a:p>
          <a:p>
            <a:r>
              <a:rPr lang="en-US" i="0" baseline="0" smtClean="0"/>
              <a:t>[and yes, one great thing about beavers as a study subject is the license to troll the internet for cute animal phots.]</a:t>
            </a:r>
            <a:endParaRPr lang="en-US" i="0"/>
          </a:p>
        </p:txBody>
      </p:sp>
      <p:sp>
        <p:nvSpPr>
          <p:cNvPr id="4" name="Slide Number Placeholder 3"/>
          <p:cNvSpPr>
            <a:spLocks noGrp="1"/>
          </p:cNvSpPr>
          <p:nvPr>
            <p:ph type="sldNum" sz="quarter" idx="10"/>
          </p:nvPr>
        </p:nvSpPr>
        <p:spPr/>
        <p:txBody>
          <a:bodyPr/>
          <a:lstStyle/>
          <a:p>
            <a:fld id="{B725E776-6480-4346-BB48-9F8BE3592FD5}" type="slidenum">
              <a:rPr lang="en-US" smtClean="0"/>
              <a:t>3</a:t>
            </a:fld>
            <a:endParaRPr lang="en-US"/>
          </a:p>
        </p:txBody>
      </p:sp>
    </p:spTree>
    <p:extLst>
      <p:ext uri="{BB962C8B-B14F-4D97-AF65-F5344CB8AC3E}">
        <p14:creationId xmlns:p14="http://schemas.microsoft.com/office/powerpoint/2010/main" val="850716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smtClean="0"/>
              <a:t>The</a:t>
            </a:r>
            <a:r>
              <a:rPr lang="en-US" sz="900" baseline="0" smtClean="0"/>
              <a:t> size of the beaver dam itself is highly variable.  </a:t>
            </a:r>
          </a:p>
          <a:p>
            <a:endParaRPr lang="en-US" sz="900" baseline="0" smtClean="0"/>
          </a:p>
          <a:p>
            <a:r>
              <a:rPr lang="en-US" sz="900" baseline="0" smtClean="0"/>
              <a:t>They can be very small – this is one I found in Arizona. </a:t>
            </a:r>
          </a:p>
          <a:p>
            <a:r>
              <a:rPr lang="en-US" sz="900" baseline="0" smtClean="0"/>
              <a:t>…or, they can be huge</a:t>
            </a:r>
          </a:p>
          <a:p>
            <a:r>
              <a:rPr lang="en-US" sz="900" baseline="0" smtClean="0"/>
              <a:t>	World’s largest beaver dam in Alberta: over half a mile long, twice the length of the Hoover Dam, and, famously, it can be seen from space.</a:t>
            </a:r>
          </a:p>
          <a:p>
            <a:r>
              <a:rPr lang="en-US" sz="900" baseline="0" smtClean="0"/>
              <a:t>Presumably these different dams have different ecosystem effects.  </a:t>
            </a:r>
          </a:p>
          <a:p>
            <a:r>
              <a:rPr lang="en-US" sz="900" baseline="0" smtClean="0"/>
              <a:t> </a:t>
            </a:r>
            <a:endParaRPr lang="en-US" sz="900"/>
          </a:p>
        </p:txBody>
      </p:sp>
      <p:sp>
        <p:nvSpPr>
          <p:cNvPr id="4" name="Slide Number Placeholder 3"/>
          <p:cNvSpPr>
            <a:spLocks noGrp="1"/>
          </p:cNvSpPr>
          <p:nvPr>
            <p:ph type="sldNum" sz="quarter" idx="10"/>
          </p:nvPr>
        </p:nvSpPr>
        <p:spPr/>
        <p:txBody>
          <a:bodyPr/>
          <a:lstStyle/>
          <a:p>
            <a:fld id="{B725E776-6480-4346-BB48-9F8BE3592FD5}" type="slidenum">
              <a:rPr lang="en-US" smtClean="0"/>
              <a:t>4</a:t>
            </a:fld>
            <a:endParaRPr lang="en-US"/>
          </a:p>
        </p:txBody>
      </p:sp>
    </p:spTree>
    <p:extLst>
      <p:ext uri="{BB962C8B-B14F-4D97-AF65-F5344CB8AC3E}">
        <p14:creationId xmlns:p14="http://schemas.microsoft.com/office/powerpoint/2010/main" val="388428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 is an irrelevant aside, but I just</a:t>
            </a:r>
            <a:r>
              <a:rPr lang="en-US" baseline="0" smtClean="0"/>
              <a:t> think it’s cool. </a:t>
            </a:r>
          </a:p>
          <a:p>
            <a:r>
              <a:rPr lang="en-US" baseline="0" smtClean="0"/>
              <a:t>But just because I think it’s cool, I will infrom you that one member of the Pleistocene megafauna was an enormous beaver, which apparently is in fact called the “Ancient Giant Beaver”.</a:t>
            </a:r>
          </a:p>
          <a:p>
            <a:r>
              <a:rPr lang="en-US" baseline="0" smtClean="0"/>
              <a:t>-2.5 meters long </a:t>
            </a:r>
          </a:p>
          <a:p>
            <a:r>
              <a:rPr lang="en-US" baseline="0" smtClean="0"/>
              <a:t>-unfortunately, they don’t’ think that this creature built dams – instead it ate aquatic vegetation and was more like a hippo.  </a:t>
            </a:r>
          </a:p>
        </p:txBody>
      </p:sp>
      <p:sp>
        <p:nvSpPr>
          <p:cNvPr id="4" name="Slide Number Placeholder 3"/>
          <p:cNvSpPr>
            <a:spLocks noGrp="1"/>
          </p:cNvSpPr>
          <p:nvPr>
            <p:ph type="sldNum" sz="quarter" idx="10"/>
          </p:nvPr>
        </p:nvSpPr>
        <p:spPr/>
        <p:txBody>
          <a:bodyPr/>
          <a:lstStyle/>
          <a:p>
            <a:fld id="{B725E776-6480-4346-BB48-9F8BE3592FD5}" type="slidenum">
              <a:rPr lang="en-US" smtClean="0"/>
              <a:t>5</a:t>
            </a:fld>
            <a:endParaRPr lang="en-US"/>
          </a:p>
        </p:txBody>
      </p:sp>
    </p:spTree>
    <p:extLst>
      <p:ext uri="{BB962C8B-B14F-4D97-AF65-F5344CB8AC3E}">
        <p14:creationId xmlns:p14="http://schemas.microsoft.com/office/powerpoint/2010/main" val="144230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you have</a:t>
            </a:r>
            <a:r>
              <a:rPr lang="en-US" baseline="0" smtClean="0"/>
              <a:t> the scale of the individual dam, and then you have the cumulative effects of beaver dams throughout the watershed.  That might depend on how many dams there are, and how they’re distributed.  </a:t>
            </a:r>
          </a:p>
          <a:p>
            <a:endParaRPr lang="en-US" baseline="0" smtClean="0"/>
          </a:p>
          <a:p>
            <a:r>
              <a:rPr lang="en-US" baseline="0" smtClean="0"/>
              <a:t>We know that there are some places where beaver are, or were before they were wiped out by trapping, literally damming up almost every available piece of stream; in other watersheds you just have a few dams here and there.  That’s going to affect observed responses to beaver activity – especially some of the classic geomorphic effects of beaver activity, like raising the water table, increasing groundwater storage, reduction of flow velocity.  </a:t>
            </a:r>
          </a:p>
        </p:txBody>
      </p:sp>
      <p:sp>
        <p:nvSpPr>
          <p:cNvPr id="4" name="Slide Number Placeholder 3"/>
          <p:cNvSpPr>
            <a:spLocks noGrp="1"/>
          </p:cNvSpPr>
          <p:nvPr>
            <p:ph type="sldNum" sz="quarter" idx="10"/>
          </p:nvPr>
        </p:nvSpPr>
        <p:spPr/>
        <p:txBody>
          <a:bodyPr/>
          <a:lstStyle/>
          <a:p>
            <a:fld id="{B725E776-6480-4346-BB48-9F8BE3592FD5}" type="slidenum">
              <a:rPr lang="en-US" smtClean="0"/>
              <a:t>6</a:t>
            </a:fld>
            <a:endParaRPr lang="en-US"/>
          </a:p>
        </p:txBody>
      </p:sp>
    </p:spTree>
    <p:extLst>
      <p:ext uri="{BB962C8B-B14F-4D97-AF65-F5344CB8AC3E}">
        <p14:creationId xmlns:p14="http://schemas.microsoft.com/office/powerpoint/2010/main" val="276402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smtClean="0"/>
              <a:t>I</a:t>
            </a:r>
            <a:r>
              <a:rPr lang="en-US" sz="1200" baseline="0" smtClean="0"/>
              <a:t> do want to say something about extra large scale effects, since I think this is one of the most fascinating this about beaver ecology.  </a:t>
            </a:r>
            <a:endParaRPr lang="en-US" sz="1200" smtClean="0"/>
          </a:p>
          <a:p>
            <a:endParaRPr lang="en-US" sz="1200" smtClean="0"/>
          </a:p>
          <a:p>
            <a:r>
              <a:rPr lang="en-US" sz="1200" smtClean="0"/>
              <a:t>Beaver</a:t>
            </a:r>
            <a:r>
              <a:rPr lang="en-US" sz="1200" baseline="0" smtClean="0"/>
              <a:t> might have had a bigger impact on the landscape than we realize.  </a:t>
            </a:r>
            <a:endParaRPr lang="en-US" sz="1200" smtClean="0"/>
          </a:p>
          <a:p>
            <a:endParaRPr lang="en-US" sz="1200" smtClean="0"/>
          </a:p>
          <a:p>
            <a:r>
              <a:rPr lang="en-US" sz="1200" smtClean="0"/>
              <a:t>I’ve read</a:t>
            </a:r>
            <a:r>
              <a:rPr lang="en-US" sz="1200" baseline="0" smtClean="0"/>
              <a:t> suggestion that extirpation of beaver could be considered the first major land-use change by white settlers.</a:t>
            </a:r>
          </a:p>
          <a:p>
            <a:r>
              <a:rPr lang="en-US" sz="1200" baseline="0" smtClean="0"/>
              <a:t>The landscape could have looked totally different back when beaver were enormously abundant in some places.  </a:t>
            </a:r>
          </a:p>
          <a:p>
            <a:endParaRPr lang="en-US" sz="1200" baseline="0" smtClean="0"/>
          </a:p>
          <a:p>
            <a:r>
              <a:rPr lang="en-US" sz="1200" baseline="0" smtClean="0"/>
              <a:t>One theory is that long term deposition behind beaver dams helped geomorphically shape flat valley floors like the one in this picture.  </a:t>
            </a:r>
          </a:p>
          <a:p>
            <a:endParaRPr lang="en-US" sz="1200" baseline="0" smtClean="0"/>
          </a:p>
          <a:p>
            <a:r>
              <a:rPr lang="en-US" sz="1200" baseline="0" smtClean="0"/>
              <a:t>Another theory is that what we think of as a typical western stream – fast water, open banks – is a recent creation, casued by widescale removal of beaver.  (“We are worshipping a false landscape”)</a:t>
            </a:r>
          </a:p>
          <a:p>
            <a:endParaRPr lang="en-US" sz="1200" baseline="0" smtClean="0"/>
          </a:p>
          <a:p>
            <a:r>
              <a:rPr lang="en-US" sz="1200" baseline="0" smtClean="0"/>
              <a:t>the point being,t hat when studying beaver impacts, we might be just completely at the wrong scale to see some of the most important impacts, or potential impacts.  </a:t>
            </a:r>
          </a:p>
        </p:txBody>
      </p:sp>
      <p:sp>
        <p:nvSpPr>
          <p:cNvPr id="4" name="Slide Number Placeholder 3"/>
          <p:cNvSpPr>
            <a:spLocks noGrp="1"/>
          </p:cNvSpPr>
          <p:nvPr>
            <p:ph type="sldNum" sz="quarter" idx="10"/>
          </p:nvPr>
        </p:nvSpPr>
        <p:spPr/>
        <p:txBody>
          <a:bodyPr/>
          <a:lstStyle/>
          <a:p>
            <a:fld id="{B725E776-6480-4346-BB48-9F8BE3592FD5}" type="slidenum">
              <a:rPr lang="en-US" smtClean="0"/>
              <a:t>7</a:t>
            </a:fld>
            <a:endParaRPr lang="en-US"/>
          </a:p>
        </p:txBody>
      </p:sp>
    </p:spTree>
    <p:extLst>
      <p:ext uri="{BB962C8B-B14F-4D97-AF65-F5344CB8AC3E}">
        <p14:creationId xmlns:p14="http://schemas.microsoft.com/office/powerpoint/2010/main" val="200324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-dam</a:t>
            </a:r>
            <a:r>
              <a:rPr lang="en-US" baseline="0" smtClean="0"/>
              <a:t> itself can last a long time</a:t>
            </a:r>
          </a:p>
          <a:p>
            <a:r>
              <a:rPr lang="en-US" baseline="0" smtClean="0"/>
              <a:t>-beaver occupancy is often cyclical: ponds are abandoned and recolonized, and this has been shown to have effects for fish e.g.</a:t>
            </a:r>
            <a:endParaRPr lang="en-US" smtClean="0"/>
          </a:p>
          <a:p>
            <a:r>
              <a:rPr lang="en-US" smtClean="0"/>
              <a:t>So, assessing the effects of beaver activity is going to have a very</a:t>
            </a:r>
            <a:r>
              <a:rPr lang="en-US" baseline="0" smtClean="0"/>
              <a:t> large scope in terms of time.; </a:t>
            </a:r>
            <a:endParaRPr lang="en-US"/>
          </a:p>
        </p:txBody>
      </p:sp>
      <p:sp>
        <p:nvSpPr>
          <p:cNvPr id="4" name="Slide Number Placeholder 3"/>
          <p:cNvSpPr>
            <a:spLocks noGrp="1"/>
          </p:cNvSpPr>
          <p:nvPr>
            <p:ph type="sldNum" sz="quarter" idx="10"/>
          </p:nvPr>
        </p:nvSpPr>
        <p:spPr/>
        <p:txBody>
          <a:bodyPr/>
          <a:lstStyle/>
          <a:p>
            <a:fld id="{B725E776-6480-4346-BB48-9F8BE3592FD5}" type="slidenum">
              <a:rPr lang="en-US" smtClean="0"/>
              <a:t>8</a:t>
            </a:fld>
            <a:endParaRPr lang="en-US"/>
          </a:p>
        </p:txBody>
      </p:sp>
    </p:spTree>
    <p:extLst>
      <p:ext uri="{BB962C8B-B14F-4D97-AF65-F5344CB8AC3E}">
        <p14:creationId xmlns:p14="http://schemas.microsoft.com/office/powerpoint/2010/main" val="898738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[animate</a:t>
            </a:r>
            <a:r>
              <a:rPr lang="en-US" baseline="0" smtClean="0"/>
              <a:t> in photos if time]</a:t>
            </a:r>
            <a:endParaRPr lang="en-US" smtClean="0"/>
          </a:p>
          <a:p>
            <a:r>
              <a:rPr lang="en-US" smtClean="0"/>
              <a:t>So</a:t>
            </a:r>
            <a:r>
              <a:rPr lang="en-US" baseline="0" smtClean="0"/>
              <a:t>, these scopes were things I was thinking about when I started my field research.  </a:t>
            </a:r>
          </a:p>
          <a:p>
            <a:r>
              <a:rPr lang="en-US" baseline="0" smtClean="0"/>
              <a:t>One of the first things I did was search along streams in my general study area for beaver dams.  </a:t>
            </a:r>
          </a:p>
          <a:p>
            <a:r>
              <a:rPr lang="en-US" baseline="0" smtClean="0"/>
              <a:t>I did find some.  Up here in the upper Verde Riverthere were a lot of big beaver dams, and big ponds.  </a:t>
            </a:r>
          </a:p>
          <a:p>
            <a:r>
              <a:rPr lang="en-US" baseline="0" smtClean="0"/>
              <a:t>In other streams there were a decent number of dams, but they tended to be small and not having so much effect on the stream. </a:t>
            </a:r>
          </a:p>
          <a:p>
            <a:r>
              <a:rPr lang="en-US" baseline="0" smtClean="0"/>
              <a:t>And in many streams there were very few, if any, dams.  </a:t>
            </a:r>
          </a:p>
          <a:p>
            <a:endParaRPr lang="en-US" baseline="0" smtClean="0"/>
          </a:p>
          <a:p>
            <a:r>
              <a:rPr lang="en-US" baseline="0" smtClean="0"/>
              <a:t>Are beaver actually having much effect here?  How many dams/ how big/etc are needed to impact system of interest (in my case, fish).</a:t>
            </a:r>
          </a:p>
          <a:p>
            <a:r>
              <a:rPr lang="en-US" baseline="0" smtClean="0"/>
              <a:t>How does this rate of occupancy compare with other regions?</a:t>
            </a:r>
          </a:p>
          <a:p>
            <a:endParaRPr lang="en-US" baseline="0" smtClean="0"/>
          </a:p>
          <a:p>
            <a:r>
              <a:rPr lang="en-US" smtClean="0"/>
              <a:t>I</a:t>
            </a:r>
            <a:r>
              <a:rPr lang="en-US" baseline="0" smtClean="0"/>
              <a:t> am specifically studying beavers in arid regions.  </a:t>
            </a:r>
          </a:p>
          <a:p>
            <a:r>
              <a:rPr lang="en-US" baseline="0" smtClean="0"/>
              <a:t>There are a lot of reasons to think that beaver dams might be less common and less important here than in the Eastern US or the mountains – even in historic times.  </a:t>
            </a:r>
          </a:p>
          <a:p>
            <a:r>
              <a:rPr lang="en-US" baseline="0" smtClean="0"/>
              <a:t>Beavers here don’t always build dams; often they just live in the banks.  </a:t>
            </a:r>
          </a:p>
          <a:p>
            <a:r>
              <a:rPr lang="en-US" baseline="0" smtClean="0"/>
              <a:t>Flow regimes tend to be variable, flahsy, big floods; dams have a much shorter life (Demmer and Beshcta found that ponds rarely last &gt;2yrs).  </a:t>
            </a:r>
          </a:p>
          <a:p>
            <a:r>
              <a:rPr lang="en-US" baseline="0" smtClean="0"/>
              <a:t>Riparian veg is sometimes more limited; water may be more intermittent.</a:t>
            </a:r>
          </a:p>
          <a:p>
            <a:endParaRPr lang="en-US" baseline="0" smtClean="0"/>
          </a:p>
          <a:p>
            <a:r>
              <a:rPr lang="en-US" baseline="0" smtClean="0"/>
              <a:t>I’ve seen a lot of dubiously scientific papers like this one, where people try to predict the effects of reintroducing beaver into an arid region system.  But they tend to be using studies from Minnesota, Alaska, Massachusetss, where beaver occupancy can be very dense.  Presumably it will be different here.  But we need a good way to </a:t>
            </a:r>
            <a:r>
              <a:rPr lang="en-US" i="1" baseline="0" smtClean="0"/>
              <a:t>describe </a:t>
            </a:r>
            <a:r>
              <a:rPr lang="en-US" i="0" baseline="0" smtClean="0"/>
              <a:t>or </a:t>
            </a:r>
            <a:r>
              <a:rPr lang="en-US" i="1" baseline="0" smtClean="0"/>
              <a:t>predicet </a:t>
            </a:r>
            <a:r>
              <a:rPr lang="en-US" i="0" baseline="0" smtClean="0"/>
              <a:t> beaver occupancy and density.  </a:t>
            </a:r>
            <a:endParaRPr lang="en-US" smtClean="0"/>
          </a:p>
          <a:p>
            <a:endParaRPr lang="en-US"/>
          </a:p>
        </p:txBody>
      </p:sp>
      <p:sp>
        <p:nvSpPr>
          <p:cNvPr id="4" name="Slide Number Placeholder 3"/>
          <p:cNvSpPr>
            <a:spLocks noGrp="1"/>
          </p:cNvSpPr>
          <p:nvPr>
            <p:ph type="sldNum" sz="quarter" idx="10"/>
          </p:nvPr>
        </p:nvSpPr>
        <p:spPr/>
        <p:txBody>
          <a:bodyPr/>
          <a:lstStyle/>
          <a:p>
            <a:fld id="{B725E776-6480-4346-BB48-9F8BE3592FD5}" type="slidenum">
              <a:rPr lang="en-US" smtClean="0"/>
              <a:t>9</a:t>
            </a:fld>
            <a:endParaRPr lang="en-US"/>
          </a:p>
        </p:txBody>
      </p:sp>
    </p:spTree>
    <p:extLst>
      <p:ext uri="{BB962C8B-B14F-4D97-AF65-F5344CB8AC3E}">
        <p14:creationId xmlns:p14="http://schemas.microsoft.com/office/powerpoint/2010/main" val="29708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29A9D8-2B36-463E-80CE-128C145FA98C}" type="datetimeFigureOut">
              <a:rPr lang="en-US" smtClean="0"/>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422411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9A9D8-2B36-463E-80CE-128C145FA98C}" type="datetimeFigureOut">
              <a:rPr lang="en-US" smtClean="0"/>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242342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9A9D8-2B36-463E-80CE-128C145FA98C}" type="datetimeFigureOut">
              <a:rPr lang="en-US" smtClean="0"/>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12459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9A9D8-2B36-463E-80CE-128C145FA98C}" type="datetimeFigureOut">
              <a:rPr lang="en-US" smtClean="0"/>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140231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29A9D8-2B36-463E-80CE-128C145FA98C}" type="datetimeFigureOut">
              <a:rPr lang="en-US" smtClean="0"/>
              <a:t>12/10/2012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86359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29A9D8-2B36-463E-80CE-128C145FA98C}" type="datetimeFigureOut">
              <a:rPr lang="en-US" smtClean="0"/>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2982557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29A9D8-2B36-463E-80CE-128C145FA98C}" type="datetimeFigureOut">
              <a:rPr lang="en-US" smtClean="0"/>
              <a:t>12/10/2012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209676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29A9D8-2B36-463E-80CE-128C145FA98C}" type="datetimeFigureOut">
              <a:rPr lang="en-US" smtClean="0"/>
              <a:t>12/10/2012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1068014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9A9D8-2B36-463E-80CE-128C145FA98C}" type="datetimeFigureOut">
              <a:rPr lang="en-US" smtClean="0"/>
              <a:t>12/10/2012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1180072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9A9D8-2B36-463E-80CE-128C145FA98C}" type="datetimeFigureOut">
              <a:rPr lang="en-US" smtClean="0"/>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168038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9A9D8-2B36-463E-80CE-128C145FA98C}" type="datetimeFigureOut">
              <a:rPr lang="en-US" smtClean="0"/>
              <a:t>12/10/2012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6E0A7C-8DEC-45DB-9B36-C3CDBCF1E0BA}" type="slidenum">
              <a:rPr lang="en-US" smtClean="0"/>
              <a:t>‹#›</a:t>
            </a:fld>
            <a:endParaRPr lang="en-US"/>
          </a:p>
        </p:txBody>
      </p:sp>
    </p:spTree>
    <p:extLst>
      <p:ext uri="{BB962C8B-B14F-4D97-AF65-F5344CB8AC3E}">
        <p14:creationId xmlns:p14="http://schemas.microsoft.com/office/powerpoint/2010/main" val="2967970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9A9D8-2B36-463E-80CE-128C145FA98C}" type="datetimeFigureOut">
              <a:rPr lang="en-US" smtClean="0"/>
              <a:t>12/10/2012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E0A7C-8DEC-45DB-9B36-C3CDBCF1E0BA}" type="slidenum">
              <a:rPr lang="en-US" smtClean="0"/>
              <a:t>‹#›</a:t>
            </a:fld>
            <a:endParaRPr lang="en-US"/>
          </a:p>
        </p:txBody>
      </p:sp>
    </p:spTree>
    <p:extLst>
      <p:ext uri="{BB962C8B-B14F-4D97-AF65-F5344CB8AC3E}">
        <p14:creationId xmlns:p14="http://schemas.microsoft.com/office/powerpoint/2010/main" val="856052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0"/>
            <a:ext cx="10242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62000" y="0"/>
            <a:ext cx="7772400" cy="1470025"/>
          </a:xfrm>
        </p:spPr>
        <p:txBody>
          <a:bodyPr>
            <a:normAutofit/>
          </a:bodyPr>
          <a:lstStyle/>
          <a:p>
            <a:r>
              <a:rPr lang="en-US" sz="4800" b="1" smtClean="0">
                <a:solidFill>
                  <a:schemeClr val="bg1"/>
                </a:solidFill>
              </a:rPr>
              <a:t>How busy are beavers?</a:t>
            </a:r>
            <a:endParaRPr lang="en-US" sz="4800" b="1">
              <a:solidFill>
                <a:schemeClr val="bg1"/>
              </a:solidFill>
            </a:endParaRPr>
          </a:p>
        </p:txBody>
      </p:sp>
      <p:sp>
        <p:nvSpPr>
          <p:cNvPr id="3" name="Subtitle 2"/>
          <p:cNvSpPr>
            <a:spLocks noGrp="1"/>
          </p:cNvSpPr>
          <p:nvPr>
            <p:ph type="subTitle" idx="1"/>
          </p:nvPr>
        </p:nvSpPr>
        <p:spPr>
          <a:xfrm>
            <a:off x="2743200" y="5181600"/>
            <a:ext cx="6781800" cy="1752600"/>
          </a:xfrm>
        </p:spPr>
        <p:txBody>
          <a:bodyPr>
            <a:normAutofit/>
          </a:bodyPr>
          <a:lstStyle/>
          <a:p>
            <a:r>
              <a:rPr lang="en-US" sz="3600" b="1" smtClean="0">
                <a:solidFill>
                  <a:schemeClr val="bg1"/>
                </a:solidFill>
              </a:rPr>
              <a:t>problems of scale in quantifying beaver modifcation of a landscape</a:t>
            </a:r>
            <a:endParaRPr lang="en-US" sz="3600" b="1">
              <a:solidFill>
                <a:schemeClr val="bg1"/>
              </a:solidFill>
            </a:endParaRPr>
          </a:p>
        </p:txBody>
      </p:sp>
    </p:spTree>
    <p:extLst>
      <p:ext uri="{BB962C8B-B14F-4D97-AF65-F5344CB8AC3E}">
        <p14:creationId xmlns:p14="http://schemas.microsoft.com/office/powerpoint/2010/main" val="812847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Olden\Desktop\images for pres\scouted_w_topo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2400"/>
            <a:ext cx="9144000" cy="7065820"/>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762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area searched vs beaver dam density</a:t>
            </a:r>
            <a:endParaRPr lang="en-US"/>
          </a:p>
        </p:txBody>
      </p:sp>
      <p:graphicFrame>
        <p:nvGraphicFramePr>
          <p:cNvPr id="3" name="Chart 2"/>
          <p:cNvGraphicFramePr>
            <a:graphicFrameLocks/>
          </p:cNvGraphicFramePr>
          <p:nvPr>
            <p:extLst>
              <p:ext uri="{D42A27DB-BD31-4B8C-83A1-F6EECF244321}">
                <p14:modId xmlns:p14="http://schemas.microsoft.com/office/powerpoint/2010/main" val="951894716"/>
              </p:ext>
            </p:extLst>
          </p:nvPr>
        </p:nvGraphicFramePr>
        <p:xfrm>
          <a:off x="457200" y="1524000"/>
          <a:ext cx="8001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79526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2000" b="-2000"/>
          </a:stretch>
        </a:blipFill>
        <a:effectLst/>
      </p:bgPr>
    </p:bg>
    <p:spTree>
      <p:nvGrpSpPr>
        <p:cNvPr id="1" name=""/>
        <p:cNvGrpSpPr/>
        <p:nvPr/>
      </p:nvGrpSpPr>
      <p:grpSpPr>
        <a:xfrm>
          <a:off x="0" y="0"/>
          <a:ext cx="0" cy="0"/>
          <a:chOff x="0" y="0"/>
          <a:chExt cx="0" cy="0"/>
        </a:xfrm>
      </p:grpSpPr>
      <p:sp>
        <p:nvSpPr>
          <p:cNvPr id="3" name="TextBox 2"/>
          <p:cNvSpPr txBox="1"/>
          <p:nvPr/>
        </p:nvSpPr>
        <p:spPr>
          <a:xfrm>
            <a:off x="895350" y="2590800"/>
            <a:ext cx="7391400" cy="400110"/>
          </a:xfrm>
          <a:prstGeom prst="rect">
            <a:avLst/>
          </a:prstGeom>
          <a:noFill/>
        </p:spPr>
        <p:txBody>
          <a:bodyPr wrap="square" rtlCol="0">
            <a:spAutoFit/>
          </a:bodyPr>
          <a:lstStyle/>
          <a:p>
            <a:endParaRPr lang="en-US" sz="1000" smtClean="0"/>
          </a:p>
          <a:p>
            <a:endParaRPr lang="en-US" sz="1000"/>
          </a:p>
        </p:txBody>
      </p:sp>
      <p:sp>
        <p:nvSpPr>
          <p:cNvPr id="14" name="Rectangle 13"/>
          <p:cNvSpPr/>
          <p:nvPr/>
        </p:nvSpPr>
        <p:spPr>
          <a:xfrm>
            <a:off x="895350" y="1600200"/>
            <a:ext cx="7486650" cy="1077218"/>
          </a:xfrm>
          <a:prstGeom prst="rect">
            <a:avLst/>
          </a:prstGeom>
        </p:spPr>
        <p:txBody>
          <a:bodyPr wrap="square">
            <a:spAutoFit/>
          </a:bodyPr>
          <a:lstStyle/>
          <a:p>
            <a:r>
              <a:rPr lang="en-US" sz="3200" b="1" smtClean="0"/>
              <a:t>effective density</a:t>
            </a:r>
            <a:r>
              <a:rPr lang="en-US" sz="3200" smtClean="0"/>
              <a:t>: standard population density weighted by number of organisms</a:t>
            </a:r>
            <a:endParaRPr lang="en-US" sz="2000" smtClean="0"/>
          </a:p>
        </p:txBody>
      </p:sp>
    </p:spTree>
    <p:extLst>
      <p:ext uri="{BB962C8B-B14F-4D97-AF65-F5344CB8AC3E}">
        <p14:creationId xmlns:p14="http://schemas.microsoft.com/office/powerpoint/2010/main" val="1610644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0" y="163075"/>
            <a:ext cx="9050700" cy="646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00" y="255617"/>
            <a:ext cx="8974500" cy="641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7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0841"/>
            <a:ext cx="8610600" cy="615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0509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77" y="381000"/>
            <a:ext cx="8639023"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567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www.wormsandgermsblog.com/uploads/image/Giant%20Bea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7267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85850" y="228600"/>
            <a:ext cx="8229600" cy="1143000"/>
          </a:xfrm>
        </p:spPr>
        <p:txBody>
          <a:bodyPr/>
          <a:lstStyle/>
          <a:p>
            <a:r>
              <a:rPr lang="en-US" smtClean="0">
                <a:solidFill>
                  <a:schemeClr val="bg1"/>
                </a:solidFill>
              </a:rPr>
              <a:t>when scale goes </a:t>
            </a:r>
            <a:r>
              <a:rPr lang="en-US" smtClean="0"/>
              <a:t>awry…</a:t>
            </a:r>
            <a:endParaRPr lang="en-US"/>
          </a:p>
        </p:txBody>
      </p:sp>
    </p:spTree>
    <p:extLst>
      <p:ext uri="{BB962C8B-B14F-4D97-AF65-F5344CB8AC3E}">
        <p14:creationId xmlns:p14="http://schemas.microsoft.com/office/powerpoint/2010/main" val="1057577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mages for pres\BW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32"/>
            <a:ext cx="9263688" cy="69025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6477000" cy="1143000"/>
          </a:xfrm>
        </p:spPr>
        <p:txBody>
          <a:bodyPr>
            <a:normAutofit fontScale="90000"/>
          </a:bodyPr>
          <a:lstStyle/>
          <a:p>
            <a:r>
              <a:rPr lang="en-US" smtClean="0"/>
              <a:t>how much do beavers build </a:t>
            </a:r>
            <a:br>
              <a:rPr lang="en-US" smtClean="0"/>
            </a:br>
            <a:r>
              <a:rPr lang="en-US" smtClean="0"/>
              <a:t>dams in the desert?</a:t>
            </a:r>
            <a:endParaRPr lang="en-US"/>
          </a:p>
        </p:txBody>
      </p:sp>
      <p:sp>
        <p:nvSpPr>
          <p:cNvPr id="5" name="TextBox 4"/>
          <p:cNvSpPr txBox="1"/>
          <p:nvPr/>
        </p:nvSpPr>
        <p:spPr>
          <a:xfrm>
            <a:off x="533400" y="2286000"/>
            <a:ext cx="7772400" cy="3539430"/>
          </a:xfrm>
          <a:prstGeom prst="rect">
            <a:avLst/>
          </a:prstGeom>
          <a:noFill/>
        </p:spPr>
        <p:txBody>
          <a:bodyPr wrap="square" rtlCol="0">
            <a:spAutoFit/>
          </a:bodyPr>
          <a:lstStyle/>
          <a:p>
            <a:r>
              <a:rPr lang="en-US" sz="3200" smtClean="0">
                <a:solidFill>
                  <a:schemeClr val="bg1"/>
                </a:solidFill>
              </a:rPr>
              <a:t>HYPOTHESES</a:t>
            </a:r>
          </a:p>
          <a:p>
            <a:endParaRPr lang="en-US" sz="3200">
              <a:solidFill>
                <a:schemeClr val="bg1"/>
              </a:solidFill>
            </a:endParaRPr>
          </a:p>
          <a:p>
            <a:r>
              <a:rPr lang="en-US" sz="3200" smtClean="0">
                <a:solidFill>
                  <a:schemeClr val="bg1"/>
                </a:solidFill>
              </a:rPr>
              <a:t>in arid and semiarid ecosystems: </a:t>
            </a:r>
          </a:p>
          <a:p>
            <a:pPr marL="914400" lvl="1" indent="-457200">
              <a:buFont typeface="Arial" pitchFamily="34" charset="0"/>
              <a:buChar char="•"/>
            </a:pPr>
            <a:r>
              <a:rPr lang="en-US" sz="3200" smtClean="0">
                <a:solidFill>
                  <a:schemeClr val="bg1"/>
                </a:solidFill>
              </a:rPr>
              <a:t>beaver dams are less abundant and show a more patchy distribution</a:t>
            </a:r>
          </a:p>
          <a:p>
            <a:pPr marL="914400" lvl="1" indent="-457200">
              <a:buFont typeface="Arial" pitchFamily="34" charset="0"/>
              <a:buChar char="•"/>
            </a:pPr>
            <a:r>
              <a:rPr lang="en-US" sz="3200" smtClean="0">
                <a:solidFill>
                  <a:schemeClr val="bg1"/>
                </a:solidFill>
              </a:rPr>
              <a:t>dams tend to be ephemeral rather than perennial landscape features</a:t>
            </a:r>
            <a:endParaRPr lang="en-US" sz="3200">
              <a:solidFill>
                <a:schemeClr val="bg1"/>
              </a:solidFill>
            </a:endParaRPr>
          </a:p>
        </p:txBody>
      </p:sp>
    </p:spTree>
    <p:extLst>
      <p:ext uri="{BB962C8B-B14F-4D97-AF65-F5344CB8AC3E}">
        <p14:creationId xmlns:p14="http://schemas.microsoft.com/office/powerpoint/2010/main" val="4252583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152400"/>
            <a:ext cx="8229600" cy="1143000"/>
          </a:xfrm>
        </p:spPr>
        <p:txBody>
          <a:bodyPr>
            <a:normAutofit/>
          </a:bodyPr>
          <a:lstStyle/>
          <a:p>
            <a:r>
              <a:rPr lang="en-US" smtClean="0"/>
              <a:t>how busy are beavers?</a:t>
            </a:r>
            <a:endParaRPr lang="en-US"/>
          </a:p>
        </p:txBody>
      </p:sp>
      <p:sp>
        <p:nvSpPr>
          <p:cNvPr id="3" name="Content Placeholder 2"/>
          <p:cNvSpPr>
            <a:spLocks noGrp="1"/>
          </p:cNvSpPr>
          <p:nvPr>
            <p:ph idx="1"/>
          </p:nvPr>
        </p:nvSpPr>
        <p:spPr>
          <a:xfrm>
            <a:off x="1066800" y="1371600"/>
            <a:ext cx="8458200" cy="4462746"/>
          </a:xfrm>
        </p:spPr>
        <p:txBody>
          <a:bodyPr>
            <a:normAutofit/>
          </a:bodyPr>
          <a:lstStyle/>
          <a:p>
            <a:pPr marL="514350" indent="-514350">
              <a:buAutoNum type="arabicPeriod"/>
            </a:pPr>
            <a:r>
              <a:rPr lang="en-US" sz="2800" smtClean="0"/>
              <a:t>scope of beaver influence on ecosystems</a:t>
            </a:r>
          </a:p>
          <a:p>
            <a:pPr marL="514350" indent="-514350">
              <a:buAutoNum type="arabicPeriod"/>
            </a:pPr>
            <a:r>
              <a:rPr lang="en-US" sz="2800" smtClean="0"/>
              <a:t>problems of scale</a:t>
            </a:r>
          </a:p>
          <a:p>
            <a:pPr marL="514350" indent="-514350">
              <a:buAutoNum type="arabicPeriod"/>
            </a:pPr>
            <a:r>
              <a:rPr lang="en-US" sz="2800" smtClean="0"/>
              <a:t>approaches to measuring dam abundance</a:t>
            </a:r>
          </a:p>
        </p:txBody>
      </p:sp>
      <p:pic>
        <p:nvPicPr>
          <p:cNvPr id="4" name="Picture 2" descr="http://owenslaterphotography.files.wordpress.com/2007/05/beaver-chewing-wood.jpg?w=640"/>
          <p:cNvPicPr>
            <a:picLocks noChangeAspect="1" noChangeArrowheads="1"/>
          </p:cNvPicPr>
          <p:nvPr/>
        </p:nvPicPr>
        <p:blipFill rotWithShape="1">
          <a:blip r:embed="rId3">
            <a:extLst>
              <a:ext uri="{28A0092B-C50C-407E-A947-70E740481C1C}">
                <a14:useLocalDpi xmlns:a14="http://schemas.microsoft.com/office/drawing/2010/main" val="0"/>
              </a:ext>
            </a:extLst>
          </a:blip>
          <a:srcRect t="26722" b="10087"/>
          <a:stretch/>
        </p:blipFill>
        <p:spPr bwMode="auto">
          <a:xfrm>
            <a:off x="5105400" y="3429000"/>
            <a:ext cx="3620425" cy="304800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243" name="Picture 3" descr="C:\Users\Olden\Desktop\Documents\Beaver Project\2012 season photos\sorted by subject\dams\IMGP1340_0529_Vehe16_d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039" y="3428999"/>
            <a:ext cx="4064001"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94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C:\Users\Olden\Desktop\Documents\Beaver Project\2012 season photos\all named\IMGP1052_0504_Syca3_da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49" b="12486"/>
          <a:stretch/>
        </p:blipFill>
        <p:spPr bwMode="auto">
          <a:xfrm>
            <a:off x="2838450" y="1447800"/>
            <a:ext cx="3470577" cy="48585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501562"/>
            <a:ext cx="6115050" cy="408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4800" y="378727"/>
            <a:ext cx="6343650" cy="461665"/>
          </a:xfrm>
          <a:prstGeom prst="rect">
            <a:avLst/>
          </a:prstGeom>
          <a:noFill/>
        </p:spPr>
        <p:txBody>
          <a:bodyPr wrap="square" rtlCol="0">
            <a:spAutoFit/>
          </a:bodyPr>
          <a:lstStyle/>
          <a:p>
            <a:r>
              <a:rPr lang="en-US" sz="2400" smtClean="0"/>
              <a:t>BEAVER DAMS</a:t>
            </a:r>
            <a:endParaRPr lang="en-US" sz="2400"/>
          </a:p>
        </p:txBody>
      </p:sp>
      <p:grpSp>
        <p:nvGrpSpPr>
          <p:cNvPr id="1024" name="Group 1023"/>
          <p:cNvGrpSpPr/>
          <p:nvPr/>
        </p:nvGrpSpPr>
        <p:grpSpPr>
          <a:xfrm>
            <a:off x="2819400" y="304800"/>
            <a:ext cx="5924550" cy="781814"/>
            <a:chOff x="4495800" y="304800"/>
            <a:chExt cx="5924550" cy="781814"/>
          </a:xfrm>
        </p:grpSpPr>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514" r="817"/>
            <a:stretch/>
          </p:blipFill>
          <p:spPr bwMode="auto">
            <a:xfrm>
              <a:off x="4495800" y="438874"/>
              <a:ext cx="5924550" cy="49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5029200" y="304800"/>
              <a:ext cx="2057400" cy="0"/>
            </a:xfrm>
            <a:prstGeom prst="line">
              <a:avLst/>
            </a:prstGeom>
            <a:ln w="28575">
              <a:solidFill>
                <a:schemeClr val="accent2"/>
              </a:solidFill>
              <a:prstDash val="sysDash"/>
            </a:ln>
          </p:spPr>
          <p:style>
            <a:lnRef idx="1">
              <a:schemeClr val="accent2"/>
            </a:lnRef>
            <a:fillRef idx="0">
              <a:schemeClr val="accent2"/>
            </a:fillRef>
            <a:effectRef idx="0">
              <a:schemeClr val="accent2"/>
            </a:effectRef>
            <a:fontRef idx="minor">
              <a:schemeClr val="tx1"/>
            </a:fontRef>
          </p:style>
        </p:cxnSp>
        <p:sp>
          <p:nvSpPr>
            <p:cNvPr id="30" name="TextBox 29"/>
            <p:cNvSpPr txBox="1"/>
            <p:nvPr/>
          </p:nvSpPr>
          <p:spPr>
            <a:xfrm>
              <a:off x="6781800" y="778837"/>
              <a:ext cx="1905000" cy="307777"/>
            </a:xfrm>
            <a:prstGeom prst="rect">
              <a:avLst/>
            </a:prstGeom>
            <a:noFill/>
          </p:spPr>
          <p:txBody>
            <a:bodyPr wrap="square" rtlCol="0">
              <a:spAutoFit/>
            </a:bodyPr>
            <a:lstStyle/>
            <a:p>
              <a:r>
                <a:rPr lang="en-US" sz="1400" smtClean="0"/>
                <a:t>dam length (m)</a:t>
              </a:r>
              <a:endParaRPr lang="en-US" sz="1400"/>
            </a:p>
          </p:txBody>
        </p:sp>
      </p:grpSp>
      <p:pic>
        <p:nvPicPr>
          <p:cNvPr id="1026" name="Picture 2" descr="http://www.pc.gc.ca/pn-np/nt/woodbuffalo/~/media/pn-np/nt/woodbuffalo/BeaverDam.ashx?w=580&amp;h=386&amp;as=1"/>
          <p:cNvPicPr>
            <a:picLocks noChangeAspect="1" noChangeArrowheads="1"/>
          </p:cNvPicPr>
          <p:nvPr/>
        </p:nvPicPr>
        <p:blipFill rotWithShape="1">
          <a:blip r:embed="rId6">
            <a:extLst>
              <a:ext uri="{28A0092B-C50C-407E-A947-70E740481C1C}">
                <a14:useLocalDpi xmlns:a14="http://schemas.microsoft.com/office/drawing/2010/main" val="0"/>
              </a:ext>
            </a:extLst>
          </a:blip>
          <a:srcRect t="15742" r="6552"/>
          <a:stretch/>
        </p:blipFill>
        <p:spPr bwMode="auto">
          <a:xfrm>
            <a:off x="2838450" y="304800"/>
            <a:ext cx="5162550" cy="309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1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pPr algn="l"/>
            <a:r>
              <a:rPr lang="en-US" sz="2400" smtClean="0"/>
              <a:t>speaking of scale…</a:t>
            </a:r>
            <a:endParaRPr lang="en-US" sz="2400"/>
          </a:p>
        </p:txBody>
      </p:sp>
      <p:sp>
        <p:nvSpPr>
          <p:cNvPr id="3" name="Title 1"/>
          <p:cNvSpPr txBox="1">
            <a:spLocks/>
          </p:cNvSpPr>
          <p:nvPr/>
        </p:nvSpPr>
        <p:spPr>
          <a:xfrm>
            <a:off x="-3505200" y="932726"/>
            <a:ext cx="8229600" cy="487362"/>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mtClean="0"/>
              <a:t>giant beavers?</a:t>
            </a:r>
            <a:endParaRPr lang="en-US"/>
          </a:p>
        </p:txBody>
      </p:sp>
      <p:pic>
        <p:nvPicPr>
          <p:cNvPr id="2050" name="Picture 2" descr="http://2.bp.blogspot.com/-IJusQT5GTbA/Trm2xItUw3I/AAAAAAAAAL8/OE0e0z0JqvE/s1600/bea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81" y="2313334"/>
            <a:ext cx="4762500" cy="35718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906508"/>
            <a:ext cx="3333750" cy="238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49" name="Group 2048"/>
          <p:cNvGrpSpPr/>
          <p:nvPr/>
        </p:nvGrpSpPr>
        <p:grpSpPr>
          <a:xfrm>
            <a:off x="6400800" y="0"/>
            <a:ext cx="3657600" cy="1752600"/>
            <a:chOff x="4495800" y="0"/>
            <a:chExt cx="3657600" cy="1752600"/>
          </a:xfrm>
        </p:grpSpPr>
        <p:grpSp>
          <p:nvGrpSpPr>
            <p:cNvPr id="29" name="Group 28"/>
            <p:cNvGrpSpPr/>
            <p:nvPr/>
          </p:nvGrpSpPr>
          <p:grpSpPr>
            <a:xfrm>
              <a:off x="4495800" y="304800"/>
              <a:ext cx="3352800" cy="781813"/>
              <a:chOff x="4495800" y="304800"/>
              <a:chExt cx="3352800" cy="781813"/>
            </a:xfrm>
          </p:grpSpPr>
          <p:pic>
            <p:nvPicPr>
              <p:cNvPr id="3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515" r="43212"/>
              <a:stretch/>
            </p:blipFill>
            <p:spPr bwMode="auto">
              <a:xfrm>
                <a:off x="4495800" y="438874"/>
                <a:ext cx="3352800" cy="493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p:cNvCxnSpPr/>
              <p:nvPr/>
            </p:nvCxnSpPr>
            <p:spPr>
              <a:xfrm>
                <a:off x="4901381" y="304800"/>
                <a:ext cx="585019" cy="0"/>
              </a:xfrm>
              <a:prstGeom prst="line">
                <a:avLst/>
              </a:prstGeom>
              <a:ln w="28575">
                <a:solidFill>
                  <a:schemeClr val="accent2"/>
                </a:solidFill>
                <a:prstDash val="sysDash"/>
              </a:ln>
            </p:spPr>
            <p:style>
              <a:lnRef idx="1">
                <a:schemeClr val="accent2"/>
              </a:lnRef>
              <a:fillRef idx="0">
                <a:schemeClr val="accent2"/>
              </a:fillRef>
              <a:effectRef idx="0">
                <a:schemeClr val="accent2"/>
              </a:effectRef>
              <a:fontRef idx="minor">
                <a:schemeClr val="tx1"/>
              </a:fontRef>
            </p:style>
          </p:cxnSp>
          <p:sp>
            <p:nvSpPr>
              <p:cNvPr id="32" name="TextBox 31"/>
              <p:cNvSpPr txBox="1"/>
              <p:nvPr/>
            </p:nvSpPr>
            <p:spPr>
              <a:xfrm>
                <a:off x="4495800" y="778836"/>
                <a:ext cx="1905000" cy="307777"/>
              </a:xfrm>
              <a:prstGeom prst="rect">
                <a:avLst/>
              </a:prstGeom>
              <a:noFill/>
            </p:spPr>
            <p:txBody>
              <a:bodyPr wrap="square" rtlCol="0">
                <a:spAutoFit/>
              </a:bodyPr>
              <a:lstStyle/>
              <a:p>
                <a:r>
                  <a:rPr lang="en-US" sz="1400" smtClean="0"/>
                  <a:t>beaver length (m)</a:t>
                </a:r>
                <a:endParaRPr lang="en-US" sz="1400"/>
              </a:p>
            </p:txBody>
          </p:sp>
        </p:grpSp>
        <p:sp>
          <p:nvSpPr>
            <p:cNvPr id="2048" name="Rectangle 2047"/>
            <p:cNvSpPr/>
            <p:nvPr/>
          </p:nvSpPr>
          <p:spPr>
            <a:xfrm>
              <a:off x="6172200" y="0"/>
              <a:ext cx="19812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92277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838200"/>
          </a:xfrm>
        </p:spPr>
        <p:txBody>
          <a:bodyPr>
            <a:normAutofit fontScale="90000"/>
          </a:bodyPr>
          <a:lstStyle/>
          <a:p>
            <a:r>
              <a:rPr lang="en-US" smtClean="0"/>
              <a:t>abundance and distribution of dams</a:t>
            </a:r>
            <a:endParaRPr lang="en-US"/>
          </a:p>
        </p:txBody>
      </p:sp>
      <p:sp>
        <p:nvSpPr>
          <p:cNvPr id="7" name="Content Placeholder 6"/>
          <p:cNvSpPr>
            <a:spLocks noGrp="1"/>
          </p:cNvSpPr>
          <p:nvPr>
            <p:ph idx="1"/>
          </p:nvPr>
        </p:nvSpPr>
        <p:spPr>
          <a:xfrm>
            <a:off x="476250" y="2332037"/>
            <a:ext cx="8229600" cy="4525963"/>
          </a:xfrm>
        </p:spPr>
        <p:txBody>
          <a:bodyPr/>
          <a:lstStyle/>
          <a:p>
            <a:pPr marL="0" indent="0">
              <a:buNone/>
            </a:pPr>
            <a:r>
              <a:rPr lang="en-US" smtClean="0"/>
              <a:t>Density of beaver dams (and, presumably, their effects) varies widely among regions and basins.  </a:t>
            </a:r>
            <a:endParaRPr lang="en-US"/>
          </a:p>
        </p:txBody>
      </p:sp>
      <p:grpSp>
        <p:nvGrpSpPr>
          <p:cNvPr id="16" name="Group 15"/>
          <p:cNvGrpSpPr/>
          <p:nvPr/>
        </p:nvGrpSpPr>
        <p:grpSpPr>
          <a:xfrm>
            <a:off x="1600200" y="387930"/>
            <a:ext cx="5981700" cy="781814"/>
            <a:chOff x="2705100" y="304800"/>
            <a:chExt cx="5981700" cy="781814"/>
          </a:xfrm>
        </p:grpSpPr>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515" t="-1" r="-128" b="-31160"/>
            <a:stretch/>
          </p:blipFill>
          <p:spPr bwMode="auto">
            <a:xfrm>
              <a:off x="2705100" y="438874"/>
              <a:ext cx="5981700" cy="64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4267200" y="304800"/>
              <a:ext cx="2057400" cy="0"/>
            </a:xfrm>
            <a:prstGeom prst="line">
              <a:avLst/>
            </a:prstGeom>
            <a:ln w="28575">
              <a:solidFill>
                <a:schemeClr val="accent2"/>
              </a:solidFill>
              <a:prstDash val="sysDash"/>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4267200" y="778837"/>
              <a:ext cx="2762250" cy="307777"/>
            </a:xfrm>
            <a:prstGeom prst="rect">
              <a:avLst/>
            </a:prstGeom>
            <a:noFill/>
          </p:spPr>
          <p:txBody>
            <a:bodyPr wrap="square" rtlCol="0">
              <a:spAutoFit/>
            </a:bodyPr>
            <a:lstStyle/>
            <a:p>
              <a:r>
                <a:rPr lang="en-US" sz="1400" smtClean="0"/>
                <a:t>extent of beaver modification (m)</a:t>
              </a:r>
            </a:p>
          </p:txBody>
        </p:sp>
        <p:cxnSp>
          <p:nvCxnSpPr>
            <p:cNvPr id="13" name="Straight Connector 12"/>
            <p:cNvCxnSpPr/>
            <p:nvPr/>
          </p:nvCxnSpPr>
          <p:spPr>
            <a:xfrm>
              <a:off x="6381750" y="304800"/>
              <a:ext cx="647700" cy="0"/>
            </a:xfrm>
            <a:prstGeom prst="line">
              <a:avLst/>
            </a:prstGeom>
            <a:ln w="28575">
              <a:solidFill>
                <a:srgbClr val="C00000"/>
              </a:solidFill>
              <a:prstDash val="sysDot"/>
            </a:ln>
          </p:spPr>
          <p:style>
            <a:lnRef idx="1">
              <a:schemeClr val="dk1"/>
            </a:lnRef>
            <a:fillRef idx="0">
              <a:schemeClr val="dk1"/>
            </a:fillRef>
            <a:effectRef idx="0">
              <a:schemeClr val="dk1"/>
            </a:effectRef>
            <a:fontRef idx="minor">
              <a:schemeClr val="tx1"/>
            </a:fontRef>
          </p:style>
        </p:cxnSp>
      </p:gr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0" y="3733800"/>
            <a:ext cx="4419600" cy="2967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119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1124714"/>
            <a:ext cx="8229600" cy="1143000"/>
          </a:xfrm>
        </p:spPr>
        <p:txBody>
          <a:bodyPr/>
          <a:lstStyle/>
          <a:p>
            <a:r>
              <a:rPr lang="en-US" smtClean="0"/>
              <a:t>large scale effects</a:t>
            </a:r>
            <a:endParaRPr lang="en-US"/>
          </a:p>
        </p:txBody>
      </p:sp>
      <p:sp>
        <p:nvSpPr>
          <p:cNvPr id="3" name="TextBox 2"/>
          <p:cNvSpPr txBox="1"/>
          <p:nvPr/>
        </p:nvSpPr>
        <p:spPr>
          <a:xfrm>
            <a:off x="895350" y="2590800"/>
            <a:ext cx="7391400" cy="400110"/>
          </a:xfrm>
          <a:prstGeom prst="rect">
            <a:avLst/>
          </a:prstGeom>
          <a:noFill/>
        </p:spPr>
        <p:txBody>
          <a:bodyPr wrap="square" rtlCol="0">
            <a:spAutoFit/>
          </a:bodyPr>
          <a:lstStyle/>
          <a:p>
            <a:endParaRPr lang="en-US" sz="1000" smtClean="0"/>
          </a:p>
          <a:p>
            <a:endParaRPr lang="en-US" sz="1000"/>
          </a:p>
        </p:txBody>
      </p:sp>
      <p:grpSp>
        <p:nvGrpSpPr>
          <p:cNvPr id="4" name="Group 3"/>
          <p:cNvGrpSpPr/>
          <p:nvPr/>
        </p:nvGrpSpPr>
        <p:grpSpPr>
          <a:xfrm>
            <a:off x="1600200" y="266700"/>
            <a:ext cx="5981700" cy="819914"/>
            <a:chOff x="2705100" y="266700"/>
            <a:chExt cx="5981700" cy="819914"/>
          </a:xfrm>
        </p:grpSpPr>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15" t="-1" r="-128" b="-31160"/>
            <a:stretch/>
          </p:blipFill>
          <p:spPr bwMode="auto">
            <a:xfrm>
              <a:off x="2705100" y="438874"/>
              <a:ext cx="5981700" cy="64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267200" y="778837"/>
              <a:ext cx="2762250" cy="307777"/>
            </a:xfrm>
            <a:prstGeom prst="rect">
              <a:avLst/>
            </a:prstGeom>
            <a:noFill/>
          </p:spPr>
          <p:txBody>
            <a:bodyPr wrap="square" rtlCol="0">
              <a:spAutoFit/>
            </a:bodyPr>
            <a:lstStyle/>
            <a:p>
              <a:r>
                <a:rPr lang="en-US" sz="1400" smtClean="0"/>
                <a:t>extent of beaver modification (m)</a:t>
              </a:r>
            </a:p>
          </p:txBody>
        </p:sp>
        <p:cxnSp>
          <p:nvCxnSpPr>
            <p:cNvPr id="8" name="Straight Connector 7"/>
            <p:cNvCxnSpPr/>
            <p:nvPr/>
          </p:nvCxnSpPr>
          <p:spPr>
            <a:xfrm>
              <a:off x="6286500" y="266700"/>
              <a:ext cx="2095500" cy="0"/>
            </a:xfrm>
            <a:prstGeom prst="line">
              <a:avLst/>
            </a:prstGeom>
            <a:ln w="28575">
              <a:solidFill>
                <a:srgbClr val="C00000"/>
              </a:solidFill>
              <a:prstDash val="sysDot"/>
            </a:ln>
          </p:spPr>
          <p:style>
            <a:lnRef idx="1">
              <a:schemeClr val="dk1"/>
            </a:lnRef>
            <a:fillRef idx="0">
              <a:schemeClr val="dk1"/>
            </a:fillRef>
            <a:effectRef idx="0">
              <a:schemeClr val="dk1"/>
            </a:effectRef>
            <a:fontRef idx="minor">
              <a:schemeClr val="tx1"/>
            </a:fontRef>
          </p:style>
        </p:cxnSp>
      </p:grpSp>
      <p:sp>
        <p:nvSpPr>
          <p:cNvPr id="14" name="Rectangle 13"/>
          <p:cNvSpPr/>
          <p:nvPr/>
        </p:nvSpPr>
        <p:spPr>
          <a:xfrm>
            <a:off x="1736725" y="3010644"/>
            <a:ext cx="5708650" cy="1077218"/>
          </a:xfrm>
          <a:prstGeom prst="rect">
            <a:avLst/>
          </a:prstGeom>
        </p:spPr>
        <p:txBody>
          <a:bodyPr wrap="square">
            <a:spAutoFit/>
          </a:bodyPr>
          <a:lstStyle/>
          <a:p>
            <a:r>
              <a:rPr lang="en-US" sz="3200" smtClean="0"/>
              <a:t>“The abundance of beavers is key to their function.” </a:t>
            </a:r>
            <a:r>
              <a:rPr lang="en-US" sz="2000" smtClean="0"/>
              <a:t>(Wild 2011)</a:t>
            </a:r>
            <a:endParaRPr lang="en-US" sz="2000" smtClean="0"/>
          </a:p>
        </p:txBody>
      </p:sp>
    </p:spTree>
    <p:extLst>
      <p:ext uri="{BB962C8B-B14F-4D97-AF65-F5344CB8AC3E}">
        <p14:creationId xmlns:p14="http://schemas.microsoft.com/office/powerpoint/2010/main" val="49414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614"/>
            <a:ext cx="8229600" cy="1143000"/>
          </a:xfrm>
        </p:spPr>
        <p:txBody>
          <a:bodyPr/>
          <a:lstStyle/>
          <a:p>
            <a:r>
              <a:rPr lang="en-US" smtClean="0"/>
              <a:t>extent of beaver activity in TIME</a:t>
            </a:r>
            <a:endParaRPr lang="en-US"/>
          </a:p>
        </p:txBody>
      </p:sp>
      <p:sp>
        <p:nvSpPr>
          <p:cNvPr id="3" name="Content Placeholder 2"/>
          <p:cNvSpPr>
            <a:spLocks noGrp="1"/>
          </p:cNvSpPr>
          <p:nvPr>
            <p:ph idx="1"/>
          </p:nvPr>
        </p:nvSpPr>
        <p:spPr>
          <a:xfrm>
            <a:off x="457200" y="2332037"/>
            <a:ext cx="8229600" cy="4525963"/>
          </a:xfrm>
        </p:spPr>
        <p:txBody>
          <a:bodyPr/>
          <a:lstStyle/>
          <a:p>
            <a:r>
              <a:rPr lang="en-US" smtClean="0"/>
              <a:t>A single dam can last less for less than a year, or for more than a century  </a:t>
            </a:r>
          </a:p>
          <a:p>
            <a:r>
              <a:rPr lang="en-US" smtClean="0"/>
              <a:t>Dams may fill in with sediment and develop into other landforms, such as beaver meadow.</a:t>
            </a:r>
          </a:p>
          <a:p>
            <a:r>
              <a:rPr lang="en-US" smtClean="0"/>
              <a:t>In some systems, especially arid systems, the number of dams varies widely with time.  </a:t>
            </a:r>
          </a:p>
          <a:p>
            <a:endParaRPr lang="en-US"/>
          </a:p>
        </p:txBody>
      </p:sp>
      <p:grpSp>
        <p:nvGrpSpPr>
          <p:cNvPr id="5" name="Group 4"/>
          <p:cNvGrpSpPr/>
          <p:nvPr/>
        </p:nvGrpSpPr>
        <p:grpSpPr>
          <a:xfrm>
            <a:off x="2971800" y="285750"/>
            <a:ext cx="5981700" cy="800864"/>
            <a:chOff x="2705100" y="285750"/>
            <a:chExt cx="5981700" cy="800864"/>
          </a:xfrm>
        </p:grpSpPr>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15" t="-1" r="-128" b="-31160"/>
            <a:stretch/>
          </p:blipFill>
          <p:spPr bwMode="auto">
            <a:xfrm>
              <a:off x="2705100" y="438874"/>
              <a:ext cx="5981700" cy="647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90850" y="762744"/>
              <a:ext cx="3067050" cy="307777"/>
            </a:xfrm>
            <a:prstGeom prst="rect">
              <a:avLst/>
            </a:prstGeom>
            <a:noFill/>
          </p:spPr>
          <p:txBody>
            <a:bodyPr wrap="square" rtlCol="0">
              <a:spAutoFit/>
            </a:bodyPr>
            <a:lstStyle/>
            <a:p>
              <a:r>
                <a:rPr lang="en-US" sz="1400" smtClean="0"/>
                <a:t>extent of beaver modification (years)</a:t>
              </a:r>
            </a:p>
          </p:txBody>
        </p:sp>
        <p:cxnSp>
          <p:nvCxnSpPr>
            <p:cNvPr id="8" name="Straight Connector 7"/>
            <p:cNvCxnSpPr/>
            <p:nvPr/>
          </p:nvCxnSpPr>
          <p:spPr>
            <a:xfrm>
              <a:off x="3371850" y="285750"/>
              <a:ext cx="2095500" cy="0"/>
            </a:xfrm>
            <a:prstGeom prst="line">
              <a:avLst/>
            </a:prstGeom>
            <a:ln w="28575">
              <a:solidFill>
                <a:srgbClr val="C00000"/>
              </a:solidFill>
              <a:prstDash val="sysDot"/>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963095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Olden\Desktop\images for pres\scouted_w_topo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9050"/>
            <a:ext cx="9144000" cy="7065820"/>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050" y="3551960"/>
            <a:ext cx="4572000" cy="1143000"/>
          </a:xfrm>
        </p:spPr>
        <p:txBody>
          <a:bodyPr>
            <a:normAutofit/>
          </a:bodyPr>
          <a:lstStyle/>
          <a:p>
            <a:r>
              <a:rPr lang="en-US" sz="3200" b="1" smtClean="0"/>
              <a:t>beavers in the Verde River basin, Arizona</a:t>
            </a:r>
            <a:endParaRPr lang="en-US" sz="3200" b="1"/>
          </a:p>
        </p:txBody>
      </p:sp>
      <p:grpSp>
        <p:nvGrpSpPr>
          <p:cNvPr id="5" name="Group 4"/>
          <p:cNvGrpSpPr>
            <a:grpSpLocks/>
          </p:cNvGrpSpPr>
          <p:nvPr/>
        </p:nvGrpSpPr>
        <p:grpSpPr bwMode="auto">
          <a:xfrm>
            <a:off x="1334766" y="2650542"/>
            <a:ext cx="5530215" cy="2614771"/>
            <a:chOff x="1067781" y="1056382"/>
            <a:chExt cx="55305" cy="26151"/>
          </a:xfrm>
        </p:grpSpPr>
        <p:pic>
          <p:nvPicPr>
            <p:cNvPr id="8" name="Picture 7" descr="upper verde surveys"/>
            <p:cNvPicPr>
              <a:picLocks noChangeAspect="1" noChangeArrowheads="1"/>
            </p:cNvPicPr>
            <p:nvPr/>
          </p:nvPicPr>
          <p:blipFill>
            <a:blip r:embed="rId4">
              <a:extLst>
                <a:ext uri="{28A0092B-C50C-407E-A947-70E740481C1C}">
                  <a14:useLocalDpi xmlns:a14="http://schemas.microsoft.com/office/drawing/2010/main" val="0"/>
                </a:ext>
              </a:extLst>
            </a:blip>
            <a:srcRect l="5582" t="17268" r="5582" b="28368"/>
            <a:stretch>
              <a:fillRect/>
            </a:stretch>
          </p:blipFill>
          <p:spPr bwMode="auto">
            <a:xfrm>
              <a:off x="1067781" y="1056382"/>
              <a:ext cx="55305" cy="261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nvGrpSpPr>
            <p:cNvPr id="9" name="Group 8"/>
            <p:cNvGrpSpPr>
              <a:grpSpLocks/>
            </p:cNvGrpSpPr>
            <p:nvPr/>
          </p:nvGrpSpPr>
          <p:grpSpPr bwMode="auto">
            <a:xfrm>
              <a:off x="1069208" y="1057823"/>
              <a:ext cx="11375" cy="9572"/>
              <a:chOff x="1066733" y="1094875"/>
              <a:chExt cx="11373" cy="9572"/>
            </a:xfrm>
          </p:grpSpPr>
          <p:pic>
            <p:nvPicPr>
              <p:cNvPr id="10" name="Picture 9" descr="upper verde surveys"/>
              <p:cNvPicPr>
                <a:picLocks noChangeAspect="1" noChangeArrowheads="1"/>
              </p:cNvPicPr>
              <p:nvPr/>
            </p:nvPicPr>
            <p:blipFill>
              <a:blip r:embed="rId4">
                <a:extLst>
                  <a:ext uri="{28A0092B-C50C-407E-A947-70E740481C1C}">
                    <a14:useLocalDpi xmlns:a14="http://schemas.microsoft.com/office/drawing/2010/main" val="0"/>
                  </a:ext>
                </a:extLst>
              </a:blip>
              <a:srcRect l="1904" t="90749" r="87280" b="1936"/>
              <a:stretch>
                <a:fillRect/>
              </a:stretch>
            </p:blipFill>
            <p:spPr bwMode="auto">
              <a:xfrm>
                <a:off x="1066733" y="1094875"/>
                <a:ext cx="7563" cy="39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pic>
            <p:nvPicPr>
              <p:cNvPr id="11" name="Picture 10" descr="upper verde surveys"/>
              <p:cNvPicPr>
                <a:picLocks noChangeAspect="1" noChangeArrowheads="1"/>
              </p:cNvPicPr>
              <p:nvPr/>
            </p:nvPicPr>
            <p:blipFill>
              <a:blip r:embed="rId4">
                <a:extLst>
                  <a:ext uri="{28A0092B-C50C-407E-A947-70E740481C1C}">
                    <a14:useLocalDpi xmlns:a14="http://schemas.microsoft.com/office/drawing/2010/main" val="0"/>
                  </a:ext>
                </a:extLst>
              </a:blip>
              <a:srcRect l="76389" t="87930" r="7352" b="2113"/>
              <a:stretch>
                <a:fillRect/>
              </a:stretch>
            </p:blipFill>
            <p:spPr bwMode="auto">
              <a:xfrm>
                <a:off x="1066733" y="1099066"/>
                <a:ext cx="11373" cy="53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pic>
        </p:grpSp>
      </p:grpSp>
      <p:cxnSp>
        <p:nvCxnSpPr>
          <p:cNvPr id="6" name="AutoShape 13"/>
          <p:cNvCxnSpPr>
            <a:cxnSpLocks noChangeShapeType="1"/>
          </p:cNvCxnSpPr>
          <p:nvPr/>
        </p:nvCxnSpPr>
        <p:spPr bwMode="auto">
          <a:xfrm flipH="1" flipV="1">
            <a:off x="228600" y="2191247"/>
            <a:ext cx="1106166" cy="1291440"/>
          </a:xfrm>
          <a:prstGeom prst="straightConnector1">
            <a:avLst/>
          </a:prstGeom>
          <a:ln w="28575">
            <a:headEnd/>
            <a:tailEnd/>
          </a:ln>
          <a:extLst/>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bwMode="auto">
          <a:xfrm>
            <a:off x="1143000" y="1981200"/>
            <a:ext cx="1752600" cy="669342"/>
          </a:xfrm>
          <a:prstGeom prst="line">
            <a:avLst/>
          </a:prstGeom>
          <a:ln w="28575">
            <a:headEnd/>
            <a:tailEnd/>
          </a:ln>
          <a:extLst/>
        </p:spPr>
        <p:style>
          <a:lnRef idx="2">
            <a:schemeClr val="accent4"/>
          </a:lnRef>
          <a:fillRef idx="0">
            <a:schemeClr val="accent4"/>
          </a:fillRef>
          <a:effectRef idx="1">
            <a:schemeClr val="accent4"/>
          </a:effectRef>
          <a:fontRef idx="minor">
            <a:schemeClr val="tx1"/>
          </a:fontRef>
        </p:style>
      </p:cxnSp>
      <p:sp>
        <p:nvSpPr>
          <p:cNvPr id="16" name="Rectangle 15"/>
          <p:cNvSpPr/>
          <p:nvPr/>
        </p:nvSpPr>
        <p:spPr>
          <a:xfrm>
            <a:off x="1334766" y="2650542"/>
            <a:ext cx="5530215" cy="2614771"/>
          </a:xfrm>
          <a:prstGeom prst="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63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bwMode="auto">
        <a:noFill/>
        <a:ln w="9525">
          <a:solidFill>
            <a:schemeClr val="dk1">
              <a:lumMod val="0"/>
              <a:lumOff val="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a:spPr>
      <a:bodyPr/>
      <a:lst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TotalTime>
  <Words>2079</Words>
  <Application>Microsoft Office PowerPoint</Application>
  <PresentationFormat>On-screen Show (4:3)</PresentationFormat>
  <Paragraphs>181</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How busy are beavers?</vt:lpstr>
      <vt:lpstr>how much do beavers build  dams in the desert?</vt:lpstr>
      <vt:lpstr>how busy are beavers?</vt:lpstr>
      <vt:lpstr>PowerPoint Presentation</vt:lpstr>
      <vt:lpstr>speaking of scale…</vt:lpstr>
      <vt:lpstr>abundance and distribution of dams</vt:lpstr>
      <vt:lpstr>large scale effects</vt:lpstr>
      <vt:lpstr>extent of beaver activity in TIME</vt:lpstr>
      <vt:lpstr>beavers in the Verde River basin, Arizona</vt:lpstr>
      <vt:lpstr>PowerPoint Presentation</vt:lpstr>
      <vt:lpstr>area searched vs beaver dam density</vt:lpstr>
      <vt:lpstr>PowerPoint Presentation</vt:lpstr>
      <vt:lpstr>PowerPoint Presentation</vt:lpstr>
      <vt:lpstr>PowerPoint Presentation</vt:lpstr>
      <vt:lpstr>PowerPoint Presentation</vt:lpstr>
      <vt:lpstr>when scale goes awry…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PPG</dc:creator>
  <cp:lastModifiedBy>PPG</cp:lastModifiedBy>
  <cp:revision>33</cp:revision>
  <dcterms:created xsi:type="dcterms:W3CDTF">2012-12-10T17:43:24Z</dcterms:created>
  <dcterms:modified xsi:type="dcterms:W3CDTF">2012-12-11T01:36:19Z</dcterms:modified>
</cp:coreProperties>
</file>