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7.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notesSlides/notesSlide8.xml" ContentType="application/vnd.openxmlformats-officedocument.presentationml.notesSlide+xml"/>
  <Override PartName="/ppt/charts/chart3.xml" ContentType="application/vnd.openxmlformats-officedocument.drawingml.chart+xml"/>
  <Override PartName="/ppt/drawings/drawing3.xml" ContentType="application/vnd.openxmlformats-officedocument.drawingml.chartshapes+xml"/>
  <Override PartName="/ppt/notesSlides/notesSlide9.xml" ContentType="application/vnd.openxmlformats-officedocument.presentationml.notesSlide+xml"/>
  <Override PartName="/ppt/charts/chart4.xml" ContentType="application/vnd.openxmlformats-officedocument.drawingml.chart+xml"/>
  <Override PartName="/ppt/drawings/drawing4.xml" ContentType="application/vnd.openxmlformats-officedocument.drawingml.chartshapes+xml"/>
  <Override PartName="/ppt/notesSlides/notesSlide10.xml" ContentType="application/vnd.openxmlformats-officedocument.presentationml.notesSlide+xml"/>
  <Override PartName="/ppt/charts/chart5.xml" ContentType="application/vnd.openxmlformats-officedocument.drawingml.chart+xml"/>
  <Override PartName="/ppt/drawings/drawing5.xml" ContentType="application/vnd.openxmlformats-officedocument.drawingml.chartshapes+xml"/>
  <Override PartName="/ppt/notesSlides/notesSlide11.xml" ContentType="application/vnd.openxmlformats-officedocument.presentationml.notesSlide+xml"/>
  <Override PartName="/ppt/charts/chart6.xml" ContentType="application/vnd.openxmlformats-officedocument.drawingml.chart+xml"/>
  <Override PartName="/ppt/drawings/drawing6.xml" ContentType="application/vnd.openxmlformats-officedocument.drawingml.chartshapes+xml"/>
  <Override PartName="/ppt/notesSlides/notesSlide12.xml" ContentType="application/vnd.openxmlformats-officedocument.presentationml.notesSlide+xml"/>
  <Override PartName="/ppt/charts/chart7.xml" ContentType="application/vnd.openxmlformats-officedocument.drawingml.chart+xml"/>
  <Override PartName="/ppt/drawings/drawing7.xml" ContentType="application/vnd.openxmlformats-officedocument.drawingml.chartshap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8.xml" ContentType="application/vnd.openxmlformats-officedocument.drawingml.chart+xml"/>
  <Override PartName="/ppt/drawings/drawing8.xml" ContentType="application/vnd.openxmlformats-officedocument.drawingml.chartshapes+xml"/>
  <Override PartName="/ppt/charts/chart9.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0.xml" ContentType="application/vnd.openxmlformats-officedocument.drawingml.chart+xml"/>
  <Override PartName="/ppt/drawings/drawing9.xml" ContentType="application/vnd.openxmlformats-officedocument.drawingml.chartshapes+xml"/>
  <Override PartName="/ppt/charts/chart11.xml" ContentType="application/vnd.openxmlformats-officedocument.drawingml.chart+xml"/>
  <Override PartName="/ppt/notesSlides/notesSlide17.xml" ContentType="application/vnd.openxmlformats-officedocument.presentationml.notesSlide+xml"/>
  <Override PartName="/ppt/charts/chart12.xml" ContentType="application/vnd.openxmlformats-officedocument.drawingml.chart+xml"/>
  <Override PartName="/ppt/drawings/drawing10.xml" ContentType="application/vnd.openxmlformats-officedocument.drawingml.chartshapes+xml"/>
  <Override PartName="/ppt/charts/chart13.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7" r:id="rId3"/>
    <p:sldId id="269" r:id="rId4"/>
    <p:sldId id="265" r:id="rId5"/>
    <p:sldId id="268" r:id="rId6"/>
    <p:sldId id="275" r:id="rId7"/>
    <p:sldId id="277" r:id="rId8"/>
    <p:sldId id="276" r:id="rId9"/>
    <p:sldId id="278" r:id="rId10"/>
    <p:sldId id="279" r:id="rId11"/>
    <p:sldId id="280" r:id="rId12"/>
    <p:sldId id="270" r:id="rId13"/>
    <p:sldId id="259" r:id="rId14"/>
    <p:sldId id="261" r:id="rId15"/>
    <p:sldId id="272" r:id="rId16"/>
    <p:sldId id="271" r:id="rId17"/>
    <p:sldId id="273" r:id="rId18"/>
    <p:sldId id="274" r:id="rId19"/>
    <p:sldId id="262"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45" autoAdjust="0"/>
    <p:restoredTop sz="94438" autoAdjust="0"/>
  </p:normalViewPr>
  <p:slideViewPr>
    <p:cSldViewPr>
      <p:cViewPr>
        <p:scale>
          <a:sx n="100" d="100"/>
          <a:sy n="100" d="100"/>
        </p:scale>
        <p:origin x="-1404" y="-15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oleObject" Target="file:///C:\Users\Admin2\Dropbox\_Academics\_2013%20University%20of%20Washington\classes\521e%20Ecological%20Scaling%20Fall%202013\Final%20presentation.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Admin2\Dropbox\_Academics\_2013%20University%20of%20Washington\classes\521e%20Ecological%20Scaling%20Fall%202013\Final%20presentation.xlsx" TargetMode="External"/></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10.xml"/><Relationship Id="rId1" Type="http://schemas.openxmlformats.org/officeDocument/2006/relationships/oleObject" Target="file:///C:\Users\Admin2\Dropbox\_Academics\_2013%20University%20of%20Washington\classes\521e%20Ecological%20Scaling%20Fall%202013\Final%20presentation.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C:\Users\Admin2\Dropbox\_Academics\_2013%20University%20of%20Washington\classes\521e%20Ecological%20Scaling%20Fall%202013\Final%20presentation.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oleObject" Target="file:///C:\Users\Admin2\Dropbox\_Academics\_2013%20University%20of%20Washington\classes\521e%20Ecological%20Scaling%20Fall%202013\Final%20presentation.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Admin2\Dropbox\_Academics\_2013%20University%20of%20Washington\classes\521e%20Ecological%20Scaling%20Fall%202013\Final%20presentation.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0.13340398075240595"/>
          <c:y val="6.168066491688539E-2"/>
          <c:w val="0.85131824146981627"/>
          <c:h val="0.67161592300962381"/>
        </c:manualLayout>
      </c:layout>
      <c:barChart>
        <c:barDir val="col"/>
        <c:grouping val="clustered"/>
        <c:varyColors val="0"/>
        <c:ser>
          <c:idx val="0"/>
          <c:order val="0"/>
          <c:invertIfNegative val="0"/>
          <c:dLbls>
            <c:delete val="1"/>
          </c:dLbls>
          <c:cat>
            <c:strRef>
              <c:f>Sheet5!$J$2:$J$7</c:f>
              <c:strCache>
                <c:ptCount val="6"/>
                <c:pt idx="0">
                  <c:v>Microhabitat</c:v>
                </c:pt>
                <c:pt idx="1">
                  <c:v>Pool/Riffle</c:v>
                </c:pt>
                <c:pt idx="2">
                  <c:v>Reach</c:v>
                </c:pt>
                <c:pt idx="3">
                  <c:v>Segment</c:v>
                </c:pt>
                <c:pt idx="4">
                  <c:v>Stream System</c:v>
                </c:pt>
                <c:pt idx="5">
                  <c:v>Watershed</c:v>
                </c:pt>
              </c:strCache>
            </c:strRef>
          </c:cat>
          <c:val>
            <c:numRef>
              <c:f>'Animation Slide'!$B$2:$B$7</c:f>
              <c:numCache>
                <c:formatCode>General</c:formatCode>
                <c:ptCount val="6"/>
              </c:numCache>
            </c:numRef>
          </c:val>
        </c:ser>
        <c:dLbls>
          <c:showLegendKey val="0"/>
          <c:showVal val="1"/>
          <c:showCatName val="0"/>
          <c:showSerName val="0"/>
          <c:showPercent val="0"/>
          <c:showBubbleSize val="0"/>
        </c:dLbls>
        <c:gapWidth val="75"/>
        <c:axId val="56594816"/>
        <c:axId val="56878976"/>
      </c:barChart>
      <c:catAx>
        <c:axId val="56594816"/>
        <c:scaling>
          <c:orientation val="minMax"/>
        </c:scaling>
        <c:delete val="0"/>
        <c:axPos val="b"/>
        <c:title>
          <c:tx>
            <c:rich>
              <a:bodyPr/>
              <a:lstStyle/>
              <a:p>
                <a:pPr>
                  <a:defRPr/>
                </a:pPr>
                <a:r>
                  <a:rPr lang="en-US" sz="1600" dirty="0"/>
                  <a:t>Habitat </a:t>
                </a:r>
                <a:r>
                  <a:rPr lang="en-US" sz="1600" dirty="0" smtClean="0"/>
                  <a:t>Scale</a:t>
                </a:r>
                <a:endParaRPr lang="en-US" sz="1600" dirty="0"/>
              </a:p>
            </c:rich>
          </c:tx>
          <c:layout>
            <c:manualLayout>
              <c:xMode val="edge"/>
              <c:yMode val="edge"/>
              <c:x val="0.43426093613298344"/>
              <c:y val="0.87483333333333335"/>
            </c:manualLayout>
          </c:layout>
          <c:overlay val="0"/>
        </c:title>
        <c:numFmt formatCode="General" sourceLinked="0"/>
        <c:majorTickMark val="none"/>
        <c:minorTickMark val="none"/>
        <c:tickLblPos val="nextTo"/>
        <c:txPr>
          <a:bodyPr/>
          <a:lstStyle/>
          <a:p>
            <a:pPr>
              <a:defRPr sz="1400"/>
            </a:pPr>
            <a:endParaRPr lang="en-US"/>
          </a:p>
        </c:txPr>
        <c:crossAx val="56878976"/>
        <c:crosses val="autoZero"/>
        <c:auto val="1"/>
        <c:lblAlgn val="ctr"/>
        <c:lblOffset val="100"/>
        <c:noMultiLvlLbl val="0"/>
      </c:catAx>
      <c:valAx>
        <c:axId val="56878976"/>
        <c:scaling>
          <c:orientation val="minMax"/>
          <c:max val="3"/>
          <c:min val="0"/>
        </c:scaling>
        <c:delete val="1"/>
        <c:axPos val="l"/>
        <c:majorGridlines/>
        <c:title>
          <c:tx>
            <c:rich>
              <a:bodyPr rot="-5400000" vert="horz"/>
              <a:lstStyle/>
              <a:p>
                <a:pPr>
                  <a:defRPr/>
                </a:pPr>
                <a:r>
                  <a:rPr lang="en-US" sz="1600" dirty="0"/>
                  <a:t>Average Magnitude of Impacts</a:t>
                </a:r>
              </a:p>
            </c:rich>
          </c:tx>
          <c:layout>
            <c:manualLayout>
              <c:xMode val="edge"/>
              <c:yMode val="edge"/>
              <c:x val="1.6666666666666666E-2"/>
              <c:y val="6.7236220472440947E-2"/>
            </c:manualLayout>
          </c:layout>
          <c:overlay val="0"/>
        </c:title>
        <c:numFmt formatCode="General" sourceLinked="1"/>
        <c:majorTickMark val="none"/>
        <c:minorTickMark val="none"/>
        <c:tickLblPos val="none"/>
        <c:crossAx val="56594816"/>
        <c:crosses val="autoZero"/>
        <c:crossBetween val="between"/>
        <c:majorUnit val="1"/>
      </c:valAx>
      <c:spPr>
        <a:noFill/>
        <a:ln>
          <a:solidFill>
            <a:prstClr val="white">
              <a:lumMod val="50000"/>
            </a:prstClr>
          </a:solidFill>
        </a:ln>
      </c:spPr>
    </c:plotArea>
    <c:plotVisOnly val="1"/>
    <c:dispBlanksAs val="gap"/>
    <c:showDLblsOverMax val="0"/>
  </c:chart>
  <c:spPr>
    <a:noFill/>
    <a:ln>
      <a:noFill/>
    </a:ln>
  </c:sp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0.14868175853018373"/>
          <c:y val="6.4412891011574408E-2"/>
          <c:w val="0.73326268591426036"/>
          <c:h val="0.74533388855239269"/>
        </c:manualLayout>
      </c:layout>
      <c:barChart>
        <c:barDir val="col"/>
        <c:grouping val="clustered"/>
        <c:varyColors val="0"/>
        <c:ser>
          <c:idx val="0"/>
          <c:order val="0"/>
          <c:invertIfNegative val="0"/>
          <c:dLbls>
            <c:delete val="1"/>
          </c:dLbls>
          <c:cat>
            <c:strRef>
              <c:f>Sheet5!$J$2:$J$7</c:f>
              <c:strCache>
                <c:ptCount val="6"/>
                <c:pt idx="0">
                  <c:v>Microhabitat</c:v>
                </c:pt>
                <c:pt idx="1">
                  <c:v>Pool/Riffle</c:v>
                </c:pt>
                <c:pt idx="2">
                  <c:v>Reach</c:v>
                </c:pt>
                <c:pt idx="3">
                  <c:v>Segment</c:v>
                </c:pt>
                <c:pt idx="4">
                  <c:v>Stream System</c:v>
                </c:pt>
                <c:pt idx="5">
                  <c:v>Watershed</c:v>
                </c:pt>
              </c:strCache>
            </c:strRef>
          </c:cat>
          <c:val>
            <c:numRef>
              <c:f>Sheet5!$K$2:$K$7</c:f>
              <c:numCache>
                <c:formatCode>General</c:formatCode>
                <c:ptCount val="6"/>
                <c:pt idx="0">
                  <c:v>1</c:v>
                </c:pt>
                <c:pt idx="1">
                  <c:v>2.5</c:v>
                </c:pt>
                <c:pt idx="2">
                  <c:v>2.6</c:v>
                </c:pt>
                <c:pt idx="3">
                  <c:v>2</c:v>
                </c:pt>
                <c:pt idx="4">
                  <c:v>3</c:v>
                </c:pt>
                <c:pt idx="5">
                  <c:v>2</c:v>
                </c:pt>
              </c:numCache>
            </c:numRef>
          </c:val>
        </c:ser>
        <c:dLbls>
          <c:showLegendKey val="0"/>
          <c:showVal val="1"/>
          <c:showCatName val="0"/>
          <c:showSerName val="0"/>
          <c:showPercent val="0"/>
          <c:showBubbleSize val="0"/>
        </c:dLbls>
        <c:gapWidth val="75"/>
        <c:axId val="102000128"/>
        <c:axId val="102002048"/>
      </c:barChart>
      <c:catAx>
        <c:axId val="102000128"/>
        <c:scaling>
          <c:orientation val="minMax"/>
        </c:scaling>
        <c:delete val="0"/>
        <c:axPos val="b"/>
        <c:title>
          <c:tx>
            <c:rich>
              <a:bodyPr/>
              <a:lstStyle/>
              <a:p>
                <a:pPr>
                  <a:defRPr/>
                </a:pPr>
                <a:r>
                  <a:rPr lang="en-US" sz="1600" dirty="0"/>
                  <a:t>Habitat Subsystem</a:t>
                </a:r>
              </a:p>
            </c:rich>
          </c:tx>
          <c:layout>
            <c:manualLayout>
              <c:xMode val="edge"/>
              <c:yMode val="edge"/>
              <c:x val="0.44259426946631675"/>
              <c:y val="0.88718105933479652"/>
            </c:manualLayout>
          </c:layout>
          <c:overlay val="0"/>
        </c:title>
        <c:numFmt formatCode="General" sourceLinked="0"/>
        <c:majorTickMark val="none"/>
        <c:minorTickMark val="none"/>
        <c:tickLblPos val="nextTo"/>
        <c:txPr>
          <a:bodyPr/>
          <a:lstStyle/>
          <a:p>
            <a:pPr>
              <a:defRPr sz="1400"/>
            </a:pPr>
            <a:endParaRPr lang="en-US"/>
          </a:p>
        </c:txPr>
        <c:crossAx val="102002048"/>
        <c:crosses val="autoZero"/>
        <c:auto val="1"/>
        <c:lblAlgn val="ctr"/>
        <c:lblOffset val="100"/>
        <c:noMultiLvlLbl val="0"/>
      </c:catAx>
      <c:valAx>
        <c:axId val="102002048"/>
        <c:scaling>
          <c:orientation val="minMax"/>
          <c:max val="3"/>
          <c:min val="0"/>
        </c:scaling>
        <c:delete val="1"/>
        <c:axPos val="l"/>
        <c:title>
          <c:tx>
            <c:rich>
              <a:bodyPr rot="-5400000" vert="horz"/>
              <a:lstStyle/>
              <a:p>
                <a:pPr>
                  <a:defRPr/>
                </a:pPr>
                <a:r>
                  <a:rPr lang="en-US" sz="1600" dirty="0"/>
                  <a:t>Average Magnitude of Impacts</a:t>
                </a:r>
              </a:p>
            </c:rich>
          </c:tx>
          <c:layout>
            <c:manualLayout>
              <c:xMode val="edge"/>
              <c:yMode val="edge"/>
              <c:x val="0.94583333333333353"/>
              <c:y val="0.15466782840669513"/>
            </c:manualLayout>
          </c:layout>
          <c:overlay val="0"/>
        </c:title>
        <c:numFmt formatCode="General" sourceLinked="1"/>
        <c:majorTickMark val="none"/>
        <c:minorTickMark val="none"/>
        <c:tickLblPos val="none"/>
        <c:crossAx val="102000128"/>
        <c:crosses val="autoZero"/>
        <c:crossBetween val="between"/>
        <c:majorUnit val="1"/>
      </c:valAx>
      <c:spPr>
        <a:noFill/>
        <a:ln>
          <a:solidFill>
            <a:prstClr val="white">
              <a:lumMod val="50000"/>
            </a:prstClr>
          </a:solidFill>
        </a:ln>
      </c:spPr>
    </c:plotArea>
    <c:plotVisOnly val="1"/>
    <c:dispBlanksAs val="gap"/>
    <c:showDLblsOverMax val="0"/>
  </c:chart>
  <c:spPr>
    <a:noFill/>
    <a:ln>
      <a:noFill/>
    </a:ln>
  </c:sp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06122047244095"/>
          <c:y val="4.6416717141126634E-2"/>
          <c:w val="0.67503368328958924"/>
          <c:h val="0.7688354532606505"/>
        </c:manualLayout>
      </c:layout>
      <c:scatterChart>
        <c:scatterStyle val="smoothMarker"/>
        <c:varyColors val="0"/>
        <c:ser>
          <c:idx val="0"/>
          <c:order val="0"/>
          <c:spPr>
            <a:ln>
              <a:solidFill>
                <a:sysClr val="windowText" lastClr="000000"/>
              </a:solidFill>
            </a:ln>
          </c:spPr>
          <c:marker>
            <c:symbol val="diamond"/>
            <c:size val="6"/>
            <c:spPr>
              <a:solidFill>
                <a:schemeClr val="tx1"/>
              </a:solidFill>
            </c:spPr>
          </c:marker>
          <c:yVal>
            <c:numRef>
              <c:f>Sheet7!$E$2:$E$7</c:f>
              <c:numCache>
                <c:formatCode>General</c:formatCode>
                <c:ptCount val="6"/>
                <c:pt idx="0">
                  <c:v>2</c:v>
                </c:pt>
                <c:pt idx="1">
                  <c:v>4</c:v>
                </c:pt>
                <c:pt idx="2">
                  <c:v>3</c:v>
                </c:pt>
                <c:pt idx="3">
                  <c:v>2</c:v>
                </c:pt>
                <c:pt idx="4">
                  <c:v>1</c:v>
                </c:pt>
                <c:pt idx="5">
                  <c:v>0</c:v>
                </c:pt>
              </c:numCache>
            </c:numRef>
          </c:yVal>
          <c:smooth val="1"/>
        </c:ser>
        <c:ser>
          <c:idx val="1"/>
          <c:order val="1"/>
          <c:spPr>
            <a:ln>
              <a:solidFill>
                <a:srgbClr val="FFFF00"/>
              </a:solidFill>
            </a:ln>
          </c:spPr>
          <c:marker>
            <c:symbol val="square"/>
            <c:size val="7"/>
            <c:spPr>
              <a:solidFill>
                <a:srgbClr val="FFFF00"/>
              </a:solidFill>
              <a:ln>
                <a:solidFill>
                  <a:srgbClr val="FFFF00"/>
                </a:solidFill>
              </a:ln>
            </c:spPr>
          </c:marker>
          <c:yVal>
            <c:numRef>
              <c:f>Sheet7!$F$2:$F$7</c:f>
              <c:numCache>
                <c:formatCode>General</c:formatCode>
                <c:ptCount val="6"/>
                <c:pt idx="0">
                  <c:v>4</c:v>
                </c:pt>
                <c:pt idx="1">
                  <c:v>4</c:v>
                </c:pt>
                <c:pt idx="2">
                  <c:v>4</c:v>
                </c:pt>
                <c:pt idx="3">
                  <c:v>4</c:v>
                </c:pt>
                <c:pt idx="4">
                  <c:v>3</c:v>
                </c:pt>
                <c:pt idx="5">
                  <c:v>2</c:v>
                </c:pt>
              </c:numCache>
            </c:numRef>
          </c:yVal>
          <c:smooth val="1"/>
        </c:ser>
        <c:dLbls>
          <c:showLegendKey val="0"/>
          <c:showVal val="0"/>
          <c:showCatName val="0"/>
          <c:showSerName val="0"/>
          <c:showPercent val="0"/>
          <c:showBubbleSize val="0"/>
        </c:dLbls>
        <c:axId val="112459776"/>
        <c:axId val="112461696"/>
      </c:scatterChart>
      <c:valAx>
        <c:axId val="112459776"/>
        <c:scaling>
          <c:orientation val="minMax"/>
          <c:max val="6"/>
          <c:min val="0.5"/>
        </c:scaling>
        <c:delete val="1"/>
        <c:axPos val="b"/>
        <c:majorTickMark val="out"/>
        <c:minorTickMark val="none"/>
        <c:tickLblPos val="none"/>
        <c:crossAx val="112461696"/>
        <c:crosses val="autoZero"/>
        <c:crossBetween val="midCat"/>
        <c:majorUnit val="1"/>
      </c:valAx>
      <c:valAx>
        <c:axId val="112461696"/>
        <c:scaling>
          <c:orientation val="minMax"/>
          <c:max val="4.5"/>
          <c:min val="0"/>
        </c:scaling>
        <c:delete val="1"/>
        <c:axPos val="l"/>
        <c:majorGridlines/>
        <c:numFmt formatCode="General" sourceLinked="1"/>
        <c:majorTickMark val="out"/>
        <c:minorTickMark val="none"/>
        <c:tickLblPos val="none"/>
        <c:crossAx val="112459776"/>
        <c:crosses val="autoZero"/>
        <c:crossBetween val="midCat"/>
        <c:majorUnit val="1"/>
      </c:valAx>
      <c:spPr>
        <a:noFill/>
        <a:ln w="25400">
          <a:noFill/>
        </a:ln>
      </c:spPr>
    </c:plotArea>
    <c:plotVisOnly val="1"/>
    <c:dispBlanksAs val="gap"/>
    <c:showDLblsOverMax val="0"/>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0.14868175853018373"/>
          <c:y val="6.4412891011574408E-2"/>
          <c:w val="0.73326268591426036"/>
          <c:h val="0.74533388855239269"/>
        </c:manualLayout>
      </c:layout>
      <c:barChart>
        <c:barDir val="col"/>
        <c:grouping val="clustered"/>
        <c:varyColors val="0"/>
        <c:ser>
          <c:idx val="0"/>
          <c:order val="0"/>
          <c:invertIfNegative val="0"/>
          <c:dLbls>
            <c:delete val="1"/>
          </c:dLbls>
          <c:cat>
            <c:strRef>
              <c:f>Sheet5!$J$2:$J$7</c:f>
              <c:strCache>
                <c:ptCount val="6"/>
                <c:pt idx="0">
                  <c:v>Microhabitat</c:v>
                </c:pt>
                <c:pt idx="1">
                  <c:v>Pool/Riffle</c:v>
                </c:pt>
                <c:pt idx="2">
                  <c:v>Reach</c:v>
                </c:pt>
                <c:pt idx="3">
                  <c:v>Segment</c:v>
                </c:pt>
                <c:pt idx="4">
                  <c:v>Stream System</c:v>
                </c:pt>
                <c:pt idx="5">
                  <c:v>Watershed</c:v>
                </c:pt>
              </c:strCache>
            </c:strRef>
          </c:cat>
          <c:val>
            <c:numRef>
              <c:f>Sheet5!$K$2:$K$7</c:f>
              <c:numCache>
                <c:formatCode>General</c:formatCode>
                <c:ptCount val="6"/>
                <c:pt idx="0">
                  <c:v>1</c:v>
                </c:pt>
                <c:pt idx="1">
                  <c:v>2.5</c:v>
                </c:pt>
                <c:pt idx="2">
                  <c:v>2.6</c:v>
                </c:pt>
                <c:pt idx="3">
                  <c:v>2</c:v>
                </c:pt>
                <c:pt idx="4">
                  <c:v>3</c:v>
                </c:pt>
                <c:pt idx="5">
                  <c:v>2</c:v>
                </c:pt>
              </c:numCache>
            </c:numRef>
          </c:val>
        </c:ser>
        <c:dLbls>
          <c:showLegendKey val="0"/>
          <c:showVal val="1"/>
          <c:showCatName val="0"/>
          <c:showSerName val="0"/>
          <c:showPercent val="0"/>
          <c:showBubbleSize val="0"/>
        </c:dLbls>
        <c:gapWidth val="75"/>
        <c:axId val="113496064"/>
        <c:axId val="113498368"/>
      </c:barChart>
      <c:catAx>
        <c:axId val="113496064"/>
        <c:scaling>
          <c:orientation val="minMax"/>
        </c:scaling>
        <c:delete val="0"/>
        <c:axPos val="b"/>
        <c:title>
          <c:tx>
            <c:rich>
              <a:bodyPr/>
              <a:lstStyle/>
              <a:p>
                <a:pPr>
                  <a:defRPr/>
                </a:pPr>
                <a:r>
                  <a:rPr lang="en-US" sz="1600" dirty="0"/>
                  <a:t>Habitat Subsystem</a:t>
                </a:r>
              </a:p>
            </c:rich>
          </c:tx>
          <c:layout>
            <c:manualLayout>
              <c:xMode val="edge"/>
              <c:yMode val="edge"/>
              <c:x val="0.44259426946631675"/>
              <c:y val="0.88718105933479652"/>
            </c:manualLayout>
          </c:layout>
          <c:overlay val="0"/>
        </c:title>
        <c:numFmt formatCode="General" sourceLinked="0"/>
        <c:majorTickMark val="none"/>
        <c:minorTickMark val="none"/>
        <c:tickLblPos val="nextTo"/>
        <c:txPr>
          <a:bodyPr/>
          <a:lstStyle/>
          <a:p>
            <a:pPr>
              <a:defRPr sz="1400"/>
            </a:pPr>
            <a:endParaRPr lang="en-US"/>
          </a:p>
        </c:txPr>
        <c:crossAx val="113498368"/>
        <c:crosses val="autoZero"/>
        <c:auto val="1"/>
        <c:lblAlgn val="ctr"/>
        <c:lblOffset val="100"/>
        <c:noMultiLvlLbl val="0"/>
      </c:catAx>
      <c:valAx>
        <c:axId val="113498368"/>
        <c:scaling>
          <c:orientation val="minMax"/>
          <c:max val="3"/>
          <c:min val="0"/>
        </c:scaling>
        <c:delete val="1"/>
        <c:axPos val="l"/>
        <c:title>
          <c:tx>
            <c:rich>
              <a:bodyPr rot="-5400000" vert="horz"/>
              <a:lstStyle/>
              <a:p>
                <a:pPr>
                  <a:defRPr/>
                </a:pPr>
                <a:r>
                  <a:rPr lang="en-US" sz="1600" dirty="0"/>
                  <a:t>Average Magnitude of Impacts</a:t>
                </a:r>
              </a:p>
            </c:rich>
          </c:tx>
          <c:layout>
            <c:manualLayout>
              <c:xMode val="edge"/>
              <c:yMode val="edge"/>
              <c:x val="0.94583333333333353"/>
              <c:y val="0.15466782840669513"/>
            </c:manualLayout>
          </c:layout>
          <c:overlay val="0"/>
        </c:title>
        <c:numFmt formatCode="General" sourceLinked="1"/>
        <c:majorTickMark val="none"/>
        <c:minorTickMark val="none"/>
        <c:tickLblPos val="none"/>
        <c:crossAx val="113496064"/>
        <c:crosses val="autoZero"/>
        <c:crossBetween val="between"/>
        <c:majorUnit val="1"/>
      </c:valAx>
      <c:spPr>
        <a:noFill/>
        <a:ln>
          <a:solidFill>
            <a:prstClr val="white">
              <a:lumMod val="50000"/>
            </a:prstClr>
          </a:solidFill>
        </a:ln>
      </c:spPr>
    </c:plotArea>
    <c:plotVisOnly val="1"/>
    <c:dispBlanksAs val="gap"/>
    <c:showDLblsOverMax val="0"/>
  </c:chart>
  <c:spPr>
    <a:noFill/>
    <a:ln>
      <a:noFill/>
    </a:ln>
  </c:spPr>
  <c:externalData r:id="rId1">
    <c:autoUpdate val="0"/>
  </c:externalData>
  <c:userShapes r:id="rId2"/>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06122047244095"/>
          <c:y val="4.6416717141126634E-2"/>
          <c:w val="0.67503368328958924"/>
          <c:h val="0.7688354532606505"/>
        </c:manualLayout>
      </c:layout>
      <c:scatterChart>
        <c:scatterStyle val="smoothMarker"/>
        <c:varyColors val="0"/>
        <c:ser>
          <c:idx val="0"/>
          <c:order val="0"/>
          <c:spPr>
            <a:ln>
              <a:solidFill>
                <a:sysClr val="windowText" lastClr="000000"/>
              </a:solidFill>
            </a:ln>
          </c:spPr>
          <c:marker>
            <c:symbol val="diamond"/>
            <c:size val="6"/>
            <c:spPr>
              <a:solidFill>
                <a:schemeClr val="tx1"/>
              </a:solidFill>
            </c:spPr>
          </c:marker>
          <c:yVal>
            <c:numRef>
              <c:f>Sheet7!$E$2:$E$7</c:f>
              <c:numCache>
                <c:formatCode>General</c:formatCode>
                <c:ptCount val="6"/>
                <c:pt idx="0">
                  <c:v>2</c:v>
                </c:pt>
                <c:pt idx="1">
                  <c:v>4</c:v>
                </c:pt>
                <c:pt idx="2">
                  <c:v>3</c:v>
                </c:pt>
                <c:pt idx="3">
                  <c:v>2</c:v>
                </c:pt>
                <c:pt idx="4">
                  <c:v>1</c:v>
                </c:pt>
                <c:pt idx="5">
                  <c:v>0</c:v>
                </c:pt>
              </c:numCache>
            </c:numRef>
          </c:yVal>
          <c:smooth val="1"/>
        </c:ser>
        <c:ser>
          <c:idx val="1"/>
          <c:order val="1"/>
          <c:spPr>
            <a:ln>
              <a:solidFill>
                <a:srgbClr val="FFFF00"/>
              </a:solidFill>
            </a:ln>
          </c:spPr>
          <c:marker>
            <c:symbol val="square"/>
            <c:size val="7"/>
            <c:spPr>
              <a:solidFill>
                <a:srgbClr val="FFFF00"/>
              </a:solidFill>
              <a:ln>
                <a:solidFill>
                  <a:srgbClr val="FFFF00"/>
                </a:solidFill>
              </a:ln>
            </c:spPr>
          </c:marker>
          <c:yVal>
            <c:numRef>
              <c:f>Sheet7!$F$2:$F$7</c:f>
              <c:numCache>
                <c:formatCode>General</c:formatCode>
                <c:ptCount val="6"/>
                <c:pt idx="0">
                  <c:v>4</c:v>
                </c:pt>
                <c:pt idx="1">
                  <c:v>4</c:v>
                </c:pt>
                <c:pt idx="2">
                  <c:v>4</c:v>
                </c:pt>
                <c:pt idx="3">
                  <c:v>4</c:v>
                </c:pt>
                <c:pt idx="4">
                  <c:v>3</c:v>
                </c:pt>
                <c:pt idx="5">
                  <c:v>2</c:v>
                </c:pt>
              </c:numCache>
            </c:numRef>
          </c:yVal>
          <c:smooth val="1"/>
        </c:ser>
        <c:dLbls>
          <c:showLegendKey val="0"/>
          <c:showVal val="0"/>
          <c:showCatName val="0"/>
          <c:showSerName val="0"/>
          <c:showPercent val="0"/>
          <c:showBubbleSize val="0"/>
        </c:dLbls>
        <c:axId val="113654784"/>
        <c:axId val="113657728"/>
      </c:scatterChart>
      <c:valAx>
        <c:axId val="113654784"/>
        <c:scaling>
          <c:orientation val="minMax"/>
          <c:max val="6"/>
          <c:min val="0.5"/>
        </c:scaling>
        <c:delete val="1"/>
        <c:axPos val="b"/>
        <c:majorTickMark val="out"/>
        <c:minorTickMark val="none"/>
        <c:tickLblPos val="none"/>
        <c:crossAx val="113657728"/>
        <c:crosses val="autoZero"/>
        <c:crossBetween val="midCat"/>
        <c:majorUnit val="1"/>
      </c:valAx>
      <c:valAx>
        <c:axId val="113657728"/>
        <c:scaling>
          <c:orientation val="minMax"/>
          <c:max val="4.5"/>
          <c:min val="0"/>
        </c:scaling>
        <c:delete val="1"/>
        <c:axPos val="l"/>
        <c:majorGridlines/>
        <c:numFmt formatCode="General" sourceLinked="1"/>
        <c:majorTickMark val="out"/>
        <c:minorTickMark val="none"/>
        <c:tickLblPos val="none"/>
        <c:crossAx val="113654784"/>
        <c:crosses val="autoZero"/>
        <c:crossBetween val="midCat"/>
        <c:majorUnit val="1"/>
      </c:valAx>
      <c:spPr>
        <a:noFill/>
        <a:ln w="25400">
          <a:noFill/>
        </a:ln>
      </c:spPr>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0.13340398075240595"/>
          <c:y val="6.168066491688539E-2"/>
          <c:w val="0.85131824146981627"/>
          <c:h val="0.67161592300962381"/>
        </c:manualLayout>
      </c:layout>
      <c:barChart>
        <c:barDir val="col"/>
        <c:grouping val="clustered"/>
        <c:varyColors val="0"/>
        <c:ser>
          <c:idx val="0"/>
          <c:order val="0"/>
          <c:invertIfNegative val="0"/>
          <c:dLbls>
            <c:delete val="1"/>
          </c:dLbls>
          <c:cat>
            <c:strRef>
              <c:f>Sheet5!$J$2:$J$7</c:f>
              <c:strCache>
                <c:ptCount val="6"/>
                <c:pt idx="0">
                  <c:v>Microhabitat</c:v>
                </c:pt>
                <c:pt idx="1">
                  <c:v>Pool/Riffle</c:v>
                </c:pt>
                <c:pt idx="2">
                  <c:v>Reach</c:v>
                </c:pt>
                <c:pt idx="3">
                  <c:v>Segment</c:v>
                </c:pt>
                <c:pt idx="4">
                  <c:v>Stream System</c:v>
                </c:pt>
                <c:pt idx="5">
                  <c:v>Watershed</c:v>
                </c:pt>
              </c:strCache>
            </c:strRef>
          </c:cat>
          <c:val>
            <c:numRef>
              <c:f>'Animation Slide'!$C$2:$C$7</c:f>
              <c:numCache>
                <c:formatCode>General</c:formatCode>
                <c:ptCount val="6"/>
                <c:pt idx="0">
                  <c:v>2</c:v>
                </c:pt>
              </c:numCache>
            </c:numRef>
          </c:val>
        </c:ser>
        <c:dLbls>
          <c:showLegendKey val="0"/>
          <c:showVal val="1"/>
          <c:showCatName val="0"/>
          <c:showSerName val="0"/>
          <c:showPercent val="0"/>
          <c:showBubbleSize val="0"/>
        </c:dLbls>
        <c:gapWidth val="75"/>
        <c:axId val="56990720"/>
        <c:axId val="57039488"/>
      </c:barChart>
      <c:catAx>
        <c:axId val="56990720"/>
        <c:scaling>
          <c:orientation val="minMax"/>
        </c:scaling>
        <c:delete val="0"/>
        <c:axPos val="b"/>
        <c:title>
          <c:tx>
            <c:rich>
              <a:bodyPr/>
              <a:lstStyle/>
              <a:p>
                <a:pPr>
                  <a:defRPr/>
                </a:pPr>
                <a:r>
                  <a:rPr lang="en-US" sz="1600" dirty="0"/>
                  <a:t>Habitat </a:t>
                </a:r>
                <a:r>
                  <a:rPr lang="en-US" sz="1600" dirty="0" smtClean="0"/>
                  <a:t>Scale</a:t>
                </a:r>
                <a:endParaRPr lang="en-US" sz="1600" dirty="0"/>
              </a:p>
            </c:rich>
          </c:tx>
          <c:layout>
            <c:manualLayout>
              <c:xMode val="edge"/>
              <c:yMode val="edge"/>
              <c:x val="0.43426093613298344"/>
              <c:y val="0.87483333333333335"/>
            </c:manualLayout>
          </c:layout>
          <c:overlay val="0"/>
        </c:title>
        <c:numFmt formatCode="General" sourceLinked="0"/>
        <c:majorTickMark val="none"/>
        <c:minorTickMark val="none"/>
        <c:tickLblPos val="nextTo"/>
        <c:txPr>
          <a:bodyPr/>
          <a:lstStyle/>
          <a:p>
            <a:pPr>
              <a:defRPr sz="1400"/>
            </a:pPr>
            <a:endParaRPr lang="en-US"/>
          </a:p>
        </c:txPr>
        <c:crossAx val="57039488"/>
        <c:crosses val="autoZero"/>
        <c:auto val="1"/>
        <c:lblAlgn val="ctr"/>
        <c:lblOffset val="100"/>
        <c:noMultiLvlLbl val="0"/>
      </c:catAx>
      <c:valAx>
        <c:axId val="57039488"/>
        <c:scaling>
          <c:orientation val="minMax"/>
          <c:max val="3"/>
          <c:min val="0"/>
        </c:scaling>
        <c:delete val="1"/>
        <c:axPos val="l"/>
        <c:majorGridlines/>
        <c:title>
          <c:tx>
            <c:rich>
              <a:bodyPr rot="-5400000" vert="horz"/>
              <a:lstStyle/>
              <a:p>
                <a:pPr>
                  <a:defRPr/>
                </a:pPr>
                <a:r>
                  <a:rPr lang="en-US" sz="1600" dirty="0"/>
                  <a:t>Average Magnitude of Impacts</a:t>
                </a:r>
              </a:p>
            </c:rich>
          </c:tx>
          <c:layout>
            <c:manualLayout>
              <c:xMode val="edge"/>
              <c:yMode val="edge"/>
              <c:x val="1.6666666666666666E-2"/>
              <c:y val="6.7236220472440947E-2"/>
            </c:manualLayout>
          </c:layout>
          <c:overlay val="0"/>
        </c:title>
        <c:numFmt formatCode="General" sourceLinked="1"/>
        <c:majorTickMark val="none"/>
        <c:minorTickMark val="none"/>
        <c:tickLblPos val="none"/>
        <c:crossAx val="56990720"/>
        <c:crosses val="autoZero"/>
        <c:crossBetween val="between"/>
        <c:majorUnit val="1"/>
      </c:valAx>
      <c:spPr>
        <a:noFill/>
        <a:ln>
          <a:solidFill>
            <a:prstClr val="white">
              <a:lumMod val="50000"/>
            </a:prstClr>
          </a:solidFill>
        </a:ln>
      </c:spPr>
    </c:plotArea>
    <c:plotVisOnly val="1"/>
    <c:dispBlanksAs val="gap"/>
    <c:showDLblsOverMax val="0"/>
  </c:chart>
  <c:spPr>
    <a:noFill/>
    <a:ln>
      <a:noFill/>
    </a:ln>
  </c:sp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0.13340398075240595"/>
          <c:y val="6.168066491688539E-2"/>
          <c:w val="0.85131824146981627"/>
          <c:h val="0.67161592300962381"/>
        </c:manualLayout>
      </c:layout>
      <c:barChart>
        <c:barDir val="col"/>
        <c:grouping val="clustered"/>
        <c:varyColors val="0"/>
        <c:ser>
          <c:idx val="0"/>
          <c:order val="0"/>
          <c:invertIfNegative val="0"/>
          <c:dLbls>
            <c:delete val="1"/>
          </c:dLbls>
          <c:cat>
            <c:strRef>
              <c:f>Sheet5!$J$2:$J$7</c:f>
              <c:strCache>
                <c:ptCount val="6"/>
                <c:pt idx="0">
                  <c:v>Microhabitat</c:v>
                </c:pt>
                <c:pt idx="1">
                  <c:v>Pool/Riffle</c:v>
                </c:pt>
                <c:pt idx="2">
                  <c:v>Reach</c:v>
                </c:pt>
                <c:pt idx="3">
                  <c:v>Segment</c:v>
                </c:pt>
                <c:pt idx="4">
                  <c:v>Stream System</c:v>
                </c:pt>
                <c:pt idx="5">
                  <c:v>Watershed</c:v>
                </c:pt>
              </c:strCache>
            </c:strRef>
          </c:cat>
          <c:val>
            <c:numRef>
              <c:f>'Animation Slide'!$D$2:$D$7</c:f>
              <c:numCache>
                <c:formatCode>General</c:formatCode>
                <c:ptCount val="6"/>
                <c:pt idx="0">
                  <c:v>2</c:v>
                </c:pt>
                <c:pt idx="1">
                  <c:v>2.5</c:v>
                </c:pt>
              </c:numCache>
            </c:numRef>
          </c:val>
        </c:ser>
        <c:dLbls>
          <c:showLegendKey val="0"/>
          <c:showVal val="1"/>
          <c:showCatName val="0"/>
          <c:showSerName val="0"/>
          <c:showPercent val="0"/>
          <c:showBubbleSize val="0"/>
        </c:dLbls>
        <c:gapWidth val="75"/>
        <c:axId val="53650560"/>
        <c:axId val="53652864"/>
      </c:barChart>
      <c:catAx>
        <c:axId val="53650560"/>
        <c:scaling>
          <c:orientation val="minMax"/>
        </c:scaling>
        <c:delete val="0"/>
        <c:axPos val="b"/>
        <c:title>
          <c:tx>
            <c:rich>
              <a:bodyPr/>
              <a:lstStyle/>
              <a:p>
                <a:pPr>
                  <a:defRPr/>
                </a:pPr>
                <a:r>
                  <a:rPr lang="en-US" sz="1600" dirty="0"/>
                  <a:t>Habitat </a:t>
                </a:r>
                <a:r>
                  <a:rPr lang="en-US" sz="1600" dirty="0" smtClean="0"/>
                  <a:t>Scale</a:t>
                </a:r>
                <a:endParaRPr lang="en-US" sz="1600" dirty="0"/>
              </a:p>
            </c:rich>
          </c:tx>
          <c:layout>
            <c:manualLayout>
              <c:xMode val="edge"/>
              <c:yMode val="edge"/>
              <c:x val="0.43426093613298344"/>
              <c:y val="0.87483333333333335"/>
            </c:manualLayout>
          </c:layout>
          <c:overlay val="0"/>
        </c:title>
        <c:numFmt formatCode="General" sourceLinked="0"/>
        <c:majorTickMark val="none"/>
        <c:minorTickMark val="none"/>
        <c:tickLblPos val="nextTo"/>
        <c:txPr>
          <a:bodyPr/>
          <a:lstStyle/>
          <a:p>
            <a:pPr>
              <a:defRPr sz="1400"/>
            </a:pPr>
            <a:endParaRPr lang="en-US"/>
          </a:p>
        </c:txPr>
        <c:crossAx val="53652864"/>
        <c:crosses val="autoZero"/>
        <c:auto val="1"/>
        <c:lblAlgn val="ctr"/>
        <c:lblOffset val="100"/>
        <c:noMultiLvlLbl val="0"/>
      </c:catAx>
      <c:valAx>
        <c:axId val="53652864"/>
        <c:scaling>
          <c:orientation val="minMax"/>
          <c:max val="3"/>
          <c:min val="0"/>
        </c:scaling>
        <c:delete val="1"/>
        <c:axPos val="l"/>
        <c:majorGridlines/>
        <c:title>
          <c:tx>
            <c:rich>
              <a:bodyPr rot="-5400000" vert="horz"/>
              <a:lstStyle/>
              <a:p>
                <a:pPr>
                  <a:defRPr/>
                </a:pPr>
                <a:r>
                  <a:rPr lang="en-US" sz="1600" dirty="0"/>
                  <a:t>Average Magnitude of Impacts</a:t>
                </a:r>
              </a:p>
            </c:rich>
          </c:tx>
          <c:layout>
            <c:manualLayout>
              <c:xMode val="edge"/>
              <c:yMode val="edge"/>
              <c:x val="1.6666666666666666E-2"/>
              <c:y val="6.7236220472440947E-2"/>
            </c:manualLayout>
          </c:layout>
          <c:overlay val="0"/>
        </c:title>
        <c:numFmt formatCode="General" sourceLinked="1"/>
        <c:majorTickMark val="none"/>
        <c:minorTickMark val="none"/>
        <c:tickLblPos val="none"/>
        <c:crossAx val="53650560"/>
        <c:crosses val="autoZero"/>
        <c:crossBetween val="between"/>
        <c:majorUnit val="1"/>
      </c:valAx>
      <c:spPr>
        <a:noFill/>
        <a:ln>
          <a:solidFill>
            <a:prstClr val="white">
              <a:lumMod val="50000"/>
            </a:prstClr>
          </a:solidFill>
        </a:ln>
      </c:spPr>
    </c:plotArea>
    <c:plotVisOnly val="1"/>
    <c:dispBlanksAs val="gap"/>
    <c:showDLblsOverMax val="0"/>
  </c:chart>
  <c:spPr>
    <a:noFill/>
    <a:ln>
      <a:noFill/>
    </a:ln>
  </c:sp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0.13340398075240595"/>
          <c:y val="6.168066491688539E-2"/>
          <c:w val="0.85131824146981627"/>
          <c:h val="0.67161592300962381"/>
        </c:manualLayout>
      </c:layout>
      <c:barChart>
        <c:barDir val="col"/>
        <c:grouping val="clustered"/>
        <c:varyColors val="0"/>
        <c:ser>
          <c:idx val="0"/>
          <c:order val="0"/>
          <c:invertIfNegative val="0"/>
          <c:dLbls>
            <c:delete val="1"/>
          </c:dLbls>
          <c:cat>
            <c:strRef>
              <c:f>Sheet5!$J$2:$J$7</c:f>
              <c:strCache>
                <c:ptCount val="6"/>
                <c:pt idx="0">
                  <c:v>Microhabitat</c:v>
                </c:pt>
                <c:pt idx="1">
                  <c:v>Pool/Riffle</c:v>
                </c:pt>
                <c:pt idx="2">
                  <c:v>Reach</c:v>
                </c:pt>
                <c:pt idx="3">
                  <c:v>Segment</c:v>
                </c:pt>
                <c:pt idx="4">
                  <c:v>Stream System</c:v>
                </c:pt>
                <c:pt idx="5">
                  <c:v>Watershed</c:v>
                </c:pt>
              </c:strCache>
            </c:strRef>
          </c:cat>
          <c:val>
            <c:numRef>
              <c:f>'Animation Slide'!$E$2:$E$7</c:f>
              <c:numCache>
                <c:formatCode>General</c:formatCode>
                <c:ptCount val="6"/>
                <c:pt idx="0">
                  <c:v>2</c:v>
                </c:pt>
                <c:pt idx="1">
                  <c:v>2.5</c:v>
                </c:pt>
                <c:pt idx="2">
                  <c:v>2.6</c:v>
                </c:pt>
              </c:numCache>
            </c:numRef>
          </c:val>
        </c:ser>
        <c:dLbls>
          <c:showLegendKey val="0"/>
          <c:showVal val="1"/>
          <c:showCatName val="0"/>
          <c:showSerName val="0"/>
          <c:showPercent val="0"/>
          <c:showBubbleSize val="0"/>
        </c:dLbls>
        <c:gapWidth val="75"/>
        <c:axId val="51276800"/>
        <c:axId val="51278976"/>
      </c:barChart>
      <c:catAx>
        <c:axId val="51276800"/>
        <c:scaling>
          <c:orientation val="minMax"/>
        </c:scaling>
        <c:delete val="0"/>
        <c:axPos val="b"/>
        <c:title>
          <c:tx>
            <c:rich>
              <a:bodyPr/>
              <a:lstStyle/>
              <a:p>
                <a:pPr>
                  <a:defRPr/>
                </a:pPr>
                <a:r>
                  <a:rPr lang="en-US" sz="1600" dirty="0"/>
                  <a:t>Habitat </a:t>
                </a:r>
                <a:r>
                  <a:rPr lang="en-US" sz="1600" dirty="0" smtClean="0"/>
                  <a:t>Scale</a:t>
                </a:r>
                <a:endParaRPr lang="en-US" sz="1600" dirty="0"/>
              </a:p>
            </c:rich>
          </c:tx>
          <c:layout>
            <c:manualLayout>
              <c:xMode val="edge"/>
              <c:yMode val="edge"/>
              <c:x val="0.43426094986873803"/>
              <c:y val="0.88955882352941174"/>
            </c:manualLayout>
          </c:layout>
          <c:overlay val="0"/>
        </c:title>
        <c:numFmt formatCode="General" sourceLinked="0"/>
        <c:majorTickMark val="none"/>
        <c:minorTickMark val="none"/>
        <c:tickLblPos val="nextTo"/>
        <c:txPr>
          <a:bodyPr/>
          <a:lstStyle/>
          <a:p>
            <a:pPr>
              <a:defRPr sz="1400"/>
            </a:pPr>
            <a:endParaRPr lang="en-US"/>
          </a:p>
        </c:txPr>
        <c:crossAx val="51278976"/>
        <c:crosses val="autoZero"/>
        <c:auto val="1"/>
        <c:lblAlgn val="ctr"/>
        <c:lblOffset val="100"/>
        <c:noMultiLvlLbl val="0"/>
      </c:catAx>
      <c:valAx>
        <c:axId val="51278976"/>
        <c:scaling>
          <c:orientation val="minMax"/>
          <c:max val="3"/>
          <c:min val="0"/>
        </c:scaling>
        <c:delete val="1"/>
        <c:axPos val="l"/>
        <c:majorGridlines/>
        <c:title>
          <c:tx>
            <c:rich>
              <a:bodyPr rot="-5400000" vert="horz"/>
              <a:lstStyle/>
              <a:p>
                <a:pPr>
                  <a:defRPr/>
                </a:pPr>
                <a:r>
                  <a:rPr lang="en-US" sz="1600" dirty="0"/>
                  <a:t>Average Magnitude of Impacts</a:t>
                </a:r>
              </a:p>
            </c:rich>
          </c:tx>
          <c:layout>
            <c:manualLayout>
              <c:xMode val="edge"/>
              <c:yMode val="edge"/>
              <c:x val="1.6666666666666666E-2"/>
              <c:y val="6.7236220472440947E-2"/>
            </c:manualLayout>
          </c:layout>
          <c:overlay val="0"/>
        </c:title>
        <c:numFmt formatCode="General" sourceLinked="1"/>
        <c:majorTickMark val="none"/>
        <c:minorTickMark val="none"/>
        <c:tickLblPos val="none"/>
        <c:crossAx val="51276800"/>
        <c:crosses val="autoZero"/>
        <c:crossBetween val="between"/>
        <c:majorUnit val="1"/>
      </c:valAx>
      <c:spPr>
        <a:noFill/>
        <a:ln>
          <a:solidFill>
            <a:prstClr val="white">
              <a:lumMod val="50000"/>
            </a:prstClr>
          </a:solidFill>
        </a:ln>
      </c:spPr>
    </c:plotArea>
    <c:plotVisOnly val="1"/>
    <c:dispBlanksAs val="gap"/>
    <c:showDLblsOverMax val="0"/>
  </c:chart>
  <c:spPr>
    <a:noFill/>
    <a:ln>
      <a:noFill/>
    </a:ln>
  </c:sp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0.13340398075240595"/>
          <c:y val="6.168066491688539E-2"/>
          <c:w val="0.85131824146981627"/>
          <c:h val="0.67161592300962381"/>
        </c:manualLayout>
      </c:layout>
      <c:barChart>
        <c:barDir val="col"/>
        <c:grouping val="clustered"/>
        <c:varyColors val="0"/>
        <c:ser>
          <c:idx val="0"/>
          <c:order val="0"/>
          <c:invertIfNegative val="0"/>
          <c:dLbls>
            <c:delete val="1"/>
          </c:dLbls>
          <c:cat>
            <c:strRef>
              <c:f>Sheet5!$J$2:$J$7</c:f>
              <c:strCache>
                <c:ptCount val="6"/>
                <c:pt idx="0">
                  <c:v>Microhabitat</c:v>
                </c:pt>
                <c:pt idx="1">
                  <c:v>Pool/Riffle</c:v>
                </c:pt>
                <c:pt idx="2">
                  <c:v>Reach</c:v>
                </c:pt>
                <c:pt idx="3">
                  <c:v>Segment</c:v>
                </c:pt>
                <c:pt idx="4">
                  <c:v>Stream System</c:v>
                </c:pt>
                <c:pt idx="5">
                  <c:v>Watershed</c:v>
                </c:pt>
              </c:strCache>
            </c:strRef>
          </c:cat>
          <c:val>
            <c:numRef>
              <c:f>'Animation Slide'!$F$2:$F$7</c:f>
              <c:numCache>
                <c:formatCode>General</c:formatCode>
                <c:ptCount val="6"/>
                <c:pt idx="0">
                  <c:v>2</c:v>
                </c:pt>
                <c:pt idx="1">
                  <c:v>2.5</c:v>
                </c:pt>
                <c:pt idx="2">
                  <c:v>2.6</c:v>
                </c:pt>
                <c:pt idx="3">
                  <c:v>2</c:v>
                </c:pt>
              </c:numCache>
            </c:numRef>
          </c:val>
        </c:ser>
        <c:dLbls>
          <c:showLegendKey val="0"/>
          <c:showVal val="1"/>
          <c:showCatName val="0"/>
          <c:showSerName val="0"/>
          <c:showPercent val="0"/>
          <c:showBubbleSize val="0"/>
        </c:dLbls>
        <c:gapWidth val="75"/>
        <c:axId val="78322304"/>
        <c:axId val="78404608"/>
      </c:barChart>
      <c:catAx>
        <c:axId val="78322304"/>
        <c:scaling>
          <c:orientation val="minMax"/>
        </c:scaling>
        <c:delete val="0"/>
        <c:axPos val="b"/>
        <c:title>
          <c:tx>
            <c:rich>
              <a:bodyPr/>
              <a:lstStyle/>
              <a:p>
                <a:pPr>
                  <a:defRPr/>
                </a:pPr>
                <a:r>
                  <a:rPr lang="en-US" sz="1600" dirty="0"/>
                  <a:t>Habitat </a:t>
                </a:r>
                <a:r>
                  <a:rPr lang="en-US" sz="1600" dirty="0" smtClean="0"/>
                  <a:t>Scale</a:t>
                </a:r>
                <a:endParaRPr lang="en-US" sz="1600" dirty="0"/>
              </a:p>
            </c:rich>
          </c:tx>
          <c:layout>
            <c:manualLayout>
              <c:xMode val="edge"/>
              <c:yMode val="edge"/>
              <c:x val="0.43426093613298344"/>
              <c:y val="0.87483333333333335"/>
            </c:manualLayout>
          </c:layout>
          <c:overlay val="0"/>
        </c:title>
        <c:numFmt formatCode="General" sourceLinked="0"/>
        <c:majorTickMark val="none"/>
        <c:minorTickMark val="none"/>
        <c:tickLblPos val="nextTo"/>
        <c:txPr>
          <a:bodyPr/>
          <a:lstStyle/>
          <a:p>
            <a:pPr>
              <a:defRPr sz="1400"/>
            </a:pPr>
            <a:endParaRPr lang="en-US"/>
          </a:p>
        </c:txPr>
        <c:crossAx val="78404608"/>
        <c:crosses val="autoZero"/>
        <c:auto val="1"/>
        <c:lblAlgn val="ctr"/>
        <c:lblOffset val="100"/>
        <c:noMultiLvlLbl val="0"/>
      </c:catAx>
      <c:valAx>
        <c:axId val="78404608"/>
        <c:scaling>
          <c:orientation val="minMax"/>
          <c:max val="3"/>
          <c:min val="0"/>
        </c:scaling>
        <c:delete val="1"/>
        <c:axPos val="l"/>
        <c:majorGridlines/>
        <c:title>
          <c:tx>
            <c:rich>
              <a:bodyPr rot="-5400000" vert="horz"/>
              <a:lstStyle/>
              <a:p>
                <a:pPr>
                  <a:defRPr/>
                </a:pPr>
                <a:r>
                  <a:rPr lang="en-US" sz="1600" dirty="0"/>
                  <a:t>Average Magnitude of Impacts</a:t>
                </a:r>
              </a:p>
            </c:rich>
          </c:tx>
          <c:layout>
            <c:manualLayout>
              <c:xMode val="edge"/>
              <c:yMode val="edge"/>
              <c:x val="1.6666666666666666E-2"/>
              <c:y val="6.7236220472440947E-2"/>
            </c:manualLayout>
          </c:layout>
          <c:overlay val="0"/>
        </c:title>
        <c:numFmt formatCode="General" sourceLinked="1"/>
        <c:majorTickMark val="none"/>
        <c:minorTickMark val="none"/>
        <c:tickLblPos val="none"/>
        <c:crossAx val="78322304"/>
        <c:crosses val="autoZero"/>
        <c:crossBetween val="between"/>
        <c:majorUnit val="1"/>
      </c:valAx>
      <c:spPr>
        <a:noFill/>
        <a:ln>
          <a:solidFill>
            <a:prstClr val="white">
              <a:lumMod val="50000"/>
            </a:prstClr>
          </a:solidFill>
        </a:ln>
      </c:spPr>
    </c:plotArea>
    <c:plotVisOnly val="1"/>
    <c:dispBlanksAs val="gap"/>
    <c:showDLblsOverMax val="0"/>
  </c:chart>
  <c:spPr>
    <a:noFill/>
    <a:ln>
      <a:noFill/>
    </a:ln>
  </c:sp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0.13340398075240595"/>
          <c:y val="6.168066491688539E-2"/>
          <c:w val="0.85131824146981627"/>
          <c:h val="0.67161592300962381"/>
        </c:manualLayout>
      </c:layout>
      <c:barChart>
        <c:barDir val="col"/>
        <c:grouping val="clustered"/>
        <c:varyColors val="0"/>
        <c:ser>
          <c:idx val="0"/>
          <c:order val="0"/>
          <c:invertIfNegative val="0"/>
          <c:dLbls>
            <c:delete val="1"/>
          </c:dLbls>
          <c:cat>
            <c:strRef>
              <c:f>Sheet5!$J$2:$J$7</c:f>
              <c:strCache>
                <c:ptCount val="6"/>
                <c:pt idx="0">
                  <c:v>Microhabitat</c:v>
                </c:pt>
                <c:pt idx="1">
                  <c:v>Pool/Riffle</c:v>
                </c:pt>
                <c:pt idx="2">
                  <c:v>Reach</c:v>
                </c:pt>
                <c:pt idx="3">
                  <c:v>Segment</c:v>
                </c:pt>
                <c:pt idx="4">
                  <c:v>Stream System</c:v>
                </c:pt>
                <c:pt idx="5">
                  <c:v>Watershed</c:v>
                </c:pt>
              </c:strCache>
            </c:strRef>
          </c:cat>
          <c:val>
            <c:numRef>
              <c:f>'Animation Slide'!$G$2:$G$7</c:f>
              <c:numCache>
                <c:formatCode>General</c:formatCode>
                <c:ptCount val="6"/>
                <c:pt idx="0">
                  <c:v>2</c:v>
                </c:pt>
                <c:pt idx="1">
                  <c:v>2.5</c:v>
                </c:pt>
                <c:pt idx="2">
                  <c:v>2.6</c:v>
                </c:pt>
                <c:pt idx="3">
                  <c:v>2</c:v>
                </c:pt>
                <c:pt idx="4">
                  <c:v>3</c:v>
                </c:pt>
              </c:numCache>
            </c:numRef>
          </c:val>
        </c:ser>
        <c:dLbls>
          <c:showLegendKey val="0"/>
          <c:showVal val="1"/>
          <c:showCatName val="0"/>
          <c:showSerName val="0"/>
          <c:showPercent val="0"/>
          <c:showBubbleSize val="0"/>
        </c:dLbls>
        <c:gapWidth val="75"/>
        <c:axId val="56424704"/>
        <c:axId val="56476032"/>
      </c:barChart>
      <c:catAx>
        <c:axId val="56424704"/>
        <c:scaling>
          <c:orientation val="minMax"/>
        </c:scaling>
        <c:delete val="0"/>
        <c:axPos val="b"/>
        <c:title>
          <c:tx>
            <c:rich>
              <a:bodyPr/>
              <a:lstStyle/>
              <a:p>
                <a:pPr>
                  <a:defRPr/>
                </a:pPr>
                <a:r>
                  <a:rPr lang="en-US" sz="1600" dirty="0"/>
                  <a:t>Habitat </a:t>
                </a:r>
                <a:r>
                  <a:rPr lang="en-US" sz="1600" dirty="0" smtClean="0"/>
                  <a:t>Scale</a:t>
                </a:r>
                <a:endParaRPr lang="en-US" sz="1600" dirty="0"/>
              </a:p>
            </c:rich>
          </c:tx>
          <c:layout>
            <c:manualLayout>
              <c:xMode val="edge"/>
              <c:yMode val="edge"/>
              <c:x val="0.43426093613298344"/>
              <c:y val="0.87483333333333335"/>
            </c:manualLayout>
          </c:layout>
          <c:overlay val="0"/>
        </c:title>
        <c:numFmt formatCode="General" sourceLinked="0"/>
        <c:majorTickMark val="none"/>
        <c:minorTickMark val="none"/>
        <c:tickLblPos val="nextTo"/>
        <c:txPr>
          <a:bodyPr/>
          <a:lstStyle/>
          <a:p>
            <a:pPr>
              <a:defRPr sz="1400"/>
            </a:pPr>
            <a:endParaRPr lang="en-US"/>
          </a:p>
        </c:txPr>
        <c:crossAx val="56476032"/>
        <c:crosses val="autoZero"/>
        <c:auto val="1"/>
        <c:lblAlgn val="ctr"/>
        <c:lblOffset val="100"/>
        <c:noMultiLvlLbl val="0"/>
      </c:catAx>
      <c:valAx>
        <c:axId val="56476032"/>
        <c:scaling>
          <c:orientation val="minMax"/>
          <c:max val="3"/>
          <c:min val="0"/>
        </c:scaling>
        <c:delete val="1"/>
        <c:axPos val="l"/>
        <c:majorGridlines/>
        <c:title>
          <c:tx>
            <c:rich>
              <a:bodyPr rot="-5400000" vert="horz"/>
              <a:lstStyle/>
              <a:p>
                <a:pPr>
                  <a:defRPr/>
                </a:pPr>
                <a:r>
                  <a:rPr lang="en-US" sz="1600" dirty="0"/>
                  <a:t>Average Magnitude of Impacts</a:t>
                </a:r>
              </a:p>
            </c:rich>
          </c:tx>
          <c:layout>
            <c:manualLayout>
              <c:xMode val="edge"/>
              <c:yMode val="edge"/>
              <c:x val="1.6666666666666666E-2"/>
              <c:y val="6.7236220472440947E-2"/>
            </c:manualLayout>
          </c:layout>
          <c:overlay val="0"/>
        </c:title>
        <c:numFmt formatCode="General" sourceLinked="1"/>
        <c:majorTickMark val="none"/>
        <c:minorTickMark val="none"/>
        <c:tickLblPos val="none"/>
        <c:crossAx val="56424704"/>
        <c:crosses val="autoZero"/>
        <c:crossBetween val="between"/>
        <c:majorUnit val="1"/>
      </c:valAx>
      <c:spPr>
        <a:noFill/>
        <a:ln>
          <a:solidFill>
            <a:prstClr val="white">
              <a:lumMod val="50000"/>
            </a:prstClr>
          </a:solidFill>
        </a:ln>
      </c:spPr>
    </c:plotArea>
    <c:plotVisOnly val="1"/>
    <c:dispBlanksAs val="gap"/>
    <c:showDLblsOverMax val="0"/>
  </c:chart>
  <c:spPr>
    <a:noFill/>
    <a:ln>
      <a:noFill/>
    </a:ln>
  </c:sp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0.13340398075240595"/>
          <c:y val="6.168066491688539E-2"/>
          <c:w val="0.85131824146981627"/>
          <c:h val="0.67161592300962381"/>
        </c:manualLayout>
      </c:layout>
      <c:barChart>
        <c:barDir val="col"/>
        <c:grouping val="clustered"/>
        <c:varyColors val="0"/>
        <c:ser>
          <c:idx val="0"/>
          <c:order val="0"/>
          <c:invertIfNegative val="0"/>
          <c:dLbls>
            <c:delete val="1"/>
          </c:dLbls>
          <c:cat>
            <c:strRef>
              <c:f>Sheet5!$J$2:$J$7</c:f>
              <c:strCache>
                <c:ptCount val="6"/>
                <c:pt idx="0">
                  <c:v>Microhabitat</c:v>
                </c:pt>
                <c:pt idx="1">
                  <c:v>Pool/Riffle</c:v>
                </c:pt>
                <c:pt idx="2">
                  <c:v>Reach</c:v>
                </c:pt>
                <c:pt idx="3">
                  <c:v>Segment</c:v>
                </c:pt>
                <c:pt idx="4">
                  <c:v>Stream System</c:v>
                </c:pt>
                <c:pt idx="5">
                  <c:v>Watershed</c:v>
                </c:pt>
              </c:strCache>
            </c:strRef>
          </c:cat>
          <c:val>
            <c:numRef>
              <c:f>'Animation Slide'!$H$2:$H$7</c:f>
              <c:numCache>
                <c:formatCode>General</c:formatCode>
                <c:ptCount val="6"/>
                <c:pt idx="0">
                  <c:v>2</c:v>
                </c:pt>
                <c:pt idx="1">
                  <c:v>2.5</c:v>
                </c:pt>
                <c:pt idx="2">
                  <c:v>2.6</c:v>
                </c:pt>
                <c:pt idx="3">
                  <c:v>2</c:v>
                </c:pt>
                <c:pt idx="4">
                  <c:v>3</c:v>
                </c:pt>
                <c:pt idx="5">
                  <c:v>2</c:v>
                </c:pt>
              </c:numCache>
            </c:numRef>
          </c:val>
        </c:ser>
        <c:dLbls>
          <c:showLegendKey val="0"/>
          <c:showVal val="1"/>
          <c:showCatName val="0"/>
          <c:showSerName val="0"/>
          <c:showPercent val="0"/>
          <c:showBubbleSize val="0"/>
        </c:dLbls>
        <c:gapWidth val="75"/>
        <c:axId val="56964608"/>
        <c:axId val="57037952"/>
      </c:barChart>
      <c:catAx>
        <c:axId val="56964608"/>
        <c:scaling>
          <c:orientation val="minMax"/>
        </c:scaling>
        <c:delete val="0"/>
        <c:axPos val="b"/>
        <c:title>
          <c:tx>
            <c:rich>
              <a:bodyPr/>
              <a:lstStyle/>
              <a:p>
                <a:pPr>
                  <a:defRPr/>
                </a:pPr>
                <a:r>
                  <a:rPr lang="en-US" sz="1600" dirty="0"/>
                  <a:t>Habitat </a:t>
                </a:r>
                <a:r>
                  <a:rPr lang="en-US" sz="1600" dirty="0" smtClean="0"/>
                  <a:t>Scale</a:t>
                </a:r>
              </a:p>
            </c:rich>
          </c:tx>
          <c:layout>
            <c:manualLayout>
              <c:xMode val="edge"/>
              <c:yMode val="edge"/>
              <c:x val="0.43426093613298344"/>
              <c:y val="0.87483333333333335"/>
            </c:manualLayout>
          </c:layout>
          <c:overlay val="0"/>
        </c:title>
        <c:numFmt formatCode="General" sourceLinked="0"/>
        <c:majorTickMark val="none"/>
        <c:minorTickMark val="none"/>
        <c:tickLblPos val="nextTo"/>
        <c:txPr>
          <a:bodyPr/>
          <a:lstStyle/>
          <a:p>
            <a:pPr>
              <a:defRPr sz="1400"/>
            </a:pPr>
            <a:endParaRPr lang="en-US"/>
          </a:p>
        </c:txPr>
        <c:crossAx val="57037952"/>
        <c:crosses val="autoZero"/>
        <c:auto val="1"/>
        <c:lblAlgn val="ctr"/>
        <c:lblOffset val="100"/>
        <c:noMultiLvlLbl val="0"/>
      </c:catAx>
      <c:valAx>
        <c:axId val="57037952"/>
        <c:scaling>
          <c:orientation val="minMax"/>
          <c:max val="3"/>
          <c:min val="0"/>
        </c:scaling>
        <c:delete val="1"/>
        <c:axPos val="l"/>
        <c:majorGridlines/>
        <c:title>
          <c:tx>
            <c:rich>
              <a:bodyPr rot="-5400000" vert="horz"/>
              <a:lstStyle/>
              <a:p>
                <a:pPr>
                  <a:defRPr/>
                </a:pPr>
                <a:r>
                  <a:rPr lang="en-US" sz="1600" dirty="0"/>
                  <a:t>Average Magnitude of Impacts</a:t>
                </a:r>
              </a:p>
            </c:rich>
          </c:tx>
          <c:layout>
            <c:manualLayout>
              <c:xMode val="edge"/>
              <c:yMode val="edge"/>
              <c:x val="1.6666666666666666E-2"/>
              <c:y val="6.7236220472440947E-2"/>
            </c:manualLayout>
          </c:layout>
          <c:overlay val="0"/>
        </c:title>
        <c:numFmt formatCode="General" sourceLinked="1"/>
        <c:majorTickMark val="none"/>
        <c:minorTickMark val="none"/>
        <c:tickLblPos val="none"/>
        <c:crossAx val="56964608"/>
        <c:crosses val="autoZero"/>
        <c:crossBetween val="between"/>
        <c:majorUnit val="1"/>
      </c:valAx>
      <c:spPr>
        <a:noFill/>
        <a:ln>
          <a:solidFill>
            <a:prstClr val="white">
              <a:lumMod val="50000"/>
            </a:prstClr>
          </a:solidFill>
        </a:ln>
      </c:spPr>
    </c:plotArea>
    <c:plotVisOnly val="1"/>
    <c:dispBlanksAs val="gap"/>
    <c:showDLblsOverMax val="0"/>
  </c:chart>
  <c:spPr>
    <a:noFill/>
    <a:ln>
      <a:noFill/>
    </a:ln>
  </c:sp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0.14868175853018373"/>
          <c:y val="6.4412891011574366E-2"/>
          <c:w val="0.73326268591426069"/>
          <c:h val="0.74533388855239247"/>
        </c:manualLayout>
      </c:layout>
      <c:barChart>
        <c:barDir val="col"/>
        <c:grouping val="clustered"/>
        <c:varyColors val="0"/>
        <c:ser>
          <c:idx val="0"/>
          <c:order val="0"/>
          <c:invertIfNegative val="0"/>
          <c:dLbls>
            <c:delete val="1"/>
          </c:dLbls>
          <c:cat>
            <c:strRef>
              <c:f>Sheet5!$J$2:$J$7</c:f>
              <c:strCache>
                <c:ptCount val="6"/>
                <c:pt idx="0">
                  <c:v>Microhabitat</c:v>
                </c:pt>
                <c:pt idx="1">
                  <c:v>Pool/Riffle</c:v>
                </c:pt>
                <c:pt idx="2">
                  <c:v>Reach</c:v>
                </c:pt>
                <c:pt idx="3">
                  <c:v>Segment</c:v>
                </c:pt>
                <c:pt idx="4">
                  <c:v>Stream System</c:v>
                </c:pt>
                <c:pt idx="5">
                  <c:v>Watershed</c:v>
                </c:pt>
              </c:strCache>
            </c:strRef>
          </c:cat>
          <c:val>
            <c:numRef>
              <c:f>Sheet5!$K$2:$K$7</c:f>
              <c:numCache>
                <c:formatCode>General</c:formatCode>
                <c:ptCount val="6"/>
                <c:pt idx="0">
                  <c:v>1</c:v>
                </c:pt>
                <c:pt idx="1">
                  <c:v>2.5</c:v>
                </c:pt>
                <c:pt idx="2">
                  <c:v>2.6</c:v>
                </c:pt>
                <c:pt idx="3">
                  <c:v>2</c:v>
                </c:pt>
                <c:pt idx="4">
                  <c:v>3</c:v>
                </c:pt>
                <c:pt idx="5">
                  <c:v>2</c:v>
                </c:pt>
              </c:numCache>
            </c:numRef>
          </c:val>
        </c:ser>
        <c:dLbls>
          <c:showLegendKey val="0"/>
          <c:showVal val="1"/>
          <c:showCatName val="0"/>
          <c:showSerName val="0"/>
          <c:showPercent val="0"/>
          <c:showBubbleSize val="0"/>
        </c:dLbls>
        <c:gapWidth val="75"/>
        <c:axId val="101960704"/>
        <c:axId val="102052992"/>
      </c:barChart>
      <c:catAx>
        <c:axId val="101960704"/>
        <c:scaling>
          <c:orientation val="minMax"/>
        </c:scaling>
        <c:delete val="0"/>
        <c:axPos val="b"/>
        <c:title>
          <c:tx>
            <c:rich>
              <a:bodyPr/>
              <a:lstStyle/>
              <a:p>
                <a:pPr>
                  <a:defRPr/>
                </a:pPr>
                <a:r>
                  <a:rPr lang="en-US" sz="1600" dirty="0"/>
                  <a:t>Habitat Subsystem</a:t>
                </a:r>
              </a:p>
            </c:rich>
          </c:tx>
          <c:layout>
            <c:manualLayout>
              <c:xMode val="edge"/>
              <c:yMode val="edge"/>
              <c:x val="0.44259426946631675"/>
              <c:y val="0.8871810593347963"/>
            </c:manualLayout>
          </c:layout>
          <c:overlay val="0"/>
        </c:title>
        <c:numFmt formatCode="General" sourceLinked="0"/>
        <c:majorTickMark val="none"/>
        <c:minorTickMark val="none"/>
        <c:tickLblPos val="nextTo"/>
        <c:txPr>
          <a:bodyPr/>
          <a:lstStyle/>
          <a:p>
            <a:pPr>
              <a:defRPr sz="1400"/>
            </a:pPr>
            <a:endParaRPr lang="en-US"/>
          </a:p>
        </c:txPr>
        <c:crossAx val="102052992"/>
        <c:crosses val="autoZero"/>
        <c:auto val="1"/>
        <c:lblAlgn val="ctr"/>
        <c:lblOffset val="100"/>
        <c:noMultiLvlLbl val="0"/>
      </c:catAx>
      <c:valAx>
        <c:axId val="102052992"/>
        <c:scaling>
          <c:orientation val="minMax"/>
          <c:max val="3"/>
          <c:min val="0"/>
        </c:scaling>
        <c:delete val="1"/>
        <c:axPos val="l"/>
        <c:title>
          <c:tx>
            <c:rich>
              <a:bodyPr rot="-5400000" vert="horz"/>
              <a:lstStyle/>
              <a:p>
                <a:pPr>
                  <a:defRPr/>
                </a:pPr>
                <a:r>
                  <a:rPr lang="en-US" sz="1600" dirty="0"/>
                  <a:t>Average Magnitude of Impacts</a:t>
                </a:r>
              </a:p>
            </c:rich>
          </c:tx>
          <c:layout>
            <c:manualLayout>
              <c:xMode val="edge"/>
              <c:yMode val="edge"/>
              <c:x val="0.9458333333333333"/>
              <c:y val="0.15466782840669507"/>
            </c:manualLayout>
          </c:layout>
          <c:overlay val="0"/>
        </c:title>
        <c:numFmt formatCode="General" sourceLinked="1"/>
        <c:majorTickMark val="none"/>
        <c:minorTickMark val="none"/>
        <c:tickLblPos val="none"/>
        <c:crossAx val="101960704"/>
        <c:crosses val="autoZero"/>
        <c:crossBetween val="between"/>
        <c:majorUnit val="1"/>
      </c:valAx>
      <c:spPr>
        <a:noFill/>
        <a:ln>
          <a:solidFill>
            <a:prstClr val="white">
              <a:lumMod val="50000"/>
            </a:prstClr>
          </a:solidFill>
        </a:ln>
      </c:spPr>
    </c:plotArea>
    <c:plotVisOnly val="1"/>
    <c:dispBlanksAs val="gap"/>
    <c:showDLblsOverMax val="0"/>
  </c:chart>
  <c:spPr>
    <a:noFill/>
    <a:ln>
      <a:noFill/>
    </a:ln>
  </c:sp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061220472440945"/>
          <c:y val="4.6416717141126586E-2"/>
          <c:w val="0.67503368328958879"/>
          <c:h val="0.76883545326065006"/>
        </c:manualLayout>
      </c:layout>
      <c:scatterChart>
        <c:scatterStyle val="smoothMarker"/>
        <c:varyColors val="0"/>
        <c:ser>
          <c:idx val="0"/>
          <c:order val="0"/>
          <c:spPr>
            <a:ln>
              <a:solidFill>
                <a:sysClr val="windowText" lastClr="000000"/>
              </a:solidFill>
            </a:ln>
          </c:spPr>
          <c:marker>
            <c:symbol val="diamond"/>
            <c:size val="6"/>
            <c:spPr>
              <a:solidFill>
                <a:schemeClr val="tx1"/>
              </a:solidFill>
            </c:spPr>
          </c:marker>
          <c:yVal>
            <c:numRef>
              <c:f>Sheet7!$E$2:$E$7</c:f>
              <c:numCache>
                <c:formatCode>General</c:formatCode>
                <c:ptCount val="6"/>
                <c:pt idx="0">
                  <c:v>2</c:v>
                </c:pt>
                <c:pt idx="1">
                  <c:v>4</c:v>
                </c:pt>
                <c:pt idx="2">
                  <c:v>3</c:v>
                </c:pt>
                <c:pt idx="3">
                  <c:v>2</c:v>
                </c:pt>
                <c:pt idx="4">
                  <c:v>1</c:v>
                </c:pt>
                <c:pt idx="5">
                  <c:v>0</c:v>
                </c:pt>
              </c:numCache>
            </c:numRef>
          </c:yVal>
          <c:smooth val="1"/>
        </c:ser>
        <c:dLbls>
          <c:showLegendKey val="0"/>
          <c:showVal val="0"/>
          <c:showCatName val="0"/>
          <c:showSerName val="0"/>
          <c:showPercent val="0"/>
          <c:showBubbleSize val="0"/>
        </c:dLbls>
        <c:axId val="102057856"/>
        <c:axId val="102095488"/>
      </c:scatterChart>
      <c:valAx>
        <c:axId val="102057856"/>
        <c:scaling>
          <c:orientation val="minMax"/>
          <c:max val="6"/>
          <c:min val="0.5"/>
        </c:scaling>
        <c:delete val="1"/>
        <c:axPos val="b"/>
        <c:majorTickMark val="out"/>
        <c:minorTickMark val="none"/>
        <c:tickLblPos val="none"/>
        <c:crossAx val="102095488"/>
        <c:crosses val="autoZero"/>
        <c:crossBetween val="midCat"/>
        <c:majorUnit val="1"/>
      </c:valAx>
      <c:valAx>
        <c:axId val="102095488"/>
        <c:scaling>
          <c:orientation val="minMax"/>
          <c:max val="4.5"/>
          <c:min val="0"/>
        </c:scaling>
        <c:delete val="1"/>
        <c:axPos val="l"/>
        <c:majorGridlines/>
        <c:numFmt formatCode="General" sourceLinked="1"/>
        <c:majorTickMark val="out"/>
        <c:minorTickMark val="none"/>
        <c:tickLblPos val="none"/>
        <c:crossAx val="102057856"/>
        <c:crosses val="autoZero"/>
        <c:crossBetween val="midCat"/>
        <c:majorUnit val="1"/>
      </c:valAx>
      <c:spPr>
        <a:noFill/>
        <a:ln w="25400">
          <a:noFill/>
        </a:ln>
      </c:spPr>
    </c:plotArea>
    <c:plotVisOnly val="1"/>
    <c:dispBlanksAs val="gap"/>
    <c:showDLblsOverMax val="0"/>
  </c:chart>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0.08333</cdr:x>
      <cdr:y>0</cdr:y>
    </cdr:from>
    <cdr:to>
      <cdr:x>0.14167</cdr:x>
      <cdr:y>0.73333</cdr:y>
    </cdr:to>
    <cdr:sp macro="" textlink="">
      <cdr:nvSpPr>
        <cdr:cNvPr id="2" name="TextBox 1"/>
        <cdr:cNvSpPr txBox="1"/>
      </cdr:nvSpPr>
      <cdr:spPr>
        <a:xfrm xmlns:a="http://schemas.openxmlformats.org/drawingml/2006/main">
          <a:off x="762000" y="0"/>
          <a:ext cx="533400" cy="1676400"/>
        </a:xfrm>
        <a:prstGeom xmlns:a="http://schemas.openxmlformats.org/drawingml/2006/main" prst="rect">
          <a:avLst/>
        </a:prstGeom>
      </cdr:spPr>
      <cdr:txBody>
        <a:bodyPr xmlns:a="http://schemas.openxmlformats.org/drawingml/2006/main" vertOverflow="clip" wrap="square" lIns="0" rIns="0" rtlCol="0"/>
        <a:lstStyle xmlns:a="http://schemas.openxmlformats.org/drawingml/2006/main"/>
        <a:p xmlns:a="http://schemas.openxmlformats.org/drawingml/2006/main">
          <a:pPr>
            <a:spcAft>
              <a:spcPts val="300"/>
            </a:spcAft>
          </a:pPr>
          <a:r>
            <a:rPr lang="en-US" sz="1400" dirty="0" smtClean="0"/>
            <a:t>High</a:t>
          </a:r>
        </a:p>
        <a:p xmlns:a="http://schemas.openxmlformats.org/drawingml/2006/main">
          <a:pPr>
            <a:spcAft>
              <a:spcPts val="300"/>
            </a:spcAft>
          </a:pPr>
          <a:endParaRPr lang="en-US" sz="1400" dirty="0"/>
        </a:p>
        <a:p xmlns:a="http://schemas.openxmlformats.org/drawingml/2006/main">
          <a:pPr>
            <a:spcAft>
              <a:spcPts val="300"/>
            </a:spcAft>
          </a:pPr>
          <a:r>
            <a:rPr lang="en-US" sz="1400" dirty="0" smtClean="0"/>
            <a:t>Mod.</a:t>
          </a:r>
        </a:p>
        <a:p xmlns:a="http://schemas.openxmlformats.org/drawingml/2006/main">
          <a:pPr>
            <a:spcAft>
              <a:spcPts val="300"/>
            </a:spcAft>
          </a:pPr>
          <a:endParaRPr lang="en-US" sz="1400" dirty="0"/>
        </a:p>
        <a:p xmlns:a="http://schemas.openxmlformats.org/drawingml/2006/main">
          <a:pPr>
            <a:spcAft>
              <a:spcPts val="300"/>
            </a:spcAft>
          </a:pPr>
          <a:r>
            <a:rPr lang="en-US" sz="1400" dirty="0" smtClean="0"/>
            <a:t>Low</a:t>
          </a:r>
        </a:p>
        <a:p xmlns:a="http://schemas.openxmlformats.org/drawingml/2006/main">
          <a:pPr>
            <a:spcAft>
              <a:spcPts val="300"/>
            </a:spcAft>
          </a:pPr>
          <a:endParaRPr lang="en-US" sz="1400" dirty="0"/>
        </a:p>
        <a:p xmlns:a="http://schemas.openxmlformats.org/drawingml/2006/main">
          <a:pPr>
            <a:spcAft>
              <a:spcPts val="300"/>
            </a:spcAft>
          </a:pPr>
          <a:endParaRPr lang="en-US" sz="1400" dirty="0"/>
        </a:p>
      </cdr:txBody>
    </cdr:sp>
  </cdr:relSizeAnchor>
</c:userShapes>
</file>

<file path=ppt/drawings/drawing10.xml><?xml version="1.0" encoding="utf-8"?>
<c:userShapes xmlns:c="http://schemas.openxmlformats.org/drawingml/2006/chart">
  <cdr:relSizeAnchor xmlns:cdr="http://schemas.openxmlformats.org/drawingml/2006/chartDrawing">
    <cdr:from>
      <cdr:x>0.89167</cdr:x>
      <cdr:y>0.03279</cdr:y>
    </cdr:from>
    <cdr:to>
      <cdr:x>0.95001</cdr:x>
      <cdr:y>0.65574</cdr:y>
    </cdr:to>
    <cdr:sp macro="" textlink="">
      <cdr:nvSpPr>
        <cdr:cNvPr id="2" name="TextBox 1"/>
        <cdr:cNvSpPr txBox="1"/>
      </cdr:nvSpPr>
      <cdr:spPr>
        <a:xfrm xmlns:a="http://schemas.openxmlformats.org/drawingml/2006/main">
          <a:off x="8153400" y="152400"/>
          <a:ext cx="533460" cy="2895600"/>
        </a:xfrm>
        <a:prstGeom xmlns:a="http://schemas.openxmlformats.org/drawingml/2006/main" prst="rect">
          <a:avLst/>
        </a:prstGeom>
      </cdr:spPr>
      <cdr:txBody>
        <a:bodyPr xmlns:a="http://schemas.openxmlformats.org/drawingml/2006/main" vertOverflow="clip" wrap="square" lIns="0" rIns="0" rtlCol="0"/>
        <a:lstStyle xmlns:a="http://schemas.openxmlformats.org/drawingml/2006/main"/>
        <a:p xmlns:a="http://schemas.openxmlformats.org/drawingml/2006/main">
          <a:pPr>
            <a:spcAft>
              <a:spcPts val="300"/>
            </a:spcAft>
          </a:pPr>
          <a:r>
            <a:rPr lang="en-US" sz="1400" dirty="0" smtClean="0">
              <a:solidFill>
                <a:schemeClr val="tx1"/>
              </a:solidFill>
            </a:rPr>
            <a:t>High</a:t>
          </a:r>
        </a:p>
        <a:p xmlns:a="http://schemas.openxmlformats.org/drawingml/2006/main">
          <a:pPr>
            <a:spcAft>
              <a:spcPts val="300"/>
            </a:spcAft>
          </a:pPr>
          <a:endParaRPr lang="en-US" sz="1400" dirty="0" smtClean="0">
            <a:solidFill>
              <a:schemeClr val="tx1"/>
            </a:solidFill>
          </a:endParaRPr>
        </a:p>
        <a:p xmlns:a="http://schemas.openxmlformats.org/drawingml/2006/main">
          <a:pPr>
            <a:spcAft>
              <a:spcPts val="300"/>
            </a:spcAft>
          </a:pPr>
          <a:endParaRPr lang="en-US" sz="1400" dirty="0" smtClean="0">
            <a:solidFill>
              <a:schemeClr val="tx1"/>
            </a:solidFill>
          </a:endParaRPr>
        </a:p>
        <a:p xmlns:a="http://schemas.openxmlformats.org/drawingml/2006/main">
          <a:pPr>
            <a:spcAft>
              <a:spcPts val="300"/>
            </a:spcAft>
          </a:pPr>
          <a:endParaRPr lang="en-US" sz="1400" dirty="0" smtClean="0">
            <a:solidFill>
              <a:schemeClr val="tx1"/>
            </a:solidFill>
          </a:endParaRPr>
        </a:p>
        <a:p xmlns:a="http://schemas.openxmlformats.org/drawingml/2006/main">
          <a:pPr>
            <a:spcAft>
              <a:spcPts val="300"/>
            </a:spcAft>
          </a:pPr>
          <a:endParaRPr lang="en-US" sz="1400" dirty="0">
            <a:solidFill>
              <a:schemeClr val="tx1"/>
            </a:solidFill>
          </a:endParaRPr>
        </a:p>
        <a:p xmlns:a="http://schemas.openxmlformats.org/drawingml/2006/main">
          <a:pPr>
            <a:spcAft>
              <a:spcPts val="300"/>
            </a:spcAft>
          </a:pPr>
          <a:r>
            <a:rPr lang="en-US" sz="1400" dirty="0" smtClean="0">
              <a:solidFill>
                <a:schemeClr val="tx1"/>
              </a:solidFill>
            </a:rPr>
            <a:t>Mod.</a:t>
          </a:r>
        </a:p>
        <a:p xmlns:a="http://schemas.openxmlformats.org/drawingml/2006/main">
          <a:pPr>
            <a:spcAft>
              <a:spcPts val="300"/>
            </a:spcAft>
          </a:pPr>
          <a:endParaRPr lang="en-US" sz="1400" dirty="0" smtClean="0">
            <a:solidFill>
              <a:schemeClr val="tx1"/>
            </a:solidFill>
          </a:endParaRPr>
        </a:p>
        <a:p xmlns:a="http://schemas.openxmlformats.org/drawingml/2006/main">
          <a:pPr>
            <a:spcAft>
              <a:spcPts val="300"/>
            </a:spcAft>
          </a:pPr>
          <a:endParaRPr lang="en-US" sz="1400" dirty="0">
            <a:solidFill>
              <a:schemeClr val="tx1"/>
            </a:solidFill>
          </a:endParaRPr>
        </a:p>
        <a:p xmlns:a="http://schemas.openxmlformats.org/drawingml/2006/main">
          <a:pPr>
            <a:spcAft>
              <a:spcPts val="300"/>
            </a:spcAft>
          </a:pPr>
          <a:endParaRPr lang="en-US" sz="1400" dirty="0" smtClean="0">
            <a:solidFill>
              <a:schemeClr val="tx1"/>
            </a:solidFill>
          </a:endParaRPr>
        </a:p>
        <a:p xmlns:a="http://schemas.openxmlformats.org/drawingml/2006/main">
          <a:pPr>
            <a:spcAft>
              <a:spcPts val="300"/>
            </a:spcAft>
          </a:pPr>
          <a:endParaRPr lang="en-US" sz="1400" dirty="0">
            <a:solidFill>
              <a:schemeClr val="tx1"/>
            </a:solidFill>
          </a:endParaRPr>
        </a:p>
        <a:p xmlns:a="http://schemas.openxmlformats.org/drawingml/2006/main">
          <a:pPr>
            <a:spcAft>
              <a:spcPts val="300"/>
            </a:spcAft>
          </a:pPr>
          <a:r>
            <a:rPr lang="en-US" sz="1400" dirty="0" smtClean="0">
              <a:solidFill>
                <a:schemeClr val="tx1"/>
              </a:solidFill>
            </a:rPr>
            <a:t>Low</a:t>
          </a:r>
        </a:p>
        <a:p xmlns:a="http://schemas.openxmlformats.org/drawingml/2006/main">
          <a:pPr>
            <a:spcAft>
              <a:spcPts val="300"/>
            </a:spcAft>
          </a:pPr>
          <a:endParaRPr lang="en-US" sz="1400" dirty="0">
            <a:solidFill>
              <a:schemeClr val="tx1"/>
            </a:solidFill>
          </a:endParaRPr>
        </a:p>
        <a:p xmlns:a="http://schemas.openxmlformats.org/drawingml/2006/main">
          <a:pPr>
            <a:spcAft>
              <a:spcPts val="300"/>
            </a:spcAft>
          </a:pPr>
          <a:endParaRPr lang="en-US" sz="1400" dirty="0">
            <a:solidFill>
              <a:schemeClr val="tx1"/>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0.08333</cdr:x>
      <cdr:y>0</cdr:y>
    </cdr:from>
    <cdr:to>
      <cdr:x>0.14167</cdr:x>
      <cdr:y>0.73333</cdr:y>
    </cdr:to>
    <cdr:sp macro="" textlink="">
      <cdr:nvSpPr>
        <cdr:cNvPr id="2" name="TextBox 1"/>
        <cdr:cNvSpPr txBox="1"/>
      </cdr:nvSpPr>
      <cdr:spPr>
        <a:xfrm xmlns:a="http://schemas.openxmlformats.org/drawingml/2006/main">
          <a:off x="762000" y="0"/>
          <a:ext cx="533400" cy="1676400"/>
        </a:xfrm>
        <a:prstGeom xmlns:a="http://schemas.openxmlformats.org/drawingml/2006/main" prst="rect">
          <a:avLst/>
        </a:prstGeom>
      </cdr:spPr>
      <cdr:txBody>
        <a:bodyPr xmlns:a="http://schemas.openxmlformats.org/drawingml/2006/main" vertOverflow="clip" wrap="square" lIns="0" rIns="0" rtlCol="0"/>
        <a:lstStyle xmlns:a="http://schemas.openxmlformats.org/drawingml/2006/main"/>
        <a:p xmlns:a="http://schemas.openxmlformats.org/drawingml/2006/main">
          <a:pPr>
            <a:spcAft>
              <a:spcPts val="300"/>
            </a:spcAft>
          </a:pPr>
          <a:r>
            <a:rPr lang="en-US" sz="1400" dirty="0" smtClean="0"/>
            <a:t>High</a:t>
          </a:r>
        </a:p>
        <a:p xmlns:a="http://schemas.openxmlformats.org/drawingml/2006/main">
          <a:pPr>
            <a:spcAft>
              <a:spcPts val="300"/>
            </a:spcAft>
          </a:pPr>
          <a:endParaRPr lang="en-US" sz="1400" dirty="0"/>
        </a:p>
        <a:p xmlns:a="http://schemas.openxmlformats.org/drawingml/2006/main">
          <a:pPr>
            <a:spcAft>
              <a:spcPts val="300"/>
            </a:spcAft>
          </a:pPr>
          <a:r>
            <a:rPr lang="en-US" sz="1400" dirty="0" smtClean="0"/>
            <a:t>Mod.</a:t>
          </a:r>
        </a:p>
        <a:p xmlns:a="http://schemas.openxmlformats.org/drawingml/2006/main">
          <a:pPr>
            <a:spcAft>
              <a:spcPts val="300"/>
            </a:spcAft>
          </a:pPr>
          <a:endParaRPr lang="en-US" sz="1400" dirty="0"/>
        </a:p>
        <a:p xmlns:a="http://schemas.openxmlformats.org/drawingml/2006/main">
          <a:pPr>
            <a:spcAft>
              <a:spcPts val="300"/>
            </a:spcAft>
          </a:pPr>
          <a:r>
            <a:rPr lang="en-US" sz="1400" dirty="0" smtClean="0"/>
            <a:t>Low</a:t>
          </a:r>
        </a:p>
        <a:p xmlns:a="http://schemas.openxmlformats.org/drawingml/2006/main">
          <a:pPr>
            <a:spcAft>
              <a:spcPts val="300"/>
            </a:spcAft>
          </a:pPr>
          <a:endParaRPr lang="en-US" sz="1400" dirty="0"/>
        </a:p>
        <a:p xmlns:a="http://schemas.openxmlformats.org/drawingml/2006/main">
          <a:pPr>
            <a:spcAft>
              <a:spcPts val="300"/>
            </a:spcAft>
          </a:pPr>
          <a:endParaRPr lang="en-US" sz="1400" dirty="0"/>
        </a:p>
      </cdr:txBody>
    </cdr:sp>
  </cdr:relSizeAnchor>
</c:userShapes>
</file>

<file path=ppt/drawings/drawing3.xml><?xml version="1.0" encoding="utf-8"?>
<c:userShapes xmlns:c="http://schemas.openxmlformats.org/drawingml/2006/chart">
  <cdr:relSizeAnchor xmlns:cdr="http://schemas.openxmlformats.org/drawingml/2006/chartDrawing">
    <cdr:from>
      <cdr:x>0.08333</cdr:x>
      <cdr:y>0</cdr:y>
    </cdr:from>
    <cdr:to>
      <cdr:x>0.14167</cdr:x>
      <cdr:y>0.73333</cdr:y>
    </cdr:to>
    <cdr:sp macro="" textlink="">
      <cdr:nvSpPr>
        <cdr:cNvPr id="2" name="TextBox 1"/>
        <cdr:cNvSpPr txBox="1"/>
      </cdr:nvSpPr>
      <cdr:spPr>
        <a:xfrm xmlns:a="http://schemas.openxmlformats.org/drawingml/2006/main">
          <a:off x="762000" y="0"/>
          <a:ext cx="533400" cy="1676400"/>
        </a:xfrm>
        <a:prstGeom xmlns:a="http://schemas.openxmlformats.org/drawingml/2006/main" prst="rect">
          <a:avLst/>
        </a:prstGeom>
      </cdr:spPr>
      <cdr:txBody>
        <a:bodyPr xmlns:a="http://schemas.openxmlformats.org/drawingml/2006/main" vertOverflow="clip" wrap="square" lIns="0" rIns="0" rtlCol="0"/>
        <a:lstStyle xmlns:a="http://schemas.openxmlformats.org/drawingml/2006/main"/>
        <a:p xmlns:a="http://schemas.openxmlformats.org/drawingml/2006/main">
          <a:pPr>
            <a:spcAft>
              <a:spcPts val="300"/>
            </a:spcAft>
          </a:pPr>
          <a:r>
            <a:rPr lang="en-US" sz="1400" dirty="0" smtClean="0"/>
            <a:t>High</a:t>
          </a:r>
        </a:p>
        <a:p xmlns:a="http://schemas.openxmlformats.org/drawingml/2006/main">
          <a:pPr>
            <a:spcAft>
              <a:spcPts val="300"/>
            </a:spcAft>
          </a:pPr>
          <a:endParaRPr lang="en-US" sz="1400" dirty="0"/>
        </a:p>
        <a:p xmlns:a="http://schemas.openxmlformats.org/drawingml/2006/main">
          <a:pPr>
            <a:spcAft>
              <a:spcPts val="300"/>
            </a:spcAft>
          </a:pPr>
          <a:r>
            <a:rPr lang="en-US" sz="1400" dirty="0" smtClean="0"/>
            <a:t>Mod.</a:t>
          </a:r>
        </a:p>
        <a:p xmlns:a="http://schemas.openxmlformats.org/drawingml/2006/main">
          <a:pPr>
            <a:spcAft>
              <a:spcPts val="300"/>
            </a:spcAft>
          </a:pPr>
          <a:endParaRPr lang="en-US" sz="1400" dirty="0"/>
        </a:p>
        <a:p xmlns:a="http://schemas.openxmlformats.org/drawingml/2006/main">
          <a:pPr>
            <a:spcAft>
              <a:spcPts val="300"/>
            </a:spcAft>
          </a:pPr>
          <a:r>
            <a:rPr lang="en-US" sz="1400" dirty="0" smtClean="0"/>
            <a:t>Low</a:t>
          </a:r>
        </a:p>
        <a:p xmlns:a="http://schemas.openxmlformats.org/drawingml/2006/main">
          <a:pPr>
            <a:spcAft>
              <a:spcPts val="300"/>
            </a:spcAft>
          </a:pPr>
          <a:endParaRPr lang="en-US" sz="1400" dirty="0"/>
        </a:p>
        <a:p xmlns:a="http://schemas.openxmlformats.org/drawingml/2006/main">
          <a:pPr>
            <a:spcAft>
              <a:spcPts val="300"/>
            </a:spcAft>
          </a:pPr>
          <a:endParaRPr lang="en-US" sz="1400" dirty="0"/>
        </a:p>
      </cdr:txBody>
    </cdr:sp>
  </cdr:relSizeAnchor>
</c:userShapes>
</file>

<file path=ppt/drawings/drawing4.xml><?xml version="1.0" encoding="utf-8"?>
<c:userShapes xmlns:c="http://schemas.openxmlformats.org/drawingml/2006/chart">
  <cdr:relSizeAnchor xmlns:cdr="http://schemas.openxmlformats.org/drawingml/2006/chartDrawing">
    <cdr:from>
      <cdr:x>0.08333</cdr:x>
      <cdr:y>0</cdr:y>
    </cdr:from>
    <cdr:to>
      <cdr:x>0.14167</cdr:x>
      <cdr:y>0.73333</cdr:y>
    </cdr:to>
    <cdr:sp macro="" textlink="">
      <cdr:nvSpPr>
        <cdr:cNvPr id="2" name="TextBox 1"/>
        <cdr:cNvSpPr txBox="1"/>
      </cdr:nvSpPr>
      <cdr:spPr>
        <a:xfrm xmlns:a="http://schemas.openxmlformats.org/drawingml/2006/main">
          <a:off x="762000" y="0"/>
          <a:ext cx="533400" cy="1676400"/>
        </a:xfrm>
        <a:prstGeom xmlns:a="http://schemas.openxmlformats.org/drawingml/2006/main" prst="rect">
          <a:avLst/>
        </a:prstGeom>
      </cdr:spPr>
      <cdr:txBody>
        <a:bodyPr xmlns:a="http://schemas.openxmlformats.org/drawingml/2006/main" vertOverflow="clip" wrap="square" lIns="0" rIns="0" rtlCol="0"/>
        <a:lstStyle xmlns:a="http://schemas.openxmlformats.org/drawingml/2006/main"/>
        <a:p xmlns:a="http://schemas.openxmlformats.org/drawingml/2006/main">
          <a:pPr>
            <a:spcAft>
              <a:spcPts val="300"/>
            </a:spcAft>
          </a:pPr>
          <a:r>
            <a:rPr lang="en-US" sz="1400" dirty="0" smtClean="0"/>
            <a:t>High</a:t>
          </a:r>
        </a:p>
        <a:p xmlns:a="http://schemas.openxmlformats.org/drawingml/2006/main">
          <a:pPr>
            <a:spcAft>
              <a:spcPts val="300"/>
            </a:spcAft>
          </a:pPr>
          <a:endParaRPr lang="en-US" sz="1400" dirty="0"/>
        </a:p>
        <a:p xmlns:a="http://schemas.openxmlformats.org/drawingml/2006/main">
          <a:pPr>
            <a:spcAft>
              <a:spcPts val="300"/>
            </a:spcAft>
          </a:pPr>
          <a:r>
            <a:rPr lang="en-US" sz="1400" dirty="0" smtClean="0"/>
            <a:t>Mod.</a:t>
          </a:r>
        </a:p>
        <a:p xmlns:a="http://schemas.openxmlformats.org/drawingml/2006/main">
          <a:pPr>
            <a:spcAft>
              <a:spcPts val="300"/>
            </a:spcAft>
          </a:pPr>
          <a:endParaRPr lang="en-US" sz="1400" dirty="0"/>
        </a:p>
        <a:p xmlns:a="http://schemas.openxmlformats.org/drawingml/2006/main">
          <a:pPr>
            <a:spcAft>
              <a:spcPts val="300"/>
            </a:spcAft>
          </a:pPr>
          <a:r>
            <a:rPr lang="en-US" sz="1400" dirty="0" smtClean="0"/>
            <a:t>Low</a:t>
          </a:r>
        </a:p>
        <a:p xmlns:a="http://schemas.openxmlformats.org/drawingml/2006/main">
          <a:pPr>
            <a:spcAft>
              <a:spcPts val="300"/>
            </a:spcAft>
          </a:pPr>
          <a:endParaRPr lang="en-US" sz="1400" dirty="0"/>
        </a:p>
        <a:p xmlns:a="http://schemas.openxmlformats.org/drawingml/2006/main">
          <a:pPr>
            <a:spcAft>
              <a:spcPts val="300"/>
            </a:spcAft>
          </a:pPr>
          <a:endParaRPr lang="en-US" sz="1400" dirty="0"/>
        </a:p>
      </cdr:txBody>
    </cdr:sp>
  </cdr:relSizeAnchor>
</c:userShapes>
</file>

<file path=ppt/drawings/drawing5.xml><?xml version="1.0" encoding="utf-8"?>
<c:userShapes xmlns:c="http://schemas.openxmlformats.org/drawingml/2006/chart">
  <cdr:relSizeAnchor xmlns:cdr="http://schemas.openxmlformats.org/drawingml/2006/chartDrawing">
    <cdr:from>
      <cdr:x>0.08333</cdr:x>
      <cdr:y>0</cdr:y>
    </cdr:from>
    <cdr:to>
      <cdr:x>0.14167</cdr:x>
      <cdr:y>0.73333</cdr:y>
    </cdr:to>
    <cdr:sp macro="" textlink="">
      <cdr:nvSpPr>
        <cdr:cNvPr id="2" name="TextBox 1"/>
        <cdr:cNvSpPr txBox="1"/>
      </cdr:nvSpPr>
      <cdr:spPr>
        <a:xfrm xmlns:a="http://schemas.openxmlformats.org/drawingml/2006/main">
          <a:off x="762000" y="0"/>
          <a:ext cx="533400" cy="1676400"/>
        </a:xfrm>
        <a:prstGeom xmlns:a="http://schemas.openxmlformats.org/drawingml/2006/main" prst="rect">
          <a:avLst/>
        </a:prstGeom>
      </cdr:spPr>
      <cdr:txBody>
        <a:bodyPr xmlns:a="http://schemas.openxmlformats.org/drawingml/2006/main" vertOverflow="clip" wrap="square" lIns="0" rIns="0" rtlCol="0"/>
        <a:lstStyle xmlns:a="http://schemas.openxmlformats.org/drawingml/2006/main"/>
        <a:p xmlns:a="http://schemas.openxmlformats.org/drawingml/2006/main">
          <a:pPr>
            <a:spcAft>
              <a:spcPts val="300"/>
            </a:spcAft>
          </a:pPr>
          <a:r>
            <a:rPr lang="en-US" sz="1400" dirty="0" smtClean="0"/>
            <a:t>High</a:t>
          </a:r>
        </a:p>
        <a:p xmlns:a="http://schemas.openxmlformats.org/drawingml/2006/main">
          <a:pPr>
            <a:spcAft>
              <a:spcPts val="300"/>
            </a:spcAft>
          </a:pPr>
          <a:endParaRPr lang="en-US" sz="1400" dirty="0"/>
        </a:p>
        <a:p xmlns:a="http://schemas.openxmlformats.org/drawingml/2006/main">
          <a:pPr>
            <a:spcAft>
              <a:spcPts val="300"/>
            </a:spcAft>
          </a:pPr>
          <a:r>
            <a:rPr lang="en-US" sz="1400" dirty="0" smtClean="0"/>
            <a:t>Mod.</a:t>
          </a:r>
        </a:p>
        <a:p xmlns:a="http://schemas.openxmlformats.org/drawingml/2006/main">
          <a:pPr>
            <a:spcAft>
              <a:spcPts val="300"/>
            </a:spcAft>
          </a:pPr>
          <a:endParaRPr lang="en-US" sz="1400" dirty="0"/>
        </a:p>
        <a:p xmlns:a="http://schemas.openxmlformats.org/drawingml/2006/main">
          <a:pPr>
            <a:spcAft>
              <a:spcPts val="300"/>
            </a:spcAft>
          </a:pPr>
          <a:r>
            <a:rPr lang="en-US" sz="1400" dirty="0" smtClean="0"/>
            <a:t>Low</a:t>
          </a:r>
        </a:p>
        <a:p xmlns:a="http://schemas.openxmlformats.org/drawingml/2006/main">
          <a:pPr>
            <a:spcAft>
              <a:spcPts val="300"/>
            </a:spcAft>
          </a:pPr>
          <a:endParaRPr lang="en-US" sz="1400" dirty="0"/>
        </a:p>
        <a:p xmlns:a="http://schemas.openxmlformats.org/drawingml/2006/main">
          <a:pPr>
            <a:spcAft>
              <a:spcPts val="300"/>
            </a:spcAft>
          </a:pPr>
          <a:endParaRPr lang="en-US" sz="1400" dirty="0"/>
        </a:p>
      </cdr:txBody>
    </cdr:sp>
  </cdr:relSizeAnchor>
</c:userShapes>
</file>

<file path=ppt/drawings/drawing6.xml><?xml version="1.0" encoding="utf-8"?>
<c:userShapes xmlns:c="http://schemas.openxmlformats.org/drawingml/2006/chart">
  <cdr:relSizeAnchor xmlns:cdr="http://schemas.openxmlformats.org/drawingml/2006/chartDrawing">
    <cdr:from>
      <cdr:x>0.08333</cdr:x>
      <cdr:y>0</cdr:y>
    </cdr:from>
    <cdr:to>
      <cdr:x>0.14167</cdr:x>
      <cdr:y>0.73333</cdr:y>
    </cdr:to>
    <cdr:sp macro="" textlink="">
      <cdr:nvSpPr>
        <cdr:cNvPr id="2" name="TextBox 1"/>
        <cdr:cNvSpPr txBox="1"/>
      </cdr:nvSpPr>
      <cdr:spPr>
        <a:xfrm xmlns:a="http://schemas.openxmlformats.org/drawingml/2006/main">
          <a:off x="762000" y="0"/>
          <a:ext cx="533400" cy="1676400"/>
        </a:xfrm>
        <a:prstGeom xmlns:a="http://schemas.openxmlformats.org/drawingml/2006/main" prst="rect">
          <a:avLst/>
        </a:prstGeom>
      </cdr:spPr>
      <cdr:txBody>
        <a:bodyPr xmlns:a="http://schemas.openxmlformats.org/drawingml/2006/main" vertOverflow="clip" wrap="square" lIns="0" rIns="0" rtlCol="0"/>
        <a:lstStyle xmlns:a="http://schemas.openxmlformats.org/drawingml/2006/main"/>
        <a:p xmlns:a="http://schemas.openxmlformats.org/drawingml/2006/main">
          <a:pPr>
            <a:spcAft>
              <a:spcPts val="300"/>
            </a:spcAft>
          </a:pPr>
          <a:r>
            <a:rPr lang="en-US" sz="1400" dirty="0" smtClean="0"/>
            <a:t>High</a:t>
          </a:r>
        </a:p>
        <a:p xmlns:a="http://schemas.openxmlformats.org/drawingml/2006/main">
          <a:pPr>
            <a:spcAft>
              <a:spcPts val="300"/>
            </a:spcAft>
          </a:pPr>
          <a:endParaRPr lang="en-US" sz="1400" dirty="0"/>
        </a:p>
        <a:p xmlns:a="http://schemas.openxmlformats.org/drawingml/2006/main">
          <a:pPr>
            <a:spcAft>
              <a:spcPts val="300"/>
            </a:spcAft>
          </a:pPr>
          <a:r>
            <a:rPr lang="en-US" sz="1400" dirty="0" smtClean="0"/>
            <a:t>Mod.</a:t>
          </a:r>
        </a:p>
        <a:p xmlns:a="http://schemas.openxmlformats.org/drawingml/2006/main">
          <a:pPr>
            <a:spcAft>
              <a:spcPts val="300"/>
            </a:spcAft>
          </a:pPr>
          <a:endParaRPr lang="en-US" sz="1400" dirty="0"/>
        </a:p>
        <a:p xmlns:a="http://schemas.openxmlformats.org/drawingml/2006/main">
          <a:pPr>
            <a:spcAft>
              <a:spcPts val="300"/>
            </a:spcAft>
          </a:pPr>
          <a:r>
            <a:rPr lang="en-US" sz="1400" dirty="0" smtClean="0"/>
            <a:t>Low</a:t>
          </a:r>
        </a:p>
        <a:p xmlns:a="http://schemas.openxmlformats.org/drawingml/2006/main">
          <a:pPr>
            <a:spcAft>
              <a:spcPts val="300"/>
            </a:spcAft>
          </a:pPr>
          <a:endParaRPr lang="en-US" sz="1400" dirty="0"/>
        </a:p>
        <a:p xmlns:a="http://schemas.openxmlformats.org/drawingml/2006/main">
          <a:pPr>
            <a:spcAft>
              <a:spcPts val="300"/>
            </a:spcAft>
          </a:pPr>
          <a:endParaRPr lang="en-US" sz="1400" dirty="0"/>
        </a:p>
      </cdr:txBody>
    </cdr:sp>
  </cdr:relSizeAnchor>
  <cdr:relSizeAnchor xmlns:cdr="http://schemas.openxmlformats.org/drawingml/2006/chartDrawing">
    <cdr:from>
      <cdr:x>0.08333</cdr:x>
      <cdr:y>0</cdr:y>
    </cdr:from>
    <cdr:to>
      <cdr:x>0.14167</cdr:x>
      <cdr:y>0.73333</cdr:y>
    </cdr:to>
    <cdr:sp macro="" textlink="">
      <cdr:nvSpPr>
        <cdr:cNvPr id="3" name="TextBox 1"/>
        <cdr:cNvSpPr txBox="1"/>
      </cdr:nvSpPr>
      <cdr:spPr>
        <a:xfrm xmlns:a="http://schemas.openxmlformats.org/drawingml/2006/main">
          <a:off x="762000" y="0"/>
          <a:ext cx="533400" cy="1676400"/>
        </a:xfrm>
        <a:prstGeom xmlns:a="http://schemas.openxmlformats.org/drawingml/2006/main" prst="rect">
          <a:avLst/>
        </a:prstGeom>
      </cdr:spPr>
      <cdr:txBody>
        <a:bodyPr xmlns:a="http://schemas.openxmlformats.org/drawingml/2006/main" vertOverflow="clip" wrap="square" lIns="0" rIns="0" rtlCol="0"/>
        <a:lstStyle xmlns:a="http://schemas.openxmlformats.org/drawingml/2006/main"/>
        <a:p xmlns:a="http://schemas.openxmlformats.org/drawingml/2006/main">
          <a:pPr>
            <a:spcAft>
              <a:spcPts val="300"/>
            </a:spcAft>
          </a:pPr>
          <a:r>
            <a:rPr lang="en-US" sz="1400" dirty="0" smtClean="0"/>
            <a:t>High</a:t>
          </a:r>
        </a:p>
        <a:p xmlns:a="http://schemas.openxmlformats.org/drawingml/2006/main">
          <a:pPr>
            <a:spcAft>
              <a:spcPts val="300"/>
            </a:spcAft>
          </a:pPr>
          <a:endParaRPr lang="en-US" sz="1400" dirty="0"/>
        </a:p>
        <a:p xmlns:a="http://schemas.openxmlformats.org/drawingml/2006/main">
          <a:pPr>
            <a:spcAft>
              <a:spcPts val="300"/>
            </a:spcAft>
          </a:pPr>
          <a:r>
            <a:rPr lang="en-US" sz="1400" dirty="0" smtClean="0"/>
            <a:t>Mod.</a:t>
          </a:r>
        </a:p>
        <a:p xmlns:a="http://schemas.openxmlformats.org/drawingml/2006/main">
          <a:pPr>
            <a:spcAft>
              <a:spcPts val="300"/>
            </a:spcAft>
          </a:pPr>
          <a:endParaRPr lang="en-US" sz="1400" dirty="0"/>
        </a:p>
        <a:p xmlns:a="http://schemas.openxmlformats.org/drawingml/2006/main">
          <a:pPr>
            <a:spcAft>
              <a:spcPts val="300"/>
            </a:spcAft>
          </a:pPr>
          <a:r>
            <a:rPr lang="en-US" sz="1400" dirty="0" smtClean="0"/>
            <a:t>Low</a:t>
          </a:r>
        </a:p>
        <a:p xmlns:a="http://schemas.openxmlformats.org/drawingml/2006/main">
          <a:pPr>
            <a:spcAft>
              <a:spcPts val="300"/>
            </a:spcAft>
          </a:pPr>
          <a:endParaRPr lang="en-US" sz="1400" dirty="0"/>
        </a:p>
        <a:p xmlns:a="http://schemas.openxmlformats.org/drawingml/2006/main">
          <a:pPr>
            <a:spcAft>
              <a:spcPts val="300"/>
            </a:spcAft>
          </a:pPr>
          <a:endParaRPr lang="en-US" sz="1400" dirty="0"/>
        </a:p>
      </cdr:txBody>
    </cdr:sp>
  </cdr:relSizeAnchor>
</c:userShapes>
</file>

<file path=ppt/drawings/drawing7.xml><?xml version="1.0" encoding="utf-8"?>
<c:userShapes xmlns:c="http://schemas.openxmlformats.org/drawingml/2006/chart">
  <cdr:relSizeAnchor xmlns:cdr="http://schemas.openxmlformats.org/drawingml/2006/chartDrawing">
    <cdr:from>
      <cdr:x>0.08333</cdr:x>
      <cdr:y>0</cdr:y>
    </cdr:from>
    <cdr:to>
      <cdr:x>0.14167</cdr:x>
      <cdr:y>0.73333</cdr:y>
    </cdr:to>
    <cdr:sp macro="" textlink="">
      <cdr:nvSpPr>
        <cdr:cNvPr id="2" name="TextBox 1"/>
        <cdr:cNvSpPr txBox="1"/>
      </cdr:nvSpPr>
      <cdr:spPr>
        <a:xfrm xmlns:a="http://schemas.openxmlformats.org/drawingml/2006/main">
          <a:off x="762000" y="0"/>
          <a:ext cx="533400" cy="1676400"/>
        </a:xfrm>
        <a:prstGeom xmlns:a="http://schemas.openxmlformats.org/drawingml/2006/main" prst="rect">
          <a:avLst/>
        </a:prstGeom>
      </cdr:spPr>
      <cdr:txBody>
        <a:bodyPr xmlns:a="http://schemas.openxmlformats.org/drawingml/2006/main" vertOverflow="clip" wrap="square" lIns="0" rIns="0" rtlCol="0"/>
        <a:lstStyle xmlns:a="http://schemas.openxmlformats.org/drawingml/2006/main"/>
        <a:p xmlns:a="http://schemas.openxmlformats.org/drawingml/2006/main">
          <a:pPr>
            <a:spcAft>
              <a:spcPts val="300"/>
            </a:spcAft>
          </a:pPr>
          <a:r>
            <a:rPr lang="en-US" sz="1400" dirty="0" smtClean="0"/>
            <a:t>High</a:t>
          </a:r>
        </a:p>
        <a:p xmlns:a="http://schemas.openxmlformats.org/drawingml/2006/main">
          <a:pPr>
            <a:spcAft>
              <a:spcPts val="300"/>
            </a:spcAft>
          </a:pPr>
          <a:endParaRPr lang="en-US" sz="1400" dirty="0"/>
        </a:p>
        <a:p xmlns:a="http://schemas.openxmlformats.org/drawingml/2006/main">
          <a:pPr>
            <a:spcAft>
              <a:spcPts val="300"/>
            </a:spcAft>
          </a:pPr>
          <a:r>
            <a:rPr lang="en-US" sz="1400" dirty="0" smtClean="0"/>
            <a:t>Mod.</a:t>
          </a:r>
        </a:p>
        <a:p xmlns:a="http://schemas.openxmlformats.org/drawingml/2006/main">
          <a:pPr>
            <a:spcAft>
              <a:spcPts val="300"/>
            </a:spcAft>
          </a:pPr>
          <a:endParaRPr lang="en-US" sz="1400" dirty="0"/>
        </a:p>
        <a:p xmlns:a="http://schemas.openxmlformats.org/drawingml/2006/main">
          <a:pPr>
            <a:spcAft>
              <a:spcPts val="300"/>
            </a:spcAft>
          </a:pPr>
          <a:r>
            <a:rPr lang="en-US" sz="1400" dirty="0" smtClean="0"/>
            <a:t>Low</a:t>
          </a:r>
        </a:p>
        <a:p xmlns:a="http://schemas.openxmlformats.org/drawingml/2006/main">
          <a:pPr>
            <a:spcAft>
              <a:spcPts val="300"/>
            </a:spcAft>
          </a:pPr>
          <a:endParaRPr lang="en-US" sz="1400" dirty="0"/>
        </a:p>
        <a:p xmlns:a="http://schemas.openxmlformats.org/drawingml/2006/main">
          <a:pPr>
            <a:spcAft>
              <a:spcPts val="300"/>
            </a:spcAft>
          </a:pPr>
          <a:endParaRPr lang="en-US" sz="1400" dirty="0"/>
        </a:p>
      </cdr:txBody>
    </cdr:sp>
  </cdr:relSizeAnchor>
</c:userShapes>
</file>

<file path=ppt/drawings/drawing8.xml><?xml version="1.0" encoding="utf-8"?>
<c:userShapes xmlns:c="http://schemas.openxmlformats.org/drawingml/2006/chart">
  <cdr:relSizeAnchor xmlns:cdr="http://schemas.openxmlformats.org/drawingml/2006/chartDrawing">
    <cdr:from>
      <cdr:x>0.89167</cdr:x>
      <cdr:y>0.03279</cdr:y>
    </cdr:from>
    <cdr:to>
      <cdr:x>0.95001</cdr:x>
      <cdr:y>0.65574</cdr:y>
    </cdr:to>
    <cdr:sp macro="" textlink="">
      <cdr:nvSpPr>
        <cdr:cNvPr id="2" name="TextBox 1"/>
        <cdr:cNvSpPr txBox="1"/>
      </cdr:nvSpPr>
      <cdr:spPr>
        <a:xfrm xmlns:a="http://schemas.openxmlformats.org/drawingml/2006/main">
          <a:off x="8153400" y="152400"/>
          <a:ext cx="533460" cy="2895600"/>
        </a:xfrm>
        <a:prstGeom xmlns:a="http://schemas.openxmlformats.org/drawingml/2006/main" prst="rect">
          <a:avLst/>
        </a:prstGeom>
      </cdr:spPr>
      <cdr:txBody>
        <a:bodyPr xmlns:a="http://schemas.openxmlformats.org/drawingml/2006/main" vertOverflow="clip" wrap="square" lIns="0" rIns="0" rtlCol="0"/>
        <a:lstStyle xmlns:a="http://schemas.openxmlformats.org/drawingml/2006/main"/>
        <a:p xmlns:a="http://schemas.openxmlformats.org/drawingml/2006/main">
          <a:pPr>
            <a:spcAft>
              <a:spcPts val="300"/>
            </a:spcAft>
          </a:pPr>
          <a:r>
            <a:rPr lang="en-US" sz="1400" dirty="0" smtClean="0">
              <a:solidFill>
                <a:schemeClr val="tx1"/>
              </a:solidFill>
            </a:rPr>
            <a:t>High</a:t>
          </a:r>
        </a:p>
        <a:p xmlns:a="http://schemas.openxmlformats.org/drawingml/2006/main">
          <a:pPr>
            <a:spcAft>
              <a:spcPts val="300"/>
            </a:spcAft>
          </a:pPr>
          <a:endParaRPr lang="en-US" sz="1400" dirty="0" smtClean="0">
            <a:solidFill>
              <a:schemeClr val="tx1"/>
            </a:solidFill>
          </a:endParaRPr>
        </a:p>
        <a:p xmlns:a="http://schemas.openxmlformats.org/drawingml/2006/main">
          <a:pPr>
            <a:spcAft>
              <a:spcPts val="300"/>
            </a:spcAft>
          </a:pPr>
          <a:endParaRPr lang="en-US" sz="1400" dirty="0" smtClean="0">
            <a:solidFill>
              <a:schemeClr val="tx1"/>
            </a:solidFill>
          </a:endParaRPr>
        </a:p>
        <a:p xmlns:a="http://schemas.openxmlformats.org/drawingml/2006/main">
          <a:pPr>
            <a:spcAft>
              <a:spcPts val="300"/>
            </a:spcAft>
          </a:pPr>
          <a:endParaRPr lang="en-US" sz="1400" dirty="0" smtClean="0">
            <a:solidFill>
              <a:schemeClr val="tx1"/>
            </a:solidFill>
          </a:endParaRPr>
        </a:p>
        <a:p xmlns:a="http://schemas.openxmlformats.org/drawingml/2006/main">
          <a:pPr>
            <a:spcAft>
              <a:spcPts val="300"/>
            </a:spcAft>
          </a:pPr>
          <a:endParaRPr lang="en-US" sz="1400" dirty="0">
            <a:solidFill>
              <a:schemeClr val="tx1"/>
            </a:solidFill>
          </a:endParaRPr>
        </a:p>
        <a:p xmlns:a="http://schemas.openxmlformats.org/drawingml/2006/main">
          <a:pPr>
            <a:spcAft>
              <a:spcPts val="300"/>
            </a:spcAft>
          </a:pPr>
          <a:r>
            <a:rPr lang="en-US" sz="1400" dirty="0" smtClean="0">
              <a:solidFill>
                <a:schemeClr val="tx1"/>
              </a:solidFill>
            </a:rPr>
            <a:t>Mod.</a:t>
          </a:r>
        </a:p>
        <a:p xmlns:a="http://schemas.openxmlformats.org/drawingml/2006/main">
          <a:pPr>
            <a:spcAft>
              <a:spcPts val="300"/>
            </a:spcAft>
          </a:pPr>
          <a:endParaRPr lang="en-US" sz="1400" dirty="0" smtClean="0">
            <a:solidFill>
              <a:schemeClr val="tx1"/>
            </a:solidFill>
          </a:endParaRPr>
        </a:p>
        <a:p xmlns:a="http://schemas.openxmlformats.org/drawingml/2006/main">
          <a:pPr>
            <a:spcAft>
              <a:spcPts val="300"/>
            </a:spcAft>
          </a:pPr>
          <a:endParaRPr lang="en-US" sz="1400" dirty="0">
            <a:solidFill>
              <a:schemeClr val="tx1"/>
            </a:solidFill>
          </a:endParaRPr>
        </a:p>
        <a:p xmlns:a="http://schemas.openxmlformats.org/drawingml/2006/main">
          <a:pPr>
            <a:spcAft>
              <a:spcPts val="300"/>
            </a:spcAft>
          </a:pPr>
          <a:endParaRPr lang="en-US" sz="1400" dirty="0" smtClean="0">
            <a:solidFill>
              <a:schemeClr val="tx1"/>
            </a:solidFill>
          </a:endParaRPr>
        </a:p>
        <a:p xmlns:a="http://schemas.openxmlformats.org/drawingml/2006/main">
          <a:pPr>
            <a:spcAft>
              <a:spcPts val="300"/>
            </a:spcAft>
          </a:pPr>
          <a:endParaRPr lang="en-US" sz="1400" dirty="0">
            <a:solidFill>
              <a:schemeClr val="tx1"/>
            </a:solidFill>
          </a:endParaRPr>
        </a:p>
        <a:p xmlns:a="http://schemas.openxmlformats.org/drawingml/2006/main">
          <a:pPr>
            <a:spcAft>
              <a:spcPts val="300"/>
            </a:spcAft>
          </a:pPr>
          <a:r>
            <a:rPr lang="en-US" sz="1400" dirty="0" smtClean="0">
              <a:solidFill>
                <a:schemeClr val="tx1"/>
              </a:solidFill>
            </a:rPr>
            <a:t>Low</a:t>
          </a:r>
        </a:p>
        <a:p xmlns:a="http://schemas.openxmlformats.org/drawingml/2006/main">
          <a:pPr>
            <a:spcAft>
              <a:spcPts val="300"/>
            </a:spcAft>
          </a:pPr>
          <a:endParaRPr lang="en-US" sz="1400" dirty="0">
            <a:solidFill>
              <a:schemeClr val="tx1"/>
            </a:solidFill>
          </a:endParaRPr>
        </a:p>
        <a:p xmlns:a="http://schemas.openxmlformats.org/drawingml/2006/main">
          <a:pPr>
            <a:spcAft>
              <a:spcPts val="300"/>
            </a:spcAft>
          </a:pPr>
          <a:endParaRPr lang="en-US" sz="1400" dirty="0">
            <a:solidFill>
              <a:schemeClr val="tx1"/>
            </a:solidFill>
          </a:endParaRPr>
        </a:p>
      </cdr:txBody>
    </cdr:sp>
  </cdr:relSizeAnchor>
</c:userShapes>
</file>

<file path=ppt/drawings/drawing9.xml><?xml version="1.0" encoding="utf-8"?>
<c:userShapes xmlns:c="http://schemas.openxmlformats.org/drawingml/2006/chart">
  <cdr:relSizeAnchor xmlns:cdr="http://schemas.openxmlformats.org/drawingml/2006/chartDrawing">
    <cdr:from>
      <cdr:x>0.89167</cdr:x>
      <cdr:y>0.03279</cdr:y>
    </cdr:from>
    <cdr:to>
      <cdr:x>0.95001</cdr:x>
      <cdr:y>0.65574</cdr:y>
    </cdr:to>
    <cdr:sp macro="" textlink="">
      <cdr:nvSpPr>
        <cdr:cNvPr id="2" name="TextBox 1"/>
        <cdr:cNvSpPr txBox="1"/>
      </cdr:nvSpPr>
      <cdr:spPr>
        <a:xfrm xmlns:a="http://schemas.openxmlformats.org/drawingml/2006/main">
          <a:off x="8153400" y="152400"/>
          <a:ext cx="533460" cy="2895600"/>
        </a:xfrm>
        <a:prstGeom xmlns:a="http://schemas.openxmlformats.org/drawingml/2006/main" prst="rect">
          <a:avLst/>
        </a:prstGeom>
      </cdr:spPr>
      <cdr:txBody>
        <a:bodyPr xmlns:a="http://schemas.openxmlformats.org/drawingml/2006/main" vertOverflow="clip" wrap="square" lIns="0" rIns="0" rtlCol="0"/>
        <a:lstStyle xmlns:a="http://schemas.openxmlformats.org/drawingml/2006/main"/>
        <a:p xmlns:a="http://schemas.openxmlformats.org/drawingml/2006/main">
          <a:pPr>
            <a:spcAft>
              <a:spcPts val="300"/>
            </a:spcAft>
          </a:pPr>
          <a:r>
            <a:rPr lang="en-US" sz="1400" dirty="0" smtClean="0">
              <a:solidFill>
                <a:schemeClr val="tx1"/>
              </a:solidFill>
            </a:rPr>
            <a:t>High</a:t>
          </a:r>
        </a:p>
        <a:p xmlns:a="http://schemas.openxmlformats.org/drawingml/2006/main">
          <a:pPr>
            <a:spcAft>
              <a:spcPts val="300"/>
            </a:spcAft>
          </a:pPr>
          <a:endParaRPr lang="en-US" sz="1400" dirty="0" smtClean="0">
            <a:solidFill>
              <a:schemeClr val="tx1"/>
            </a:solidFill>
          </a:endParaRPr>
        </a:p>
        <a:p xmlns:a="http://schemas.openxmlformats.org/drawingml/2006/main">
          <a:pPr>
            <a:spcAft>
              <a:spcPts val="300"/>
            </a:spcAft>
          </a:pPr>
          <a:endParaRPr lang="en-US" sz="1400" dirty="0" smtClean="0">
            <a:solidFill>
              <a:schemeClr val="tx1"/>
            </a:solidFill>
          </a:endParaRPr>
        </a:p>
        <a:p xmlns:a="http://schemas.openxmlformats.org/drawingml/2006/main">
          <a:pPr>
            <a:spcAft>
              <a:spcPts val="300"/>
            </a:spcAft>
          </a:pPr>
          <a:endParaRPr lang="en-US" sz="1400" dirty="0" smtClean="0">
            <a:solidFill>
              <a:schemeClr val="tx1"/>
            </a:solidFill>
          </a:endParaRPr>
        </a:p>
        <a:p xmlns:a="http://schemas.openxmlformats.org/drawingml/2006/main">
          <a:pPr>
            <a:spcAft>
              <a:spcPts val="300"/>
            </a:spcAft>
          </a:pPr>
          <a:endParaRPr lang="en-US" sz="1400" dirty="0">
            <a:solidFill>
              <a:schemeClr val="tx1"/>
            </a:solidFill>
          </a:endParaRPr>
        </a:p>
        <a:p xmlns:a="http://schemas.openxmlformats.org/drawingml/2006/main">
          <a:pPr>
            <a:spcAft>
              <a:spcPts val="300"/>
            </a:spcAft>
          </a:pPr>
          <a:r>
            <a:rPr lang="en-US" sz="1400" dirty="0" smtClean="0">
              <a:solidFill>
                <a:schemeClr val="tx1"/>
              </a:solidFill>
            </a:rPr>
            <a:t>Mod.</a:t>
          </a:r>
        </a:p>
        <a:p xmlns:a="http://schemas.openxmlformats.org/drawingml/2006/main">
          <a:pPr>
            <a:spcAft>
              <a:spcPts val="300"/>
            </a:spcAft>
          </a:pPr>
          <a:endParaRPr lang="en-US" sz="1400" dirty="0" smtClean="0">
            <a:solidFill>
              <a:schemeClr val="tx1"/>
            </a:solidFill>
          </a:endParaRPr>
        </a:p>
        <a:p xmlns:a="http://schemas.openxmlformats.org/drawingml/2006/main">
          <a:pPr>
            <a:spcAft>
              <a:spcPts val="300"/>
            </a:spcAft>
          </a:pPr>
          <a:endParaRPr lang="en-US" sz="1400" dirty="0">
            <a:solidFill>
              <a:schemeClr val="tx1"/>
            </a:solidFill>
          </a:endParaRPr>
        </a:p>
        <a:p xmlns:a="http://schemas.openxmlformats.org/drawingml/2006/main">
          <a:pPr>
            <a:spcAft>
              <a:spcPts val="300"/>
            </a:spcAft>
          </a:pPr>
          <a:endParaRPr lang="en-US" sz="1400" dirty="0" smtClean="0">
            <a:solidFill>
              <a:schemeClr val="tx1"/>
            </a:solidFill>
          </a:endParaRPr>
        </a:p>
        <a:p xmlns:a="http://schemas.openxmlformats.org/drawingml/2006/main">
          <a:pPr>
            <a:spcAft>
              <a:spcPts val="300"/>
            </a:spcAft>
          </a:pPr>
          <a:endParaRPr lang="en-US" sz="1400" dirty="0">
            <a:solidFill>
              <a:schemeClr val="tx1"/>
            </a:solidFill>
          </a:endParaRPr>
        </a:p>
        <a:p xmlns:a="http://schemas.openxmlformats.org/drawingml/2006/main">
          <a:pPr>
            <a:spcAft>
              <a:spcPts val="300"/>
            </a:spcAft>
          </a:pPr>
          <a:r>
            <a:rPr lang="en-US" sz="1400" dirty="0" smtClean="0">
              <a:solidFill>
                <a:schemeClr val="tx1"/>
              </a:solidFill>
            </a:rPr>
            <a:t>Low</a:t>
          </a:r>
        </a:p>
        <a:p xmlns:a="http://schemas.openxmlformats.org/drawingml/2006/main">
          <a:pPr>
            <a:spcAft>
              <a:spcPts val="300"/>
            </a:spcAft>
          </a:pPr>
          <a:endParaRPr lang="en-US" sz="1400" dirty="0">
            <a:solidFill>
              <a:schemeClr val="tx1"/>
            </a:solidFill>
          </a:endParaRPr>
        </a:p>
        <a:p xmlns:a="http://schemas.openxmlformats.org/drawingml/2006/main">
          <a:pPr>
            <a:spcAft>
              <a:spcPts val="300"/>
            </a:spcAft>
          </a:pPr>
          <a:endParaRPr lang="en-US" sz="1400" dirty="0">
            <a:solidFill>
              <a:schemeClr val="tx1"/>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10A55DC-0F01-4E1D-B878-A92AE26EBA72}" type="datetimeFigureOut">
              <a:rPr lang="en-US" smtClean="0"/>
              <a:pPr/>
              <a:t>12/9/2013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609526E-E028-41D8-B089-920C0CE4A1AE}" type="slidenum">
              <a:rPr lang="en-US" smtClean="0"/>
              <a:pPr/>
              <a:t>‹#›</a:t>
            </a:fld>
            <a:endParaRPr lang="en-US"/>
          </a:p>
        </p:txBody>
      </p:sp>
    </p:spTree>
    <p:extLst>
      <p:ext uri="{BB962C8B-B14F-4D97-AF65-F5344CB8AC3E}">
        <p14:creationId xmlns:p14="http://schemas.microsoft.com/office/powerpoint/2010/main" val="33216642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609526E-E028-41D8-B089-920C0CE4A1AE}" type="slidenum">
              <a:rPr lang="en-US" smtClean="0"/>
              <a:pPr/>
              <a:t>1</a:t>
            </a:fld>
            <a:endParaRPr lang="en-US"/>
          </a:p>
        </p:txBody>
      </p:sp>
    </p:spTree>
    <p:extLst>
      <p:ext uri="{BB962C8B-B14F-4D97-AF65-F5344CB8AC3E}">
        <p14:creationId xmlns:p14="http://schemas.microsoft.com/office/powerpoint/2010/main" val="1965979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609526E-E028-41D8-B089-920C0CE4A1AE}" type="slidenum">
              <a:rPr lang="en-US" smtClean="0"/>
              <a:pPr/>
              <a:t>10</a:t>
            </a:fld>
            <a:endParaRPr lang="en-US"/>
          </a:p>
        </p:txBody>
      </p:sp>
    </p:spTree>
    <p:extLst>
      <p:ext uri="{BB962C8B-B14F-4D97-AF65-F5344CB8AC3E}">
        <p14:creationId xmlns:p14="http://schemas.microsoft.com/office/powerpoint/2010/main" val="27361069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609526E-E028-41D8-B089-920C0CE4A1AE}" type="slidenum">
              <a:rPr lang="en-US" smtClean="0"/>
              <a:pPr/>
              <a:t>11</a:t>
            </a:fld>
            <a:endParaRPr lang="en-US"/>
          </a:p>
        </p:txBody>
      </p:sp>
    </p:spTree>
    <p:extLst>
      <p:ext uri="{BB962C8B-B14F-4D97-AF65-F5344CB8AC3E}">
        <p14:creationId xmlns:p14="http://schemas.microsoft.com/office/powerpoint/2010/main" val="27361069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609526E-E028-41D8-B089-920C0CE4A1AE}" type="slidenum">
              <a:rPr lang="en-US" smtClean="0"/>
              <a:pPr/>
              <a:t>12</a:t>
            </a:fld>
            <a:endParaRPr lang="en-US"/>
          </a:p>
        </p:txBody>
      </p:sp>
    </p:spTree>
    <p:extLst>
      <p:ext uri="{BB962C8B-B14F-4D97-AF65-F5344CB8AC3E}">
        <p14:creationId xmlns:p14="http://schemas.microsoft.com/office/powerpoint/2010/main" val="27361069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609526E-E028-41D8-B089-920C0CE4A1AE}" type="slidenum">
              <a:rPr lang="en-US" smtClean="0"/>
              <a:pPr/>
              <a:t>13</a:t>
            </a:fld>
            <a:endParaRPr lang="en-US"/>
          </a:p>
        </p:txBody>
      </p:sp>
    </p:spTree>
    <p:extLst>
      <p:ext uri="{BB962C8B-B14F-4D97-AF65-F5344CB8AC3E}">
        <p14:creationId xmlns:p14="http://schemas.microsoft.com/office/powerpoint/2010/main" val="34625139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609526E-E028-41D8-B089-920C0CE4A1AE}" type="slidenum">
              <a:rPr lang="en-US" smtClean="0"/>
              <a:pPr/>
              <a:t>14</a:t>
            </a:fld>
            <a:endParaRPr lang="en-US"/>
          </a:p>
        </p:txBody>
      </p:sp>
    </p:spTree>
    <p:extLst>
      <p:ext uri="{BB962C8B-B14F-4D97-AF65-F5344CB8AC3E}">
        <p14:creationId xmlns:p14="http://schemas.microsoft.com/office/powerpoint/2010/main" val="23525486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2E250FE-9E33-41A0-9131-2FFD87953193}" type="slidenum">
              <a:rPr lang="en-US" smtClean="0"/>
              <a:pPr/>
              <a:t>15</a:t>
            </a:fld>
            <a:endParaRPr lang="en-US" dirty="0"/>
          </a:p>
        </p:txBody>
      </p:sp>
    </p:spTree>
    <p:extLst>
      <p:ext uri="{BB962C8B-B14F-4D97-AF65-F5344CB8AC3E}">
        <p14:creationId xmlns:p14="http://schemas.microsoft.com/office/powerpoint/2010/main" val="34895898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609526E-E028-41D8-B089-920C0CE4A1AE}" type="slidenum">
              <a:rPr lang="en-US" smtClean="0"/>
              <a:pPr/>
              <a:t>16</a:t>
            </a:fld>
            <a:endParaRPr lang="en-US"/>
          </a:p>
        </p:txBody>
      </p:sp>
    </p:spTree>
    <p:extLst>
      <p:ext uri="{BB962C8B-B14F-4D97-AF65-F5344CB8AC3E}">
        <p14:creationId xmlns:p14="http://schemas.microsoft.com/office/powerpoint/2010/main" val="17652498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609526E-E028-41D8-B089-920C0CE4A1AE}" type="slidenum">
              <a:rPr lang="en-US" smtClean="0"/>
              <a:pPr/>
              <a:t>17</a:t>
            </a:fld>
            <a:endParaRPr lang="en-US"/>
          </a:p>
        </p:txBody>
      </p:sp>
    </p:spTree>
    <p:extLst>
      <p:ext uri="{BB962C8B-B14F-4D97-AF65-F5344CB8AC3E}">
        <p14:creationId xmlns:p14="http://schemas.microsoft.com/office/powerpoint/2010/main" val="7025387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E250FE-9E33-41A0-9131-2FFD87953193}" type="slidenum">
              <a:rPr lang="en-US" smtClean="0"/>
              <a:pPr/>
              <a:t>18</a:t>
            </a:fld>
            <a:endParaRPr lang="en-US"/>
          </a:p>
        </p:txBody>
      </p:sp>
    </p:spTree>
    <p:extLst>
      <p:ext uri="{BB962C8B-B14F-4D97-AF65-F5344CB8AC3E}">
        <p14:creationId xmlns:p14="http://schemas.microsoft.com/office/powerpoint/2010/main" val="10339447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609526E-E028-41D8-B089-920C0CE4A1AE}" type="slidenum">
              <a:rPr lang="en-US" smtClean="0"/>
              <a:pPr/>
              <a:t>19</a:t>
            </a:fld>
            <a:endParaRPr lang="en-US"/>
          </a:p>
        </p:txBody>
      </p:sp>
    </p:spTree>
    <p:extLst>
      <p:ext uri="{BB962C8B-B14F-4D97-AF65-F5344CB8AC3E}">
        <p14:creationId xmlns:p14="http://schemas.microsoft.com/office/powerpoint/2010/main" val="16472162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The global model produces a regionally averaged 11.7% increase in precipitation, but the regional model provides more detail (top), projecting some areas of increase (green) and some of decrease (brown) compared to the global model.</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The global model produces a 3.6°F (2.0°C) statewide averaged increase in winter temperature, while the regional model produces a statewide average 2.6°F (1.4°C) warming. Greater increases (darker red) occur at higher elevations and windward slopes, particularly the Olympic Mountains, North Cascades, and central Cascades. These differences illustrate the value of regional climate models for identifying sub-regional patterns and differences. </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dirty="0" smtClean="0"/>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large increases are seen on windward (west and southwest) slopes and smaller increases on leeward (east and northeast) slopes.</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dirty="0" smtClean="0"/>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B609526E-E028-41D8-B089-920C0CE4A1AE}" type="slidenum">
              <a:rPr lang="en-US" smtClean="0"/>
              <a:pPr/>
              <a:t>2</a:t>
            </a:fld>
            <a:endParaRPr lang="en-US"/>
          </a:p>
        </p:txBody>
      </p:sp>
    </p:spTree>
    <p:extLst>
      <p:ext uri="{BB962C8B-B14F-4D97-AF65-F5344CB8AC3E}">
        <p14:creationId xmlns:p14="http://schemas.microsoft.com/office/powerpoint/2010/main" val="2616260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800100" lvl="1" indent="-342900" algn="l">
              <a:buFont typeface="Arial" panose="020B0604020202020204" pitchFamily="34" charset="0"/>
              <a:buChar char="•"/>
            </a:pPr>
            <a:r>
              <a:rPr lang="en-US" sz="2400" dirty="0" smtClean="0"/>
              <a:t>2</a:t>
            </a:r>
            <a:r>
              <a:rPr lang="en-US" sz="2400" baseline="30000" dirty="0" smtClean="0"/>
              <a:t>nd</a:t>
            </a:r>
            <a:r>
              <a:rPr lang="en-US" sz="2400" dirty="0" smtClean="0"/>
              <a:t> largest salmon-producing river in P.S.</a:t>
            </a:r>
          </a:p>
          <a:p>
            <a:pPr marL="800100" lvl="1" indent="-342900" algn="l">
              <a:buFont typeface="Arial" panose="020B0604020202020204" pitchFamily="34" charset="0"/>
              <a:buChar char="•"/>
            </a:pPr>
            <a:r>
              <a:rPr lang="en-US" sz="2400" dirty="0" smtClean="0"/>
              <a:t>All 5 species of salmon present</a:t>
            </a:r>
          </a:p>
          <a:p>
            <a:pPr marL="800100" lvl="1" indent="-342900" algn="l">
              <a:buFont typeface="Arial" panose="020B0604020202020204" pitchFamily="34" charset="0"/>
              <a:buChar char="•"/>
            </a:pPr>
            <a:r>
              <a:rPr lang="en-US" sz="2400" dirty="0" smtClean="0"/>
              <a:t>Representative of Watersheds</a:t>
            </a:r>
            <a:r>
              <a:rPr lang="en-US" sz="2400" baseline="0" dirty="0" smtClean="0"/>
              <a:t> west-slope Cascades</a:t>
            </a:r>
          </a:p>
          <a:p>
            <a:pPr marL="1257300" lvl="2" indent="-342900" algn="l">
              <a:buFont typeface="Arial" panose="020B0604020202020204" pitchFamily="34" charset="0"/>
              <a:buChar char="•"/>
            </a:pPr>
            <a:r>
              <a:rPr lang="en-US" sz="2400" baseline="0" dirty="0" smtClean="0"/>
              <a:t>Development</a:t>
            </a:r>
          </a:p>
          <a:p>
            <a:pPr marL="1257300" lvl="2" indent="-342900" algn="l">
              <a:buFont typeface="Arial" panose="020B0604020202020204" pitchFamily="34" charset="0"/>
              <a:buChar char="•"/>
            </a:pPr>
            <a:r>
              <a:rPr lang="en-US" sz="2400" baseline="0" dirty="0" smtClean="0"/>
              <a:t>Political constraints </a:t>
            </a:r>
          </a:p>
          <a:p>
            <a:pPr marL="1257300" lvl="2" indent="-342900" algn="l">
              <a:buFont typeface="Arial" panose="020B0604020202020204" pitchFamily="34" charset="0"/>
              <a:buChar char="•"/>
            </a:pPr>
            <a:r>
              <a:rPr lang="en-US" sz="2400" baseline="0" dirty="0" smtClean="0"/>
              <a:t>Ecosystems</a:t>
            </a:r>
            <a:endParaRPr lang="en-US" sz="2400" dirty="0" smtClean="0"/>
          </a:p>
          <a:p>
            <a:endParaRPr lang="en-US" dirty="0"/>
          </a:p>
        </p:txBody>
      </p:sp>
      <p:sp>
        <p:nvSpPr>
          <p:cNvPr id="4" name="Slide Number Placeholder 3"/>
          <p:cNvSpPr>
            <a:spLocks noGrp="1"/>
          </p:cNvSpPr>
          <p:nvPr>
            <p:ph type="sldNum" sz="quarter" idx="10"/>
          </p:nvPr>
        </p:nvSpPr>
        <p:spPr/>
        <p:txBody>
          <a:bodyPr/>
          <a:lstStyle/>
          <a:p>
            <a:fld id="{B609526E-E028-41D8-B089-920C0CE4A1AE}" type="slidenum">
              <a:rPr lang="en-US" smtClean="0"/>
              <a:pPr/>
              <a:t>3</a:t>
            </a:fld>
            <a:endParaRPr lang="en-US"/>
          </a:p>
        </p:txBody>
      </p:sp>
    </p:spTree>
    <p:extLst>
      <p:ext uri="{BB962C8B-B14F-4D97-AF65-F5344CB8AC3E}">
        <p14:creationId xmlns:p14="http://schemas.microsoft.com/office/powerpoint/2010/main" val="19605239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609526E-E028-41D8-B089-920C0CE4A1AE}" type="slidenum">
              <a:rPr lang="en-US" smtClean="0"/>
              <a:pPr/>
              <a:t>4</a:t>
            </a:fld>
            <a:endParaRPr lang="en-US"/>
          </a:p>
        </p:txBody>
      </p:sp>
    </p:spTree>
    <p:extLst>
      <p:ext uri="{BB962C8B-B14F-4D97-AF65-F5344CB8AC3E}">
        <p14:creationId xmlns:p14="http://schemas.microsoft.com/office/powerpoint/2010/main" val="33257449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342900" lvl="1" indent="-342900">
              <a:buFont typeface="Arial" pitchFamily="34" charset="0"/>
              <a:buChar char="•"/>
            </a:pPr>
            <a:r>
              <a:rPr lang="en-US" sz="3200" dirty="0" smtClean="0"/>
              <a:t>Up to 34% decrease in summer precipitation</a:t>
            </a:r>
          </a:p>
          <a:p>
            <a:pPr lvl="1">
              <a:buFont typeface="Wingdings" panose="05000000000000000000" pitchFamily="2" charset="2"/>
              <a:buChar char="Ø"/>
            </a:pPr>
            <a:r>
              <a:rPr lang="en-US" dirty="0" smtClean="0">
                <a:sym typeface="Wingdings" panose="05000000000000000000" pitchFamily="2" charset="2"/>
              </a:rPr>
              <a:t>↓summer base flow</a:t>
            </a:r>
          </a:p>
          <a:p>
            <a:pPr marL="342900" lvl="1" indent="-342900">
              <a:buFont typeface="Arial" pitchFamily="34" charset="0"/>
              <a:buChar char="•"/>
            </a:pPr>
            <a:r>
              <a:rPr lang="en-US" sz="3200" dirty="0" smtClean="0"/>
              <a:t>Increased winter Precipitation and lowland flooding</a:t>
            </a:r>
          </a:p>
          <a:p>
            <a:pPr marL="342900" lvl="1" indent="-342900">
              <a:buFont typeface="Arial" pitchFamily="34" charset="0"/>
              <a:buChar char="•"/>
            </a:pPr>
            <a:r>
              <a:rPr lang="en-US" sz="3200" dirty="0" smtClean="0"/>
              <a:t> </a:t>
            </a:r>
            <a:r>
              <a:rPr lang="en-US" sz="3100" dirty="0" smtClean="0">
                <a:sym typeface="Wingdings" panose="05000000000000000000" pitchFamily="2" charset="2"/>
              </a:rPr>
              <a:t>Transition of snow dominated basins to rain dominated basins</a:t>
            </a:r>
            <a:endParaRPr lang="en-US" sz="3100" dirty="0" smtClean="0"/>
          </a:p>
          <a:p>
            <a:pPr lvl="1">
              <a:buFont typeface="Wingdings" panose="05000000000000000000" pitchFamily="2" charset="2"/>
              <a:buChar char="Ø"/>
            </a:pPr>
            <a:r>
              <a:rPr lang="en-US" dirty="0" smtClean="0">
                <a:sym typeface="Wingdings" panose="05000000000000000000" pitchFamily="2" charset="2"/>
              </a:rPr>
              <a:t>Earlier peak flow</a:t>
            </a:r>
          </a:p>
          <a:p>
            <a:pPr lvl="1">
              <a:buFont typeface="Wingdings" panose="05000000000000000000" pitchFamily="2" charset="2"/>
              <a:buChar char="Ø"/>
            </a:pPr>
            <a:r>
              <a:rPr lang="en-US" dirty="0" smtClean="0">
                <a:sym typeface="Wingdings" panose="05000000000000000000" pitchFamily="2" charset="2"/>
              </a:rPr>
              <a:t>Increased winter flow</a:t>
            </a:r>
          </a:p>
          <a:p>
            <a:pPr lvl="1">
              <a:buFont typeface="Wingdings" panose="05000000000000000000" pitchFamily="2" charset="2"/>
              <a:buChar char="Ø"/>
            </a:pPr>
            <a:r>
              <a:rPr lang="en-US" dirty="0" smtClean="0">
                <a:sym typeface="Wingdings" panose="05000000000000000000" pitchFamily="2" charset="2"/>
              </a:rPr>
              <a:t>Decreased summer base flow</a:t>
            </a:r>
          </a:p>
          <a:p>
            <a:endParaRPr lang="en-US" dirty="0"/>
          </a:p>
        </p:txBody>
      </p:sp>
      <p:sp>
        <p:nvSpPr>
          <p:cNvPr id="4" name="Slide Number Placeholder 3"/>
          <p:cNvSpPr>
            <a:spLocks noGrp="1"/>
          </p:cNvSpPr>
          <p:nvPr>
            <p:ph type="sldNum" sz="quarter" idx="10"/>
          </p:nvPr>
        </p:nvSpPr>
        <p:spPr/>
        <p:txBody>
          <a:bodyPr/>
          <a:lstStyle/>
          <a:p>
            <a:fld id="{B609526E-E028-41D8-B089-920C0CE4A1AE}" type="slidenum">
              <a:rPr lang="en-US" smtClean="0"/>
              <a:pPr/>
              <a:t>5</a:t>
            </a:fld>
            <a:endParaRPr lang="en-US"/>
          </a:p>
        </p:txBody>
      </p:sp>
    </p:spTree>
    <p:extLst>
      <p:ext uri="{BB962C8B-B14F-4D97-AF65-F5344CB8AC3E}">
        <p14:creationId xmlns:p14="http://schemas.microsoft.com/office/powerpoint/2010/main" val="27178055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609526E-E028-41D8-B089-920C0CE4A1AE}" type="slidenum">
              <a:rPr lang="en-US" smtClean="0"/>
              <a:pPr/>
              <a:t>6</a:t>
            </a:fld>
            <a:endParaRPr lang="en-US"/>
          </a:p>
        </p:txBody>
      </p:sp>
    </p:spTree>
    <p:extLst>
      <p:ext uri="{BB962C8B-B14F-4D97-AF65-F5344CB8AC3E}">
        <p14:creationId xmlns:p14="http://schemas.microsoft.com/office/powerpoint/2010/main" val="27361069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609526E-E028-41D8-B089-920C0CE4A1AE}" type="slidenum">
              <a:rPr lang="en-US" smtClean="0"/>
              <a:pPr/>
              <a:t>7</a:t>
            </a:fld>
            <a:endParaRPr lang="en-US"/>
          </a:p>
        </p:txBody>
      </p:sp>
    </p:spTree>
    <p:extLst>
      <p:ext uri="{BB962C8B-B14F-4D97-AF65-F5344CB8AC3E}">
        <p14:creationId xmlns:p14="http://schemas.microsoft.com/office/powerpoint/2010/main" val="27361069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609526E-E028-41D8-B089-920C0CE4A1AE}" type="slidenum">
              <a:rPr lang="en-US" smtClean="0"/>
              <a:pPr/>
              <a:t>8</a:t>
            </a:fld>
            <a:endParaRPr lang="en-US"/>
          </a:p>
        </p:txBody>
      </p:sp>
    </p:spTree>
    <p:extLst>
      <p:ext uri="{BB962C8B-B14F-4D97-AF65-F5344CB8AC3E}">
        <p14:creationId xmlns:p14="http://schemas.microsoft.com/office/powerpoint/2010/main" val="27361069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609526E-E028-41D8-B089-920C0CE4A1AE}" type="slidenum">
              <a:rPr lang="en-US" smtClean="0"/>
              <a:pPr/>
              <a:t>9</a:t>
            </a:fld>
            <a:endParaRPr lang="en-US"/>
          </a:p>
        </p:txBody>
      </p:sp>
    </p:spTree>
    <p:extLst>
      <p:ext uri="{BB962C8B-B14F-4D97-AF65-F5344CB8AC3E}">
        <p14:creationId xmlns:p14="http://schemas.microsoft.com/office/powerpoint/2010/main" val="27361069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12/9/2013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12/9/2013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12/9/2013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25000">
              <a:schemeClr val="accent1"/>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12/9/2013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chart" Target="../charts/chart9.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chart" Target="../charts/chart11.xml"/></Relationships>
</file>

<file path=ppt/slides/_rels/slide17.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chart" Target="../charts/char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hyperlink" Target="http://warm.atmos.washington.edu/2860/report/"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gif"/></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eaver-dam-worlds-largest-Alberta.jpg"/>
          <p:cNvPicPr>
            <a:picLocks noChangeAspect="1"/>
          </p:cNvPicPr>
          <p:nvPr/>
        </p:nvPicPr>
        <p:blipFill>
          <a:blip r:embed="rId3" cstate="print">
            <a:lum bright="40000"/>
          </a:blip>
          <a:stretch>
            <a:fillRect/>
          </a:stretch>
        </p:blipFill>
        <p:spPr>
          <a:xfrm>
            <a:off x="0" y="0"/>
            <a:ext cx="9144000" cy="6858000"/>
          </a:xfrm>
          <a:prstGeom prst="rect">
            <a:avLst/>
          </a:prstGeom>
        </p:spPr>
      </p:pic>
      <p:sp>
        <p:nvSpPr>
          <p:cNvPr id="2" name="Title 1"/>
          <p:cNvSpPr>
            <a:spLocks noGrp="1"/>
          </p:cNvSpPr>
          <p:nvPr>
            <p:ph type="ctrTitle"/>
          </p:nvPr>
        </p:nvSpPr>
        <p:spPr>
          <a:xfrm>
            <a:off x="4495800" y="381000"/>
            <a:ext cx="5257800" cy="2590800"/>
          </a:xfrm>
        </p:spPr>
        <p:txBody>
          <a:bodyPr>
            <a:normAutofit/>
          </a:bodyPr>
          <a:lstStyle/>
          <a:p>
            <a:r>
              <a:rPr lang="en-US" sz="4000" b="1" dirty="0" smtClean="0"/>
              <a:t>Using </a:t>
            </a:r>
            <a:r>
              <a:rPr lang="en-US" sz="4000" b="1" dirty="0" smtClean="0"/>
              <a:t>Beavers</a:t>
            </a:r>
            <a:r>
              <a:rPr lang="en-US" sz="4000" b="1" dirty="0" smtClean="0"/>
              <a:t/>
            </a:r>
            <a:br>
              <a:rPr lang="en-US" sz="4000" b="1" dirty="0" smtClean="0"/>
            </a:br>
            <a:r>
              <a:rPr lang="en-US" sz="4000" b="1" dirty="0" smtClean="0"/>
              <a:t>to </a:t>
            </a:r>
            <a:r>
              <a:rPr lang="en-US" sz="4000" b="1" dirty="0" smtClean="0"/>
              <a:t>Address</a:t>
            </a:r>
            <a:br>
              <a:rPr lang="en-US" sz="4000" b="1" dirty="0" smtClean="0"/>
            </a:br>
            <a:r>
              <a:rPr lang="en-US" sz="4000" b="1" dirty="0" smtClean="0"/>
              <a:t>Problems </a:t>
            </a:r>
            <a:r>
              <a:rPr lang="en-US" sz="4000" b="1" dirty="0" smtClean="0"/>
              <a:t>of Scale</a:t>
            </a:r>
            <a:endParaRPr lang="en-US" sz="4000" b="1" dirty="0"/>
          </a:p>
        </p:txBody>
      </p:sp>
      <p:sp>
        <p:nvSpPr>
          <p:cNvPr id="3" name="Subtitle 2"/>
          <p:cNvSpPr>
            <a:spLocks noGrp="1"/>
          </p:cNvSpPr>
          <p:nvPr>
            <p:ph type="subTitle" idx="1"/>
          </p:nvPr>
        </p:nvSpPr>
        <p:spPr>
          <a:xfrm>
            <a:off x="6096000" y="3657600"/>
            <a:ext cx="3048000" cy="1828800"/>
          </a:xfrm>
        </p:spPr>
        <p:txBody>
          <a:bodyPr>
            <a:normAutofit/>
          </a:bodyPr>
          <a:lstStyle/>
          <a:p>
            <a:r>
              <a:rPr lang="en-US" sz="2400" dirty="0" smtClean="0">
                <a:solidFill>
                  <a:schemeClr val="tx1"/>
                </a:solidFill>
              </a:rPr>
              <a:t>Benjamin Dittbrenner</a:t>
            </a:r>
          </a:p>
          <a:p>
            <a:r>
              <a:rPr lang="en-US" sz="2400" dirty="0" smtClean="0">
                <a:solidFill>
                  <a:schemeClr val="tx1"/>
                </a:solidFill>
              </a:rPr>
              <a:t>Ecological Scaling</a:t>
            </a:r>
          </a:p>
          <a:p>
            <a:endParaRPr lang="en-US" sz="2400" dirty="0" smtClean="0">
              <a:solidFill>
                <a:schemeClr val="tx1"/>
              </a:solidFill>
            </a:endParaRPr>
          </a:p>
          <a:p>
            <a:r>
              <a:rPr lang="en-US" sz="2400" dirty="0" smtClean="0">
                <a:solidFill>
                  <a:schemeClr val="tx1"/>
                </a:solidFill>
              </a:rPr>
              <a:t>Dec 2013</a:t>
            </a:r>
            <a:endParaRPr lang="en-US" sz="2400"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0"/>
            <a:ext cx="9144000" cy="990600"/>
          </a:xfrm>
        </p:spPr>
        <p:txBody>
          <a:bodyPr lIns="0" rIns="0">
            <a:normAutofit fontScale="90000"/>
          </a:bodyPr>
          <a:lstStyle/>
          <a:p>
            <a:pPr lvl="0">
              <a:defRPr/>
            </a:pPr>
            <a:r>
              <a:rPr lang="en-US" u="sng" dirty="0" smtClean="0"/>
              <a:t>Scales of </a:t>
            </a:r>
            <a:r>
              <a:rPr lang="en-US" u="sng" dirty="0" smtClean="0"/>
              <a:t>Impact:</a:t>
            </a:r>
            <a:r>
              <a:rPr lang="en-US" dirty="0" smtClean="0"/>
              <a:t/>
            </a:r>
            <a:br>
              <a:rPr lang="en-US" dirty="0" smtClean="0"/>
            </a:br>
            <a:r>
              <a:rPr lang="en-US" sz="4000" dirty="0" smtClean="0"/>
              <a:t>Ecological Effects </a:t>
            </a:r>
            <a:r>
              <a:rPr lang="en-US" sz="4000" dirty="0" smtClean="0"/>
              <a:t>at </a:t>
            </a:r>
            <a:r>
              <a:rPr lang="en-US" sz="4000" dirty="0" smtClean="0"/>
              <a:t>Different </a:t>
            </a:r>
            <a:r>
              <a:rPr lang="en-US" sz="4000" dirty="0" smtClean="0"/>
              <a:t>Habitat Scales</a:t>
            </a:r>
            <a:endParaRPr lang="en-US" sz="4000" dirty="0"/>
          </a:p>
        </p:txBody>
      </p:sp>
      <p:graphicFrame>
        <p:nvGraphicFramePr>
          <p:cNvPr id="9" name="Table 8"/>
          <p:cNvGraphicFramePr>
            <a:graphicFrameLocks noGrp="1"/>
          </p:cNvGraphicFramePr>
          <p:nvPr>
            <p:extLst>
              <p:ext uri="{D42A27DB-BD31-4B8C-83A1-F6EECF244321}">
                <p14:modId xmlns:p14="http://schemas.microsoft.com/office/powerpoint/2010/main" val="1819688849"/>
              </p:ext>
            </p:extLst>
          </p:nvPr>
        </p:nvGraphicFramePr>
        <p:xfrm>
          <a:off x="0" y="1143000"/>
          <a:ext cx="9144000" cy="314325"/>
        </p:xfrm>
        <a:graphic>
          <a:graphicData uri="http://schemas.openxmlformats.org/drawingml/2006/table">
            <a:tbl>
              <a:tblPr/>
              <a:tblGrid>
                <a:gridCol w="1816372"/>
                <a:gridCol w="1510457"/>
                <a:gridCol w="1242780"/>
                <a:gridCol w="1204542"/>
                <a:gridCol w="1878512"/>
                <a:gridCol w="1491337"/>
              </a:tblGrid>
              <a:tr h="190500">
                <a:tc>
                  <a:txBody>
                    <a:bodyPr/>
                    <a:lstStyle/>
                    <a:p>
                      <a:pPr algn="ctr" fontAlgn="b"/>
                      <a:r>
                        <a:rPr lang="en-US" sz="2000" b="1" i="0" u="none" strike="noStrike" dirty="0">
                          <a:solidFill>
                            <a:srgbClr val="000000"/>
                          </a:solidFill>
                          <a:latin typeface="Calibri"/>
                        </a:rPr>
                        <a:t>Microhabitat</a:t>
                      </a:r>
                    </a:p>
                  </a:txBody>
                  <a:tcPr marL="9525" marR="9525" marT="9525" marB="0" anchor="b">
                    <a:lnL>
                      <a:noFill/>
                    </a:lnL>
                    <a:lnR>
                      <a:noFill/>
                    </a:lnR>
                    <a:lnT>
                      <a:noFill/>
                    </a:lnT>
                    <a:lnB>
                      <a:noFill/>
                    </a:lnB>
                  </a:tcPr>
                </a:tc>
                <a:tc>
                  <a:txBody>
                    <a:bodyPr/>
                    <a:lstStyle/>
                    <a:p>
                      <a:pPr algn="ctr" fontAlgn="b"/>
                      <a:r>
                        <a:rPr lang="en-US" sz="2000" b="1" i="0" u="none" strike="noStrike" dirty="0">
                          <a:solidFill>
                            <a:srgbClr val="000000"/>
                          </a:solidFill>
                          <a:latin typeface="Calibri"/>
                        </a:rPr>
                        <a:t>Pool/Riffle</a:t>
                      </a:r>
                    </a:p>
                  </a:txBody>
                  <a:tcPr marL="9525" marR="9525" marT="9525" marB="0" anchor="b">
                    <a:lnL>
                      <a:noFill/>
                    </a:lnL>
                    <a:lnR>
                      <a:noFill/>
                    </a:lnR>
                    <a:lnT>
                      <a:noFill/>
                    </a:lnT>
                    <a:lnB>
                      <a:noFill/>
                    </a:lnB>
                  </a:tcPr>
                </a:tc>
                <a:tc>
                  <a:txBody>
                    <a:bodyPr/>
                    <a:lstStyle/>
                    <a:p>
                      <a:pPr algn="ctr" fontAlgn="b"/>
                      <a:r>
                        <a:rPr lang="en-US" sz="2000" b="1" i="0" u="none" strike="noStrike" dirty="0">
                          <a:solidFill>
                            <a:srgbClr val="000000"/>
                          </a:solidFill>
                          <a:latin typeface="Calibri"/>
                        </a:rPr>
                        <a:t>Reach</a:t>
                      </a:r>
                    </a:p>
                  </a:txBody>
                  <a:tcPr marL="9525" marR="9525" marT="9525" marB="0" anchor="b">
                    <a:lnL>
                      <a:noFill/>
                    </a:lnL>
                    <a:lnR>
                      <a:noFill/>
                    </a:lnR>
                    <a:lnT>
                      <a:noFill/>
                    </a:lnT>
                    <a:lnB>
                      <a:noFill/>
                    </a:lnB>
                  </a:tcPr>
                </a:tc>
                <a:tc>
                  <a:txBody>
                    <a:bodyPr/>
                    <a:lstStyle/>
                    <a:p>
                      <a:pPr algn="ctr" fontAlgn="b"/>
                      <a:r>
                        <a:rPr lang="en-US" sz="2000" b="1" i="0" u="none" strike="noStrike">
                          <a:solidFill>
                            <a:srgbClr val="000000"/>
                          </a:solidFill>
                          <a:latin typeface="Calibri"/>
                        </a:rPr>
                        <a:t>Segment</a:t>
                      </a:r>
                    </a:p>
                  </a:txBody>
                  <a:tcPr marL="9525" marR="9525" marT="9525" marB="0" anchor="b">
                    <a:lnL>
                      <a:noFill/>
                    </a:lnL>
                    <a:lnR>
                      <a:noFill/>
                    </a:lnR>
                    <a:lnT>
                      <a:noFill/>
                    </a:lnT>
                    <a:lnB>
                      <a:noFill/>
                    </a:lnB>
                  </a:tcPr>
                </a:tc>
                <a:tc>
                  <a:txBody>
                    <a:bodyPr/>
                    <a:lstStyle/>
                    <a:p>
                      <a:pPr algn="ctr" fontAlgn="b"/>
                      <a:r>
                        <a:rPr lang="en-US" sz="2000" b="1" i="0" u="none" strike="noStrike">
                          <a:solidFill>
                            <a:srgbClr val="000000"/>
                          </a:solidFill>
                          <a:latin typeface="Calibri"/>
                        </a:rPr>
                        <a:t>Stream System</a:t>
                      </a:r>
                    </a:p>
                  </a:txBody>
                  <a:tcPr marL="9525" marR="9525" marT="9525" marB="0" anchor="b">
                    <a:lnL>
                      <a:noFill/>
                    </a:lnL>
                    <a:lnR>
                      <a:noFill/>
                    </a:lnR>
                    <a:lnT>
                      <a:noFill/>
                    </a:lnT>
                    <a:lnB>
                      <a:noFill/>
                    </a:lnB>
                  </a:tcPr>
                </a:tc>
                <a:tc>
                  <a:txBody>
                    <a:bodyPr/>
                    <a:lstStyle/>
                    <a:p>
                      <a:pPr algn="ctr" fontAlgn="b"/>
                      <a:r>
                        <a:rPr lang="en-US" sz="2000" b="1" i="0" u="none" strike="noStrike" dirty="0">
                          <a:solidFill>
                            <a:srgbClr val="000000"/>
                          </a:solidFill>
                          <a:latin typeface="Calibri"/>
                        </a:rPr>
                        <a:t>Watershed</a:t>
                      </a:r>
                    </a:p>
                  </a:txBody>
                  <a:tcPr marL="9525" marR="9525" marT="9525" marB="0" anchor="b">
                    <a:lnL>
                      <a:noFill/>
                    </a:lnL>
                    <a:lnR>
                      <a:noFill/>
                    </a:lnR>
                    <a:lnT>
                      <a:noFill/>
                    </a:lnT>
                    <a:lnB>
                      <a:noFill/>
                    </a:lnB>
                  </a:tcPr>
                </a:tc>
              </a:tr>
            </a:tbl>
          </a:graphicData>
        </a:graphic>
      </p:graphicFrame>
      <p:sp>
        <p:nvSpPr>
          <p:cNvPr id="10" name="Rectangle 9"/>
          <p:cNvSpPr/>
          <p:nvPr/>
        </p:nvSpPr>
        <p:spPr>
          <a:xfrm>
            <a:off x="7391400" y="0"/>
            <a:ext cx="2209800" cy="276999"/>
          </a:xfrm>
          <a:prstGeom prst="rect">
            <a:avLst/>
          </a:prstGeom>
        </p:spPr>
        <p:txBody>
          <a:bodyPr wrap="square" lIns="0" rIns="0">
            <a:spAutoFit/>
          </a:bodyPr>
          <a:lstStyle/>
          <a:p>
            <a:pPr lvl="2"/>
            <a:r>
              <a:rPr lang="en-US" sz="1200" dirty="0" err="1" smtClean="0">
                <a:solidFill>
                  <a:srgbClr val="002060"/>
                </a:solidFill>
              </a:rPr>
              <a:t>Goudie</a:t>
            </a:r>
            <a:r>
              <a:rPr lang="en-US" sz="1200" dirty="0" smtClean="0">
                <a:solidFill>
                  <a:srgbClr val="002060"/>
                </a:solidFill>
              </a:rPr>
              <a:t> 2006</a:t>
            </a:r>
            <a:endParaRPr lang="en-US" sz="1200" dirty="0">
              <a:solidFill>
                <a:srgbClr val="002060"/>
              </a:solidFill>
            </a:endParaRPr>
          </a:p>
        </p:txBody>
      </p:sp>
      <p:graphicFrame>
        <p:nvGraphicFramePr>
          <p:cNvPr id="15" name="Table 14"/>
          <p:cNvGraphicFramePr>
            <a:graphicFrameLocks noGrp="1"/>
          </p:cNvGraphicFramePr>
          <p:nvPr>
            <p:extLst>
              <p:ext uri="{D42A27DB-BD31-4B8C-83A1-F6EECF244321}">
                <p14:modId xmlns:p14="http://schemas.microsoft.com/office/powerpoint/2010/main" val="1617739314"/>
              </p:ext>
            </p:extLst>
          </p:nvPr>
        </p:nvGraphicFramePr>
        <p:xfrm>
          <a:off x="76200" y="1523832"/>
          <a:ext cx="1752600" cy="872490"/>
        </p:xfrm>
        <a:graphic>
          <a:graphicData uri="http://schemas.openxmlformats.org/drawingml/2006/table">
            <a:tbl>
              <a:tblPr/>
              <a:tblGrid>
                <a:gridCol w="1752600"/>
              </a:tblGrid>
              <a:tr h="224589">
                <a:tc>
                  <a:txBody>
                    <a:bodyPr/>
                    <a:lstStyle/>
                    <a:p>
                      <a:pPr algn="ctr" rtl="0" fontAlgn="b"/>
                      <a:r>
                        <a:rPr lang="en-US" sz="1400" b="1" i="0" u="sng" strike="noStrike" dirty="0">
                          <a:solidFill>
                            <a:srgbClr val="FFFF00"/>
                          </a:solidFill>
                          <a:latin typeface="Calibri"/>
                        </a:rPr>
                        <a:t>Desynchronized flow timing</a:t>
                      </a:r>
                    </a:p>
                  </a:txBody>
                  <a:tcPr marL="9525" marR="9525" marT="9525" marB="0" anchor="b">
                    <a:lnL>
                      <a:noFill/>
                    </a:lnL>
                    <a:lnR>
                      <a:noFill/>
                    </a:lnR>
                    <a:lnT>
                      <a:noFill/>
                    </a:lnT>
                    <a:lnB>
                      <a:noFill/>
                    </a:lnB>
                  </a:tcPr>
                </a:tc>
              </a:tr>
              <a:tr h="385011">
                <a:tc>
                  <a:txBody>
                    <a:bodyPr/>
                    <a:lstStyle/>
                    <a:p>
                      <a:pPr algn="l" fontAlgn="b"/>
                      <a:r>
                        <a:rPr lang="en-US" sz="1400" b="0" i="0" u="none" strike="noStrike" dirty="0" smtClean="0">
                          <a:solidFill>
                            <a:srgbClr val="FFFF00"/>
                          </a:solidFill>
                          <a:latin typeface="+mn-lt"/>
                        </a:rPr>
                        <a:t>↓  </a:t>
                      </a:r>
                      <a:r>
                        <a:rPr lang="en-US" sz="1400" b="0" i="0" u="none" strike="noStrike" dirty="0">
                          <a:solidFill>
                            <a:srgbClr val="FFFF00"/>
                          </a:solidFill>
                          <a:latin typeface="Calibri"/>
                        </a:rPr>
                        <a:t>base flow during critical life stages</a:t>
                      </a:r>
                    </a:p>
                  </a:txBody>
                  <a:tcPr marL="9525" marR="9525" marT="9525" marB="0" anchor="b">
                    <a:lnL>
                      <a:noFill/>
                    </a:lnL>
                    <a:lnR>
                      <a:noFill/>
                    </a:lnR>
                    <a:lnT>
                      <a:noFill/>
                    </a:lnT>
                    <a:lnB>
                      <a:noFill/>
                    </a:lnB>
                  </a:tcPr>
                </a:tc>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1623772083"/>
              </p:ext>
            </p:extLst>
          </p:nvPr>
        </p:nvGraphicFramePr>
        <p:xfrm>
          <a:off x="1905000" y="1371600"/>
          <a:ext cx="1295400" cy="1185624"/>
        </p:xfrm>
        <a:graphic>
          <a:graphicData uri="http://schemas.openxmlformats.org/drawingml/2006/table">
            <a:tbl>
              <a:tblPr/>
              <a:tblGrid>
                <a:gridCol w="1295400"/>
              </a:tblGrid>
              <a:tr h="576669">
                <a:tc>
                  <a:txBody>
                    <a:bodyPr/>
                    <a:lstStyle/>
                    <a:p>
                      <a:pPr algn="l" rtl="0" fontAlgn="b"/>
                      <a:r>
                        <a:rPr lang="en-US" sz="1400" b="1" i="0" u="sng" strike="noStrike" dirty="0">
                          <a:solidFill>
                            <a:srgbClr val="FFFF00"/>
                          </a:solidFill>
                          <a:latin typeface="Calibri"/>
                        </a:rPr>
                        <a:t>Desynchronized flow timing</a:t>
                      </a:r>
                    </a:p>
                  </a:txBody>
                  <a:tcPr marL="9525" marR="9525" marT="9525" marB="0" anchor="b">
                    <a:lnL>
                      <a:noFill/>
                    </a:lnL>
                    <a:lnR>
                      <a:noFill/>
                    </a:lnR>
                    <a:lnT>
                      <a:noFill/>
                    </a:lnT>
                    <a:lnB>
                      <a:noFill/>
                    </a:lnB>
                  </a:tcPr>
                </a:tc>
              </a:tr>
              <a:tr h="294630">
                <a:tc>
                  <a:txBody>
                    <a:bodyPr/>
                    <a:lstStyle/>
                    <a:p>
                      <a:pPr algn="l" rtl="0" fontAlgn="b"/>
                      <a:r>
                        <a:rPr lang="en-US" sz="1400" b="0" i="0" u="none" strike="noStrike" dirty="0" err="1" smtClean="0">
                          <a:solidFill>
                            <a:srgbClr val="FFFF00"/>
                          </a:solidFill>
                          <a:latin typeface="Calibri"/>
                        </a:rPr>
                        <a:t>Redd</a:t>
                      </a:r>
                      <a:r>
                        <a:rPr lang="en-US" sz="1400" b="0" i="0" u="none" strike="noStrike" dirty="0" smtClean="0">
                          <a:solidFill>
                            <a:srgbClr val="FFFF00"/>
                          </a:solidFill>
                          <a:latin typeface="Calibri"/>
                        </a:rPr>
                        <a:t> </a:t>
                      </a:r>
                      <a:r>
                        <a:rPr lang="en-US" sz="1400" b="0" i="0" u="none" strike="noStrike" dirty="0">
                          <a:solidFill>
                            <a:srgbClr val="FFFF00"/>
                          </a:solidFill>
                          <a:latin typeface="Calibri"/>
                        </a:rPr>
                        <a:t>scouring</a:t>
                      </a:r>
                    </a:p>
                  </a:txBody>
                  <a:tcPr marL="9525" marR="9525" marT="9525" marB="0" anchor="b">
                    <a:lnL>
                      <a:noFill/>
                    </a:lnL>
                    <a:lnR>
                      <a:noFill/>
                    </a:lnR>
                    <a:lnT>
                      <a:noFill/>
                    </a:lnT>
                    <a:lnB>
                      <a:noFill/>
                    </a:lnB>
                  </a:tcPr>
                </a:tc>
              </a:tr>
              <a:tr h="271701">
                <a:tc>
                  <a:txBody>
                    <a:bodyPr/>
                    <a:lstStyle/>
                    <a:p>
                      <a:pPr algn="l" rtl="0" fontAlgn="b"/>
                      <a:r>
                        <a:rPr lang="en-US" sz="1000" b="0" i="0" u="none" strike="noStrike" dirty="0">
                          <a:solidFill>
                            <a:schemeClr val="tx1"/>
                          </a:solidFill>
                          <a:latin typeface="Calibri"/>
                        </a:rPr>
                        <a:t>Amphibian reproductive cycles </a:t>
                      </a:r>
                    </a:p>
                  </a:txBody>
                  <a:tcPr marL="9525" marR="9525" marT="9525" marB="0" anchor="b">
                    <a:lnL>
                      <a:noFill/>
                    </a:lnL>
                    <a:lnR>
                      <a:noFill/>
                    </a:lnR>
                    <a:lnT>
                      <a:noFill/>
                    </a:lnT>
                    <a:lnB>
                      <a:noFill/>
                    </a:lnB>
                  </a:tcPr>
                </a:tc>
              </a:tr>
            </a:tbl>
          </a:graphicData>
        </a:graphic>
      </p:graphicFrame>
      <p:graphicFrame>
        <p:nvGraphicFramePr>
          <p:cNvPr id="17" name="Table 16"/>
          <p:cNvGraphicFramePr>
            <a:graphicFrameLocks noGrp="1"/>
          </p:cNvGraphicFramePr>
          <p:nvPr>
            <p:extLst>
              <p:ext uri="{D42A27DB-BD31-4B8C-83A1-F6EECF244321}">
                <p14:modId xmlns:p14="http://schemas.microsoft.com/office/powerpoint/2010/main" val="2034101764"/>
              </p:ext>
            </p:extLst>
          </p:nvPr>
        </p:nvGraphicFramePr>
        <p:xfrm>
          <a:off x="3276600" y="1541302"/>
          <a:ext cx="1295400" cy="2710658"/>
        </p:xfrm>
        <a:graphic>
          <a:graphicData uri="http://schemas.openxmlformats.org/drawingml/2006/table">
            <a:tbl>
              <a:tblPr/>
              <a:tblGrid>
                <a:gridCol w="1295400"/>
              </a:tblGrid>
              <a:tr h="142934">
                <a:tc>
                  <a:txBody>
                    <a:bodyPr/>
                    <a:lstStyle/>
                    <a:p>
                      <a:pPr algn="l" rtl="0" fontAlgn="b"/>
                      <a:r>
                        <a:rPr lang="en-US" sz="1000" b="0" i="0" u="sng" strike="noStrike" dirty="0" smtClean="0">
                          <a:solidFill>
                            <a:srgbClr val="000000"/>
                          </a:solidFill>
                          <a:latin typeface="+mn-lt"/>
                        </a:rPr>
                        <a:t>↑ </a:t>
                      </a:r>
                      <a:r>
                        <a:rPr lang="en-US" sz="1000" b="1" i="0" u="sng" strike="noStrike" dirty="0" smtClean="0">
                          <a:solidFill>
                            <a:srgbClr val="000000"/>
                          </a:solidFill>
                          <a:latin typeface="Calibri"/>
                        </a:rPr>
                        <a:t>winter peak intensity</a:t>
                      </a:r>
                      <a:endParaRPr lang="en-US" sz="1000" b="1" i="0" u="sng" strike="noStrike" dirty="0">
                        <a:solidFill>
                          <a:srgbClr val="000000"/>
                        </a:solidFill>
                        <a:latin typeface="Calibri"/>
                      </a:endParaRPr>
                    </a:p>
                  </a:txBody>
                  <a:tcPr marL="8414" marR="8414" marT="8414" marB="0" anchor="b">
                    <a:lnL>
                      <a:noFill/>
                    </a:lnL>
                    <a:lnR>
                      <a:noFill/>
                    </a:lnR>
                    <a:lnT>
                      <a:noFill/>
                    </a:lnT>
                    <a:lnB>
                      <a:noFill/>
                    </a:lnB>
                  </a:tcPr>
                </a:tc>
              </a:tr>
              <a:tr h="238066">
                <a:tc>
                  <a:txBody>
                    <a:bodyPr/>
                    <a:lstStyle/>
                    <a:p>
                      <a:pPr algn="l" rtl="0" fontAlgn="b"/>
                      <a:r>
                        <a:rPr lang="en-US" sz="1000" b="0" i="0" u="none" strike="noStrike" dirty="0" smtClean="0">
                          <a:solidFill>
                            <a:srgbClr val="000000"/>
                          </a:solidFill>
                          <a:latin typeface="Calibri"/>
                        </a:rPr>
                        <a:t>Disconnect </a:t>
                      </a:r>
                      <a:r>
                        <a:rPr lang="en-US" sz="1000" b="0" i="0" u="none" strike="noStrike" dirty="0">
                          <a:solidFill>
                            <a:srgbClr val="000000"/>
                          </a:solidFill>
                          <a:latin typeface="Calibri"/>
                        </a:rPr>
                        <a:t>stream from floodplain </a:t>
                      </a:r>
                    </a:p>
                  </a:txBody>
                  <a:tcPr marL="8414" marR="8414" marT="8414" marB="0" anchor="b">
                    <a:lnL>
                      <a:noFill/>
                    </a:lnL>
                    <a:lnR>
                      <a:noFill/>
                    </a:lnR>
                    <a:lnT>
                      <a:noFill/>
                    </a:lnT>
                    <a:lnB>
                      <a:noFill/>
                    </a:lnB>
                  </a:tcPr>
                </a:tc>
              </a:tr>
              <a:tr h="295334">
                <a:tc>
                  <a:txBody>
                    <a:bodyPr/>
                    <a:lstStyle/>
                    <a:p>
                      <a:pPr algn="l" rtl="0" fontAlgn="b"/>
                      <a:r>
                        <a:rPr lang="en-US" sz="1000" b="0" i="0" u="none" strike="noStrike" dirty="0">
                          <a:solidFill>
                            <a:srgbClr val="000000"/>
                          </a:solidFill>
                          <a:latin typeface="Calibri"/>
                        </a:rPr>
                        <a:t>↑ Sediment transport, scour, erosion</a:t>
                      </a:r>
                    </a:p>
                  </a:txBody>
                  <a:tcPr marL="8414" marR="8414" marT="8414" marB="0" anchor="b">
                    <a:lnL>
                      <a:noFill/>
                    </a:lnL>
                    <a:lnR>
                      <a:noFill/>
                    </a:lnR>
                    <a:lnT>
                      <a:noFill/>
                    </a:lnT>
                    <a:lnB>
                      <a:noFill/>
                    </a:lnB>
                  </a:tcPr>
                </a:tc>
              </a:tr>
              <a:tr h="0">
                <a:tc>
                  <a:txBody>
                    <a:bodyPr/>
                    <a:lstStyle/>
                    <a:p>
                      <a:pPr algn="l" rtl="0" fontAlgn="b"/>
                      <a:r>
                        <a:rPr lang="en-US" sz="1000" b="0" i="0" u="none" strike="noStrike" dirty="0">
                          <a:solidFill>
                            <a:srgbClr val="000000"/>
                          </a:solidFill>
                          <a:latin typeface="Calibri"/>
                        </a:rPr>
                        <a:t>↓ spawning gravels</a:t>
                      </a:r>
                    </a:p>
                  </a:txBody>
                  <a:tcPr marL="8414" marR="8414" marT="8414" marB="0" anchor="b">
                    <a:lnL>
                      <a:noFill/>
                    </a:lnL>
                    <a:lnR>
                      <a:noFill/>
                    </a:lnR>
                    <a:lnT>
                      <a:noFill/>
                    </a:lnT>
                    <a:lnB>
                      <a:noFill/>
                    </a:lnB>
                  </a:tcPr>
                </a:tc>
              </a:tr>
              <a:tr h="266463">
                <a:tc>
                  <a:txBody>
                    <a:bodyPr/>
                    <a:lstStyle/>
                    <a:p>
                      <a:pPr algn="l" rtl="0" fontAlgn="b"/>
                      <a:r>
                        <a:rPr lang="en-US" sz="1000" b="0" i="0" u="none" strike="noStrike" dirty="0">
                          <a:solidFill>
                            <a:srgbClr val="000000"/>
                          </a:solidFill>
                          <a:latin typeface="Calibri"/>
                        </a:rPr>
                        <a:t>↑ disturbance frequency ~ loss of specialist species</a:t>
                      </a:r>
                    </a:p>
                  </a:txBody>
                  <a:tcPr marL="8414" marR="8414" marT="8414" marB="0" anchor="b">
                    <a:lnL>
                      <a:noFill/>
                    </a:lnL>
                    <a:lnR>
                      <a:noFill/>
                    </a:lnR>
                    <a:lnT>
                      <a:noFill/>
                    </a:lnT>
                    <a:lnB>
                      <a:noFill/>
                    </a:lnB>
                  </a:tcPr>
                </a:tc>
              </a:tr>
              <a:tr h="295334">
                <a:tc>
                  <a:txBody>
                    <a:bodyPr/>
                    <a:lstStyle/>
                    <a:p>
                      <a:pPr algn="l" rtl="0" fontAlgn="b"/>
                      <a:r>
                        <a:rPr lang="en-US" sz="1400" b="1" i="0" u="sng" strike="noStrike" dirty="0">
                          <a:solidFill>
                            <a:srgbClr val="FFFF00"/>
                          </a:solidFill>
                          <a:latin typeface="Calibri"/>
                        </a:rPr>
                        <a:t>Decreased </a:t>
                      </a:r>
                      <a:endParaRPr lang="en-US" sz="1400" b="1" i="0" u="sng" strike="noStrike" dirty="0" smtClean="0">
                        <a:solidFill>
                          <a:srgbClr val="FFFF00"/>
                        </a:solidFill>
                        <a:latin typeface="Calibri"/>
                      </a:endParaRPr>
                    </a:p>
                    <a:p>
                      <a:pPr algn="l" rtl="0" fontAlgn="b"/>
                      <a:r>
                        <a:rPr lang="en-US" sz="1400" b="1" i="0" u="sng" strike="noStrike" dirty="0" smtClean="0">
                          <a:solidFill>
                            <a:srgbClr val="FFFF00"/>
                          </a:solidFill>
                          <a:latin typeface="Calibri"/>
                        </a:rPr>
                        <a:t>base </a:t>
                      </a:r>
                      <a:r>
                        <a:rPr lang="en-US" sz="1400" b="1" i="0" u="sng" strike="noStrike" dirty="0">
                          <a:solidFill>
                            <a:srgbClr val="FFFF00"/>
                          </a:solidFill>
                          <a:latin typeface="Calibri"/>
                        </a:rPr>
                        <a:t>flow</a:t>
                      </a:r>
                    </a:p>
                  </a:txBody>
                  <a:tcPr marL="8414" marR="8414" marT="8414" marB="0" anchor="b">
                    <a:lnL>
                      <a:noFill/>
                    </a:lnL>
                    <a:lnR>
                      <a:noFill/>
                    </a:lnR>
                    <a:lnT>
                      <a:noFill/>
                    </a:lnT>
                    <a:lnB>
                      <a:noFill/>
                    </a:lnB>
                  </a:tcPr>
                </a:tc>
              </a:tr>
              <a:tr h="518844">
                <a:tc>
                  <a:txBody>
                    <a:bodyPr/>
                    <a:lstStyle/>
                    <a:p>
                      <a:pPr algn="l" rtl="0" fontAlgn="b"/>
                      <a:r>
                        <a:rPr lang="en-US" sz="1400" b="0" i="0" u="none" strike="noStrike" dirty="0" smtClean="0">
                          <a:solidFill>
                            <a:srgbClr val="FFFF00"/>
                          </a:solidFill>
                          <a:latin typeface="+mn-lt"/>
                        </a:rPr>
                        <a:t>↑ </a:t>
                      </a:r>
                      <a:r>
                        <a:rPr lang="en-US" sz="1400" b="0" i="0" u="none" strike="noStrike" dirty="0">
                          <a:solidFill>
                            <a:srgbClr val="FFFF00"/>
                          </a:solidFill>
                          <a:latin typeface="Calibri"/>
                        </a:rPr>
                        <a:t>stream temp, surpassing lethal threshold for sensitive species</a:t>
                      </a:r>
                    </a:p>
                  </a:txBody>
                  <a:tcPr marL="8414" marR="8414" marT="8414" marB="0" anchor="b">
                    <a:lnL>
                      <a:noFill/>
                    </a:lnL>
                    <a:lnR>
                      <a:noFill/>
                    </a:lnR>
                    <a:lnT>
                      <a:noFill/>
                    </a:lnT>
                    <a:lnB>
                      <a:noFill/>
                    </a:lnB>
                  </a:tcPr>
                </a:tc>
              </a:tr>
            </a:tbl>
          </a:graphicData>
        </a:graphic>
      </p:graphicFrame>
      <p:graphicFrame>
        <p:nvGraphicFramePr>
          <p:cNvPr id="18" name="Table 17"/>
          <p:cNvGraphicFramePr>
            <a:graphicFrameLocks noGrp="1"/>
          </p:cNvGraphicFramePr>
          <p:nvPr>
            <p:extLst>
              <p:ext uri="{D42A27DB-BD31-4B8C-83A1-F6EECF244321}">
                <p14:modId xmlns:p14="http://schemas.microsoft.com/office/powerpoint/2010/main" val="1663067895"/>
              </p:ext>
            </p:extLst>
          </p:nvPr>
        </p:nvGraphicFramePr>
        <p:xfrm>
          <a:off x="4648200" y="1521770"/>
          <a:ext cx="1371600" cy="2047042"/>
        </p:xfrm>
        <a:graphic>
          <a:graphicData uri="http://schemas.openxmlformats.org/drawingml/2006/table">
            <a:tbl>
              <a:tblPr/>
              <a:tblGrid>
                <a:gridCol w="1371600"/>
              </a:tblGrid>
              <a:tr h="78430">
                <a:tc>
                  <a:txBody>
                    <a:bodyPr/>
                    <a:lstStyle/>
                    <a:p>
                      <a:pPr algn="l" rtl="0" fontAlgn="b"/>
                      <a:r>
                        <a:rPr lang="en-US" sz="1000" b="1" i="0" u="sng" strike="noStrike" dirty="0" smtClean="0">
                          <a:solidFill>
                            <a:srgbClr val="000000"/>
                          </a:solidFill>
                          <a:latin typeface="Calibri"/>
                        </a:rPr>
                        <a:t>Decreased</a:t>
                      </a:r>
                      <a:r>
                        <a:rPr lang="en-US" sz="1000" b="1" i="0" u="sng" strike="noStrike" baseline="0" dirty="0" smtClean="0">
                          <a:solidFill>
                            <a:srgbClr val="000000"/>
                          </a:solidFill>
                          <a:latin typeface="Calibri"/>
                        </a:rPr>
                        <a:t> </a:t>
                      </a:r>
                      <a:r>
                        <a:rPr lang="en-US" sz="1000" b="1" i="0" u="sng" strike="noStrike" dirty="0" smtClean="0">
                          <a:solidFill>
                            <a:srgbClr val="000000"/>
                          </a:solidFill>
                          <a:latin typeface="Calibri"/>
                        </a:rPr>
                        <a:t>base </a:t>
                      </a:r>
                      <a:r>
                        <a:rPr lang="en-US" sz="1000" b="1" i="0" u="sng" strike="noStrike" dirty="0">
                          <a:solidFill>
                            <a:srgbClr val="000000"/>
                          </a:solidFill>
                          <a:latin typeface="Calibri"/>
                        </a:rPr>
                        <a:t>flow</a:t>
                      </a:r>
                    </a:p>
                  </a:txBody>
                  <a:tcPr marL="9525" marR="9525" marT="9525" marB="0" anchor="b">
                    <a:lnL>
                      <a:noFill/>
                    </a:lnL>
                    <a:lnR>
                      <a:noFill/>
                    </a:lnR>
                    <a:lnT>
                      <a:noFill/>
                    </a:lnT>
                    <a:lnB>
                      <a:noFill/>
                    </a:lnB>
                  </a:tcPr>
                </a:tc>
              </a:tr>
              <a:tr h="98481">
                <a:tc>
                  <a:txBody>
                    <a:bodyPr/>
                    <a:lstStyle/>
                    <a:p>
                      <a:pPr algn="l" rtl="0" fontAlgn="b"/>
                      <a:r>
                        <a:rPr lang="en-US" sz="1000" b="0" i="0" u="none" strike="noStrike" dirty="0">
                          <a:solidFill>
                            <a:srgbClr val="000000"/>
                          </a:solidFill>
                          <a:latin typeface="Calibri"/>
                        </a:rPr>
                        <a:t>Less </a:t>
                      </a:r>
                      <a:r>
                        <a:rPr lang="en-US" sz="1000" b="0" i="0" u="none" strike="noStrike" dirty="0" err="1">
                          <a:solidFill>
                            <a:srgbClr val="000000"/>
                          </a:solidFill>
                          <a:latin typeface="Calibri"/>
                        </a:rPr>
                        <a:t>refugia</a:t>
                      </a:r>
                      <a:r>
                        <a:rPr lang="en-US" sz="1000" b="0" i="0" u="none" strike="noStrike" dirty="0">
                          <a:solidFill>
                            <a:srgbClr val="000000"/>
                          </a:solidFill>
                          <a:latin typeface="Calibri"/>
                        </a:rPr>
                        <a:t> for aquatic species  </a:t>
                      </a:r>
                    </a:p>
                  </a:txBody>
                  <a:tcPr marL="9525" marR="9525" marT="9525" marB="0" anchor="b">
                    <a:lnL>
                      <a:noFill/>
                    </a:lnL>
                    <a:lnR>
                      <a:noFill/>
                    </a:lnR>
                    <a:lnT>
                      <a:noFill/>
                    </a:lnT>
                    <a:lnB>
                      <a:noFill/>
                    </a:lnB>
                  </a:tcPr>
                </a:tc>
              </a:tr>
              <a:tr h="135580">
                <a:tc>
                  <a:txBody>
                    <a:bodyPr/>
                    <a:lstStyle/>
                    <a:p>
                      <a:pPr algn="l" rtl="0" fontAlgn="b"/>
                      <a:r>
                        <a:rPr lang="en-US" sz="1400" b="1" i="0" u="sng" strike="noStrike" dirty="0" smtClean="0">
                          <a:solidFill>
                            <a:srgbClr val="FFFF00"/>
                          </a:solidFill>
                          <a:latin typeface="Calibri"/>
                        </a:rPr>
                        <a:t>↓ </a:t>
                      </a:r>
                      <a:r>
                        <a:rPr lang="en-US" sz="1400" b="1" i="0" u="sng" strike="noStrike" dirty="0">
                          <a:solidFill>
                            <a:srgbClr val="FFFF00"/>
                          </a:solidFill>
                          <a:latin typeface="Calibri"/>
                        </a:rPr>
                        <a:t>S</a:t>
                      </a:r>
                      <a:r>
                        <a:rPr lang="en-US" sz="1400" b="1" i="0" u="sng" strike="noStrike" dirty="0" smtClean="0">
                          <a:solidFill>
                            <a:srgbClr val="FFFF00"/>
                          </a:solidFill>
                          <a:latin typeface="Calibri"/>
                        </a:rPr>
                        <a:t>ummer </a:t>
                      </a:r>
                      <a:r>
                        <a:rPr lang="en-US" sz="1400" b="1" i="0" u="sng" strike="noStrike" dirty="0" err="1" smtClean="0">
                          <a:solidFill>
                            <a:srgbClr val="FFFF00"/>
                          </a:solidFill>
                          <a:latin typeface="Calibri"/>
                        </a:rPr>
                        <a:t>precip</a:t>
                      </a:r>
                      <a:endParaRPr lang="en-US" sz="1400" b="1" i="0" u="sng" strike="noStrike" dirty="0">
                        <a:solidFill>
                          <a:srgbClr val="FFFF00"/>
                        </a:solidFill>
                        <a:latin typeface="Calibri"/>
                      </a:endParaRPr>
                    </a:p>
                  </a:txBody>
                  <a:tcPr marL="9525" marR="9525" marT="9525" marB="0" anchor="b">
                    <a:lnL>
                      <a:noFill/>
                    </a:lnL>
                    <a:lnR>
                      <a:noFill/>
                    </a:lnR>
                    <a:lnT>
                      <a:noFill/>
                    </a:lnT>
                    <a:lnB>
                      <a:noFill/>
                    </a:lnB>
                  </a:tcPr>
                </a:tc>
              </a:tr>
              <a:tr h="416205">
                <a:tc>
                  <a:txBody>
                    <a:bodyPr/>
                    <a:lstStyle/>
                    <a:p>
                      <a:pPr algn="l" rtl="0" fontAlgn="b"/>
                      <a:r>
                        <a:rPr lang="en-US" sz="1400" b="0" i="0" u="none" strike="noStrike" dirty="0">
                          <a:solidFill>
                            <a:srgbClr val="FFFF00"/>
                          </a:solidFill>
                          <a:latin typeface="Calibri"/>
                        </a:rPr>
                        <a:t>Drought-stressed forests, vulnerable to insects and disease</a:t>
                      </a:r>
                    </a:p>
                  </a:txBody>
                  <a:tcPr marL="9525" marR="9525" marT="9525" marB="0" anchor="b">
                    <a:lnL>
                      <a:noFill/>
                    </a:lnL>
                    <a:lnR>
                      <a:noFill/>
                    </a:lnR>
                    <a:lnT>
                      <a:noFill/>
                    </a:lnT>
                    <a:lnB>
                      <a:noFill/>
                    </a:lnB>
                  </a:tcPr>
                </a:tc>
              </a:tr>
              <a:tr h="170617">
                <a:tc>
                  <a:txBody>
                    <a:bodyPr/>
                    <a:lstStyle/>
                    <a:p>
                      <a:pPr algn="l" rtl="0" fontAlgn="b"/>
                      <a:r>
                        <a:rPr lang="en-US" sz="1000" b="1" i="0" u="sng" strike="noStrike" dirty="0">
                          <a:solidFill>
                            <a:srgbClr val="000000"/>
                          </a:solidFill>
                          <a:latin typeface="Calibri"/>
                        </a:rPr>
                        <a:t>Vegetation </a:t>
                      </a:r>
                    </a:p>
                  </a:txBody>
                  <a:tcPr marL="9525" marR="9525" marT="9525" marB="0" anchor="b">
                    <a:lnL>
                      <a:noFill/>
                    </a:lnL>
                    <a:lnR>
                      <a:noFill/>
                    </a:lnR>
                    <a:lnT>
                      <a:noFill/>
                    </a:lnT>
                    <a:lnB>
                      <a:noFill/>
                    </a:lnB>
                  </a:tcPr>
                </a:tc>
              </a:tr>
              <a:tr h="236063">
                <a:tc>
                  <a:txBody>
                    <a:bodyPr/>
                    <a:lstStyle/>
                    <a:p>
                      <a:pPr algn="l" rtl="0" fontAlgn="b"/>
                      <a:r>
                        <a:rPr lang="en-US" sz="1000" b="0" i="0" u="none" strike="noStrike" dirty="0">
                          <a:solidFill>
                            <a:srgbClr val="000000"/>
                          </a:solidFill>
                          <a:latin typeface="Calibri"/>
                        </a:rPr>
                        <a:t>Transition to fire resistant species</a:t>
                      </a:r>
                    </a:p>
                  </a:txBody>
                  <a:tcPr marL="9525" marR="9525" marT="9525" marB="0" anchor="b">
                    <a:lnL>
                      <a:noFill/>
                    </a:lnL>
                    <a:lnR>
                      <a:noFill/>
                    </a:lnR>
                    <a:lnT>
                      <a:noFill/>
                    </a:lnT>
                    <a:lnB>
                      <a:noFill/>
                    </a:lnB>
                  </a:tcPr>
                </a:tc>
              </a:tr>
            </a:tbl>
          </a:graphicData>
        </a:graphic>
      </p:graphicFrame>
      <p:sp>
        <p:nvSpPr>
          <p:cNvPr id="2" name="TextBox 1"/>
          <p:cNvSpPr txBox="1"/>
          <p:nvPr/>
        </p:nvSpPr>
        <p:spPr>
          <a:xfrm>
            <a:off x="1524000" y="4191000"/>
            <a:ext cx="7467600" cy="276999"/>
          </a:xfrm>
          <a:prstGeom prst="rect">
            <a:avLst/>
          </a:prstGeom>
          <a:noFill/>
        </p:spPr>
        <p:txBody>
          <a:bodyPr wrap="square" rtlCol="0" anchor="b">
            <a:spAutoFit/>
          </a:bodyPr>
          <a:lstStyle/>
          <a:p>
            <a:pPr>
              <a:tabLst>
                <a:tab pos="1317625" algn="l"/>
                <a:tab pos="2574925" algn="l"/>
                <a:tab pos="3886200" algn="l"/>
                <a:tab pos="5203825" algn="l"/>
                <a:tab pos="6515100" algn="l"/>
              </a:tabLst>
            </a:pPr>
            <a:r>
              <a:rPr lang="en-US" sz="1200" dirty="0" smtClean="0"/>
              <a:t>10</a:t>
            </a:r>
            <a:r>
              <a:rPr lang="en-US" sz="1200" baseline="30000" dirty="0" smtClean="0"/>
              <a:t>-1</a:t>
            </a:r>
            <a:r>
              <a:rPr lang="en-US" sz="1200" dirty="0" smtClean="0"/>
              <a:t> m	10</a:t>
            </a:r>
            <a:r>
              <a:rPr lang="en-US" sz="1200" baseline="30000" dirty="0" smtClean="0"/>
              <a:t>0</a:t>
            </a:r>
            <a:r>
              <a:rPr lang="en-US" sz="1200" dirty="0" smtClean="0"/>
              <a:t> m	10</a:t>
            </a:r>
            <a:r>
              <a:rPr lang="en-US" sz="1200" baseline="30000" dirty="0" smtClean="0"/>
              <a:t>1</a:t>
            </a:r>
            <a:r>
              <a:rPr lang="en-US" sz="1200" dirty="0" smtClean="0"/>
              <a:t> m	10</a:t>
            </a:r>
            <a:r>
              <a:rPr lang="en-US" sz="1200" baseline="30000" dirty="0" smtClean="0"/>
              <a:t>2</a:t>
            </a:r>
            <a:r>
              <a:rPr lang="en-US" sz="1200" dirty="0" smtClean="0"/>
              <a:t> m	10</a:t>
            </a:r>
            <a:r>
              <a:rPr lang="en-US" sz="1200" baseline="30000" dirty="0" smtClean="0"/>
              <a:t>3</a:t>
            </a:r>
            <a:r>
              <a:rPr lang="en-US" sz="1200" dirty="0" smtClean="0"/>
              <a:t> m	10</a:t>
            </a:r>
            <a:r>
              <a:rPr lang="en-US" sz="1200" baseline="30000" dirty="0" smtClean="0"/>
              <a:t>4</a:t>
            </a:r>
            <a:r>
              <a:rPr lang="en-US" sz="1200" dirty="0" smtClean="0"/>
              <a:t> m</a:t>
            </a:r>
            <a:endParaRPr lang="en-US" sz="1200" dirty="0"/>
          </a:p>
        </p:txBody>
      </p:sp>
      <p:graphicFrame>
        <p:nvGraphicFramePr>
          <p:cNvPr id="13" name="Chart 12"/>
          <p:cNvGraphicFramePr>
            <a:graphicFrameLocks/>
          </p:cNvGraphicFramePr>
          <p:nvPr>
            <p:extLst>
              <p:ext uri="{D42A27DB-BD31-4B8C-83A1-F6EECF244321}">
                <p14:modId xmlns:p14="http://schemas.microsoft.com/office/powerpoint/2010/main" val="4025815121"/>
              </p:ext>
            </p:extLst>
          </p:nvPr>
        </p:nvGraphicFramePr>
        <p:xfrm>
          <a:off x="0" y="4267200"/>
          <a:ext cx="9137073" cy="2590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3721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0"/>
            <a:ext cx="9144000" cy="990600"/>
          </a:xfrm>
        </p:spPr>
        <p:txBody>
          <a:bodyPr lIns="0" rIns="0">
            <a:normAutofit fontScale="90000"/>
          </a:bodyPr>
          <a:lstStyle/>
          <a:p>
            <a:pPr lvl="0">
              <a:defRPr/>
            </a:pPr>
            <a:r>
              <a:rPr lang="en-US" u="sng" dirty="0" smtClean="0"/>
              <a:t>Scales of </a:t>
            </a:r>
            <a:r>
              <a:rPr lang="en-US" u="sng" dirty="0" smtClean="0"/>
              <a:t>Impact:</a:t>
            </a:r>
            <a:r>
              <a:rPr lang="en-US" dirty="0" smtClean="0"/>
              <a:t/>
            </a:r>
            <a:br>
              <a:rPr lang="en-US" dirty="0" smtClean="0"/>
            </a:br>
            <a:r>
              <a:rPr lang="en-US" sz="4000" dirty="0" smtClean="0"/>
              <a:t>Ecological Effects </a:t>
            </a:r>
            <a:r>
              <a:rPr lang="en-US" sz="4000" dirty="0" smtClean="0"/>
              <a:t>at </a:t>
            </a:r>
            <a:r>
              <a:rPr lang="en-US" sz="4000" dirty="0" smtClean="0"/>
              <a:t>Different </a:t>
            </a:r>
            <a:r>
              <a:rPr lang="en-US" sz="4000" dirty="0" smtClean="0"/>
              <a:t>Habitat Scales</a:t>
            </a:r>
            <a:endParaRPr lang="en-US" sz="4000" dirty="0"/>
          </a:p>
        </p:txBody>
      </p:sp>
      <p:graphicFrame>
        <p:nvGraphicFramePr>
          <p:cNvPr id="9" name="Table 8"/>
          <p:cNvGraphicFramePr>
            <a:graphicFrameLocks noGrp="1"/>
          </p:cNvGraphicFramePr>
          <p:nvPr>
            <p:extLst>
              <p:ext uri="{D42A27DB-BD31-4B8C-83A1-F6EECF244321}">
                <p14:modId xmlns:p14="http://schemas.microsoft.com/office/powerpoint/2010/main" val="1819688849"/>
              </p:ext>
            </p:extLst>
          </p:nvPr>
        </p:nvGraphicFramePr>
        <p:xfrm>
          <a:off x="0" y="1143000"/>
          <a:ext cx="9144000" cy="314325"/>
        </p:xfrm>
        <a:graphic>
          <a:graphicData uri="http://schemas.openxmlformats.org/drawingml/2006/table">
            <a:tbl>
              <a:tblPr/>
              <a:tblGrid>
                <a:gridCol w="1816372"/>
                <a:gridCol w="1510457"/>
                <a:gridCol w="1242780"/>
                <a:gridCol w="1204542"/>
                <a:gridCol w="1878512"/>
                <a:gridCol w="1491337"/>
              </a:tblGrid>
              <a:tr h="190500">
                <a:tc>
                  <a:txBody>
                    <a:bodyPr/>
                    <a:lstStyle/>
                    <a:p>
                      <a:pPr algn="ctr" fontAlgn="b"/>
                      <a:r>
                        <a:rPr lang="en-US" sz="2000" b="1" i="0" u="none" strike="noStrike" dirty="0">
                          <a:solidFill>
                            <a:srgbClr val="000000"/>
                          </a:solidFill>
                          <a:latin typeface="Calibri"/>
                        </a:rPr>
                        <a:t>Microhabitat</a:t>
                      </a:r>
                    </a:p>
                  </a:txBody>
                  <a:tcPr marL="9525" marR="9525" marT="9525" marB="0" anchor="b">
                    <a:lnL>
                      <a:noFill/>
                    </a:lnL>
                    <a:lnR>
                      <a:noFill/>
                    </a:lnR>
                    <a:lnT>
                      <a:noFill/>
                    </a:lnT>
                    <a:lnB>
                      <a:noFill/>
                    </a:lnB>
                  </a:tcPr>
                </a:tc>
                <a:tc>
                  <a:txBody>
                    <a:bodyPr/>
                    <a:lstStyle/>
                    <a:p>
                      <a:pPr algn="ctr" fontAlgn="b"/>
                      <a:r>
                        <a:rPr lang="en-US" sz="2000" b="1" i="0" u="none" strike="noStrike" dirty="0">
                          <a:solidFill>
                            <a:srgbClr val="000000"/>
                          </a:solidFill>
                          <a:latin typeface="Calibri"/>
                        </a:rPr>
                        <a:t>Pool/Riffle</a:t>
                      </a:r>
                    </a:p>
                  </a:txBody>
                  <a:tcPr marL="9525" marR="9525" marT="9525" marB="0" anchor="b">
                    <a:lnL>
                      <a:noFill/>
                    </a:lnL>
                    <a:lnR>
                      <a:noFill/>
                    </a:lnR>
                    <a:lnT>
                      <a:noFill/>
                    </a:lnT>
                    <a:lnB>
                      <a:noFill/>
                    </a:lnB>
                  </a:tcPr>
                </a:tc>
                <a:tc>
                  <a:txBody>
                    <a:bodyPr/>
                    <a:lstStyle/>
                    <a:p>
                      <a:pPr algn="ctr" fontAlgn="b"/>
                      <a:r>
                        <a:rPr lang="en-US" sz="2000" b="1" i="0" u="none" strike="noStrike" dirty="0">
                          <a:solidFill>
                            <a:srgbClr val="000000"/>
                          </a:solidFill>
                          <a:latin typeface="Calibri"/>
                        </a:rPr>
                        <a:t>Reach</a:t>
                      </a:r>
                    </a:p>
                  </a:txBody>
                  <a:tcPr marL="9525" marR="9525" marT="9525" marB="0" anchor="b">
                    <a:lnL>
                      <a:noFill/>
                    </a:lnL>
                    <a:lnR>
                      <a:noFill/>
                    </a:lnR>
                    <a:lnT>
                      <a:noFill/>
                    </a:lnT>
                    <a:lnB>
                      <a:noFill/>
                    </a:lnB>
                  </a:tcPr>
                </a:tc>
                <a:tc>
                  <a:txBody>
                    <a:bodyPr/>
                    <a:lstStyle/>
                    <a:p>
                      <a:pPr algn="ctr" fontAlgn="b"/>
                      <a:r>
                        <a:rPr lang="en-US" sz="2000" b="1" i="0" u="none" strike="noStrike">
                          <a:solidFill>
                            <a:srgbClr val="000000"/>
                          </a:solidFill>
                          <a:latin typeface="Calibri"/>
                        </a:rPr>
                        <a:t>Segment</a:t>
                      </a:r>
                    </a:p>
                  </a:txBody>
                  <a:tcPr marL="9525" marR="9525" marT="9525" marB="0" anchor="b">
                    <a:lnL>
                      <a:noFill/>
                    </a:lnL>
                    <a:lnR>
                      <a:noFill/>
                    </a:lnR>
                    <a:lnT>
                      <a:noFill/>
                    </a:lnT>
                    <a:lnB>
                      <a:noFill/>
                    </a:lnB>
                  </a:tcPr>
                </a:tc>
                <a:tc>
                  <a:txBody>
                    <a:bodyPr/>
                    <a:lstStyle/>
                    <a:p>
                      <a:pPr algn="ctr" fontAlgn="b"/>
                      <a:r>
                        <a:rPr lang="en-US" sz="2000" b="1" i="0" u="none" strike="noStrike">
                          <a:solidFill>
                            <a:srgbClr val="000000"/>
                          </a:solidFill>
                          <a:latin typeface="Calibri"/>
                        </a:rPr>
                        <a:t>Stream System</a:t>
                      </a:r>
                    </a:p>
                  </a:txBody>
                  <a:tcPr marL="9525" marR="9525" marT="9525" marB="0" anchor="b">
                    <a:lnL>
                      <a:noFill/>
                    </a:lnL>
                    <a:lnR>
                      <a:noFill/>
                    </a:lnR>
                    <a:lnT>
                      <a:noFill/>
                    </a:lnT>
                    <a:lnB>
                      <a:noFill/>
                    </a:lnB>
                  </a:tcPr>
                </a:tc>
                <a:tc>
                  <a:txBody>
                    <a:bodyPr/>
                    <a:lstStyle/>
                    <a:p>
                      <a:pPr algn="ctr" fontAlgn="b"/>
                      <a:r>
                        <a:rPr lang="en-US" sz="2000" b="1" i="0" u="none" strike="noStrike" dirty="0">
                          <a:solidFill>
                            <a:srgbClr val="000000"/>
                          </a:solidFill>
                          <a:latin typeface="Calibri"/>
                        </a:rPr>
                        <a:t>Watershed</a:t>
                      </a:r>
                    </a:p>
                  </a:txBody>
                  <a:tcPr marL="9525" marR="9525" marT="9525" marB="0" anchor="b">
                    <a:lnL>
                      <a:noFill/>
                    </a:lnL>
                    <a:lnR>
                      <a:noFill/>
                    </a:lnR>
                    <a:lnT>
                      <a:noFill/>
                    </a:lnT>
                    <a:lnB>
                      <a:noFill/>
                    </a:lnB>
                  </a:tcPr>
                </a:tc>
              </a:tr>
            </a:tbl>
          </a:graphicData>
        </a:graphic>
      </p:graphicFrame>
      <p:sp>
        <p:nvSpPr>
          <p:cNvPr id="10" name="Rectangle 9"/>
          <p:cNvSpPr/>
          <p:nvPr/>
        </p:nvSpPr>
        <p:spPr>
          <a:xfrm>
            <a:off x="7391400" y="0"/>
            <a:ext cx="2209800" cy="276999"/>
          </a:xfrm>
          <a:prstGeom prst="rect">
            <a:avLst/>
          </a:prstGeom>
        </p:spPr>
        <p:txBody>
          <a:bodyPr wrap="square" lIns="0" rIns="0">
            <a:spAutoFit/>
          </a:bodyPr>
          <a:lstStyle/>
          <a:p>
            <a:pPr lvl="2"/>
            <a:r>
              <a:rPr lang="en-US" sz="1200" dirty="0" err="1" smtClean="0">
                <a:solidFill>
                  <a:srgbClr val="002060"/>
                </a:solidFill>
              </a:rPr>
              <a:t>Goudie</a:t>
            </a:r>
            <a:r>
              <a:rPr lang="en-US" sz="1200" dirty="0" smtClean="0">
                <a:solidFill>
                  <a:srgbClr val="002060"/>
                </a:solidFill>
              </a:rPr>
              <a:t> 2006</a:t>
            </a:r>
            <a:endParaRPr lang="en-US" sz="1200" dirty="0">
              <a:solidFill>
                <a:srgbClr val="002060"/>
              </a:solidFill>
            </a:endParaRPr>
          </a:p>
        </p:txBody>
      </p:sp>
      <p:graphicFrame>
        <p:nvGraphicFramePr>
          <p:cNvPr id="15" name="Table 14"/>
          <p:cNvGraphicFramePr>
            <a:graphicFrameLocks noGrp="1"/>
          </p:cNvGraphicFramePr>
          <p:nvPr>
            <p:extLst>
              <p:ext uri="{D42A27DB-BD31-4B8C-83A1-F6EECF244321}">
                <p14:modId xmlns:p14="http://schemas.microsoft.com/office/powerpoint/2010/main" val="1617739314"/>
              </p:ext>
            </p:extLst>
          </p:nvPr>
        </p:nvGraphicFramePr>
        <p:xfrm>
          <a:off x="76200" y="1523832"/>
          <a:ext cx="1752600" cy="872490"/>
        </p:xfrm>
        <a:graphic>
          <a:graphicData uri="http://schemas.openxmlformats.org/drawingml/2006/table">
            <a:tbl>
              <a:tblPr/>
              <a:tblGrid>
                <a:gridCol w="1752600"/>
              </a:tblGrid>
              <a:tr h="224589">
                <a:tc>
                  <a:txBody>
                    <a:bodyPr/>
                    <a:lstStyle/>
                    <a:p>
                      <a:pPr algn="ctr" rtl="0" fontAlgn="b"/>
                      <a:r>
                        <a:rPr lang="en-US" sz="1400" b="1" i="0" u="sng" strike="noStrike" dirty="0">
                          <a:solidFill>
                            <a:srgbClr val="FFFF00"/>
                          </a:solidFill>
                          <a:latin typeface="Calibri"/>
                        </a:rPr>
                        <a:t>Desynchronized flow timing</a:t>
                      </a:r>
                    </a:p>
                  </a:txBody>
                  <a:tcPr marL="9525" marR="9525" marT="9525" marB="0" anchor="b">
                    <a:lnL>
                      <a:noFill/>
                    </a:lnL>
                    <a:lnR>
                      <a:noFill/>
                    </a:lnR>
                    <a:lnT>
                      <a:noFill/>
                    </a:lnT>
                    <a:lnB>
                      <a:noFill/>
                    </a:lnB>
                  </a:tcPr>
                </a:tc>
              </a:tr>
              <a:tr h="385011">
                <a:tc>
                  <a:txBody>
                    <a:bodyPr/>
                    <a:lstStyle/>
                    <a:p>
                      <a:pPr algn="l" fontAlgn="b"/>
                      <a:r>
                        <a:rPr lang="en-US" sz="1400" b="0" i="0" u="none" strike="noStrike" dirty="0" smtClean="0">
                          <a:solidFill>
                            <a:srgbClr val="FFFF00"/>
                          </a:solidFill>
                          <a:latin typeface="+mn-lt"/>
                        </a:rPr>
                        <a:t>↓  </a:t>
                      </a:r>
                      <a:r>
                        <a:rPr lang="en-US" sz="1400" b="0" i="0" u="none" strike="noStrike" dirty="0">
                          <a:solidFill>
                            <a:srgbClr val="FFFF00"/>
                          </a:solidFill>
                          <a:latin typeface="Calibri"/>
                        </a:rPr>
                        <a:t>base flow during critical life stages</a:t>
                      </a:r>
                    </a:p>
                  </a:txBody>
                  <a:tcPr marL="9525" marR="9525" marT="9525" marB="0" anchor="b">
                    <a:lnL>
                      <a:noFill/>
                    </a:lnL>
                    <a:lnR>
                      <a:noFill/>
                    </a:lnR>
                    <a:lnT>
                      <a:noFill/>
                    </a:lnT>
                    <a:lnB>
                      <a:noFill/>
                    </a:lnB>
                  </a:tcPr>
                </a:tc>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1623772083"/>
              </p:ext>
            </p:extLst>
          </p:nvPr>
        </p:nvGraphicFramePr>
        <p:xfrm>
          <a:off x="1905000" y="1371600"/>
          <a:ext cx="1295400" cy="1185624"/>
        </p:xfrm>
        <a:graphic>
          <a:graphicData uri="http://schemas.openxmlformats.org/drawingml/2006/table">
            <a:tbl>
              <a:tblPr/>
              <a:tblGrid>
                <a:gridCol w="1295400"/>
              </a:tblGrid>
              <a:tr h="576669">
                <a:tc>
                  <a:txBody>
                    <a:bodyPr/>
                    <a:lstStyle/>
                    <a:p>
                      <a:pPr algn="l" rtl="0" fontAlgn="b"/>
                      <a:r>
                        <a:rPr lang="en-US" sz="1400" b="1" i="0" u="sng" strike="noStrike" dirty="0">
                          <a:solidFill>
                            <a:srgbClr val="FFFF00"/>
                          </a:solidFill>
                          <a:latin typeface="Calibri"/>
                        </a:rPr>
                        <a:t>Desynchronized flow timing</a:t>
                      </a:r>
                    </a:p>
                  </a:txBody>
                  <a:tcPr marL="9525" marR="9525" marT="9525" marB="0" anchor="b">
                    <a:lnL>
                      <a:noFill/>
                    </a:lnL>
                    <a:lnR>
                      <a:noFill/>
                    </a:lnR>
                    <a:lnT>
                      <a:noFill/>
                    </a:lnT>
                    <a:lnB>
                      <a:noFill/>
                    </a:lnB>
                  </a:tcPr>
                </a:tc>
              </a:tr>
              <a:tr h="294630">
                <a:tc>
                  <a:txBody>
                    <a:bodyPr/>
                    <a:lstStyle/>
                    <a:p>
                      <a:pPr algn="l" rtl="0" fontAlgn="b"/>
                      <a:r>
                        <a:rPr lang="en-US" sz="1400" b="0" i="0" u="none" strike="noStrike" dirty="0" err="1" smtClean="0">
                          <a:solidFill>
                            <a:srgbClr val="FFFF00"/>
                          </a:solidFill>
                          <a:latin typeface="Calibri"/>
                        </a:rPr>
                        <a:t>Redd</a:t>
                      </a:r>
                      <a:r>
                        <a:rPr lang="en-US" sz="1400" b="0" i="0" u="none" strike="noStrike" dirty="0" smtClean="0">
                          <a:solidFill>
                            <a:srgbClr val="FFFF00"/>
                          </a:solidFill>
                          <a:latin typeface="Calibri"/>
                        </a:rPr>
                        <a:t> </a:t>
                      </a:r>
                      <a:r>
                        <a:rPr lang="en-US" sz="1400" b="0" i="0" u="none" strike="noStrike" dirty="0">
                          <a:solidFill>
                            <a:srgbClr val="FFFF00"/>
                          </a:solidFill>
                          <a:latin typeface="Calibri"/>
                        </a:rPr>
                        <a:t>scouring</a:t>
                      </a:r>
                    </a:p>
                  </a:txBody>
                  <a:tcPr marL="9525" marR="9525" marT="9525" marB="0" anchor="b">
                    <a:lnL>
                      <a:noFill/>
                    </a:lnL>
                    <a:lnR>
                      <a:noFill/>
                    </a:lnR>
                    <a:lnT>
                      <a:noFill/>
                    </a:lnT>
                    <a:lnB>
                      <a:noFill/>
                    </a:lnB>
                  </a:tcPr>
                </a:tc>
              </a:tr>
              <a:tr h="271701">
                <a:tc>
                  <a:txBody>
                    <a:bodyPr/>
                    <a:lstStyle/>
                    <a:p>
                      <a:pPr algn="l" rtl="0" fontAlgn="b"/>
                      <a:r>
                        <a:rPr lang="en-US" sz="1000" b="0" i="0" u="none" strike="noStrike" dirty="0">
                          <a:solidFill>
                            <a:schemeClr val="tx1"/>
                          </a:solidFill>
                          <a:latin typeface="Calibri"/>
                        </a:rPr>
                        <a:t>Amphibian reproductive cycles </a:t>
                      </a:r>
                    </a:p>
                  </a:txBody>
                  <a:tcPr marL="9525" marR="9525" marT="9525" marB="0" anchor="b">
                    <a:lnL>
                      <a:noFill/>
                    </a:lnL>
                    <a:lnR>
                      <a:noFill/>
                    </a:lnR>
                    <a:lnT>
                      <a:noFill/>
                    </a:lnT>
                    <a:lnB>
                      <a:noFill/>
                    </a:lnB>
                  </a:tcPr>
                </a:tc>
              </a:tr>
            </a:tbl>
          </a:graphicData>
        </a:graphic>
      </p:graphicFrame>
      <p:graphicFrame>
        <p:nvGraphicFramePr>
          <p:cNvPr id="17" name="Table 16"/>
          <p:cNvGraphicFramePr>
            <a:graphicFrameLocks noGrp="1"/>
          </p:cNvGraphicFramePr>
          <p:nvPr>
            <p:extLst>
              <p:ext uri="{D42A27DB-BD31-4B8C-83A1-F6EECF244321}">
                <p14:modId xmlns:p14="http://schemas.microsoft.com/office/powerpoint/2010/main" val="2034101764"/>
              </p:ext>
            </p:extLst>
          </p:nvPr>
        </p:nvGraphicFramePr>
        <p:xfrm>
          <a:off x="3276600" y="1541302"/>
          <a:ext cx="1295400" cy="2710658"/>
        </p:xfrm>
        <a:graphic>
          <a:graphicData uri="http://schemas.openxmlformats.org/drawingml/2006/table">
            <a:tbl>
              <a:tblPr/>
              <a:tblGrid>
                <a:gridCol w="1295400"/>
              </a:tblGrid>
              <a:tr h="142934">
                <a:tc>
                  <a:txBody>
                    <a:bodyPr/>
                    <a:lstStyle/>
                    <a:p>
                      <a:pPr algn="l" rtl="0" fontAlgn="b"/>
                      <a:r>
                        <a:rPr lang="en-US" sz="1000" b="0" i="0" u="sng" strike="noStrike" dirty="0" smtClean="0">
                          <a:solidFill>
                            <a:srgbClr val="000000"/>
                          </a:solidFill>
                          <a:latin typeface="+mn-lt"/>
                        </a:rPr>
                        <a:t>↑ </a:t>
                      </a:r>
                      <a:r>
                        <a:rPr lang="en-US" sz="1000" b="1" i="0" u="sng" strike="noStrike" dirty="0" smtClean="0">
                          <a:solidFill>
                            <a:srgbClr val="000000"/>
                          </a:solidFill>
                          <a:latin typeface="Calibri"/>
                        </a:rPr>
                        <a:t>winter peak intensity</a:t>
                      </a:r>
                      <a:endParaRPr lang="en-US" sz="1000" b="1" i="0" u="sng" strike="noStrike" dirty="0">
                        <a:solidFill>
                          <a:srgbClr val="000000"/>
                        </a:solidFill>
                        <a:latin typeface="Calibri"/>
                      </a:endParaRPr>
                    </a:p>
                  </a:txBody>
                  <a:tcPr marL="8414" marR="8414" marT="8414" marB="0" anchor="b">
                    <a:lnL>
                      <a:noFill/>
                    </a:lnL>
                    <a:lnR>
                      <a:noFill/>
                    </a:lnR>
                    <a:lnT>
                      <a:noFill/>
                    </a:lnT>
                    <a:lnB>
                      <a:noFill/>
                    </a:lnB>
                  </a:tcPr>
                </a:tc>
              </a:tr>
              <a:tr h="238066">
                <a:tc>
                  <a:txBody>
                    <a:bodyPr/>
                    <a:lstStyle/>
                    <a:p>
                      <a:pPr algn="l" rtl="0" fontAlgn="b"/>
                      <a:r>
                        <a:rPr lang="en-US" sz="1000" b="0" i="0" u="none" strike="noStrike" dirty="0" smtClean="0">
                          <a:solidFill>
                            <a:srgbClr val="000000"/>
                          </a:solidFill>
                          <a:latin typeface="Calibri"/>
                        </a:rPr>
                        <a:t>Disconnect </a:t>
                      </a:r>
                      <a:r>
                        <a:rPr lang="en-US" sz="1000" b="0" i="0" u="none" strike="noStrike" dirty="0">
                          <a:solidFill>
                            <a:srgbClr val="000000"/>
                          </a:solidFill>
                          <a:latin typeface="Calibri"/>
                        </a:rPr>
                        <a:t>stream from floodplain </a:t>
                      </a:r>
                    </a:p>
                  </a:txBody>
                  <a:tcPr marL="8414" marR="8414" marT="8414" marB="0" anchor="b">
                    <a:lnL>
                      <a:noFill/>
                    </a:lnL>
                    <a:lnR>
                      <a:noFill/>
                    </a:lnR>
                    <a:lnT>
                      <a:noFill/>
                    </a:lnT>
                    <a:lnB>
                      <a:noFill/>
                    </a:lnB>
                  </a:tcPr>
                </a:tc>
              </a:tr>
              <a:tr h="295334">
                <a:tc>
                  <a:txBody>
                    <a:bodyPr/>
                    <a:lstStyle/>
                    <a:p>
                      <a:pPr algn="l" rtl="0" fontAlgn="b"/>
                      <a:r>
                        <a:rPr lang="en-US" sz="1000" b="0" i="0" u="none" strike="noStrike" dirty="0">
                          <a:solidFill>
                            <a:srgbClr val="000000"/>
                          </a:solidFill>
                          <a:latin typeface="Calibri"/>
                        </a:rPr>
                        <a:t>↑ Sediment transport, scour, erosion</a:t>
                      </a:r>
                    </a:p>
                  </a:txBody>
                  <a:tcPr marL="8414" marR="8414" marT="8414" marB="0" anchor="b">
                    <a:lnL>
                      <a:noFill/>
                    </a:lnL>
                    <a:lnR>
                      <a:noFill/>
                    </a:lnR>
                    <a:lnT>
                      <a:noFill/>
                    </a:lnT>
                    <a:lnB>
                      <a:noFill/>
                    </a:lnB>
                  </a:tcPr>
                </a:tc>
              </a:tr>
              <a:tr h="0">
                <a:tc>
                  <a:txBody>
                    <a:bodyPr/>
                    <a:lstStyle/>
                    <a:p>
                      <a:pPr algn="l" rtl="0" fontAlgn="b"/>
                      <a:r>
                        <a:rPr lang="en-US" sz="1000" b="0" i="0" u="none" strike="noStrike" dirty="0">
                          <a:solidFill>
                            <a:srgbClr val="000000"/>
                          </a:solidFill>
                          <a:latin typeface="Calibri"/>
                        </a:rPr>
                        <a:t>↓ spawning gravels</a:t>
                      </a:r>
                    </a:p>
                  </a:txBody>
                  <a:tcPr marL="8414" marR="8414" marT="8414" marB="0" anchor="b">
                    <a:lnL>
                      <a:noFill/>
                    </a:lnL>
                    <a:lnR>
                      <a:noFill/>
                    </a:lnR>
                    <a:lnT>
                      <a:noFill/>
                    </a:lnT>
                    <a:lnB>
                      <a:noFill/>
                    </a:lnB>
                  </a:tcPr>
                </a:tc>
              </a:tr>
              <a:tr h="266463">
                <a:tc>
                  <a:txBody>
                    <a:bodyPr/>
                    <a:lstStyle/>
                    <a:p>
                      <a:pPr algn="l" rtl="0" fontAlgn="b"/>
                      <a:r>
                        <a:rPr lang="en-US" sz="1000" b="0" i="0" u="none" strike="noStrike" dirty="0">
                          <a:solidFill>
                            <a:srgbClr val="000000"/>
                          </a:solidFill>
                          <a:latin typeface="Calibri"/>
                        </a:rPr>
                        <a:t>↑ disturbance frequency ~ loss of specialist species</a:t>
                      </a:r>
                    </a:p>
                  </a:txBody>
                  <a:tcPr marL="8414" marR="8414" marT="8414" marB="0" anchor="b">
                    <a:lnL>
                      <a:noFill/>
                    </a:lnL>
                    <a:lnR>
                      <a:noFill/>
                    </a:lnR>
                    <a:lnT>
                      <a:noFill/>
                    </a:lnT>
                    <a:lnB>
                      <a:noFill/>
                    </a:lnB>
                  </a:tcPr>
                </a:tc>
              </a:tr>
              <a:tr h="295334">
                <a:tc>
                  <a:txBody>
                    <a:bodyPr/>
                    <a:lstStyle/>
                    <a:p>
                      <a:pPr algn="l" rtl="0" fontAlgn="b"/>
                      <a:r>
                        <a:rPr lang="en-US" sz="1400" b="1" i="0" u="sng" strike="noStrike" dirty="0">
                          <a:solidFill>
                            <a:srgbClr val="FFFF00"/>
                          </a:solidFill>
                          <a:latin typeface="Calibri"/>
                        </a:rPr>
                        <a:t>Decreased </a:t>
                      </a:r>
                      <a:endParaRPr lang="en-US" sz="1400" b="1" i="0" u="sng" strike="noStrike" dirty="0" smtClean="0">
                        <a:solidFill>
                          <a:srgbClr val="FFFF00"/>
                        </a:solidFill>
                        <a:latin typeface="Calibri"/>
                      </a:endParaRPr>
                    </a:p>
                    <a:p>
                      <a:pPr algn="l" rtl="0" fontAlgn="b"/>
                      <a:r>
                        <a:rPr lang="en-US" sz="1400" b="1" i="0" u="sng" strike="noStrike" dirty="0" smtClean="0">
                          <a:solidFill>
                            <a:srgbClr val="FFFF00"/>
                          </a:solidFill>
                          <a:latin typeface="Calibri"/>
                        </a:rPr>
                        <a:t>base </a:t>
                      </a:r>
                      <a:r>
                        <a:rPr lang="en-US" sz="1400" b="1" i="0" u="sng" strike="noStrike" dirty="0">
                          <a:solidFill>
                            <a:srgbClr val="FFFF00"/>
                          </a:solidFill>
                          <a:latin typeface="Calibri"/>
                        </a:rPr>
                        <a:t>flow</a:t>
                      </a:r>
                    </a:p>
                  </a:txBody>
                  <a:tcPr marL="8414" marR="8414" marT="8414" marB="0" anchor="b">
                    <a:lnL>
                      <a:noFill/>
                    </a:lnL>
                    <a:lnR>
                      <a:noFill/>
                    </a:lnR>
                    <a:lnT>
                      <a:noFill/>
                    </a:lnT>
                    <a:lnB>
                      <a:noFill/>
                    </a:lnB>
                  </a:tcPr>
                </a:tc>
              </a:tr>
              <a:tr h="518844">
                <a:tc>
                  <a:txBody>
                    <a:bodyPr/>
                    <a:lstStyle/>
                    <a:p>
                      <a:pPr algn="l" rtl="0" fontAlgn="b"/>
                      <a:r>
                        <a:rPr lang="en-US" sz="1400" b="0" i="0" u="none" strike="noStrike" dirty="0" smtClean="0">
                          <a:solidFill>
                            <a:srgbClr val="FFFF00"/>
                          </a:solidFill>
                          <a:latin typeface="+mn-lt"/>
                        </a:rPr>
                        <a:t>↑ </a:t>
                      </a:r>
                      <a:r>
                        <a:rPr lang="en-US" sz="1400" b="0" i="0" u="none" strike="noStrike" dirty="0">
                          <a:solidFill>
                            <a:srgbClr val="FFFF00"/>
                          </a:solidFill>
                          <a:latin typeface="Calibri"/>
                        </a:rPr>
                        <a:t>stream temp, surpassing lethal threshold for sensitive species</a:t>
                      </a:r>
                    </a:p>
                  </a:txBody>
                  <a:tcPr marL="8414" marR="8414" marT="8414" marB="0" anchor="b">
                    <a:lnL>
                      <a:noFill/>
                    </a:lnL>
                    <a:lnR>
                      <a:noFill/>
                    </a:lnR>
                    <a:lnT>
                      <a:noFill/>
                    </a:lnT>
                    <a:lnB>
                      <a:noFill/>
                    </a:lnB>
                  </a:tcPr>
                </a:tc>
              </a:tr>
            </a:tbl>
          </a:graphicData>
        </a:graphic>
      </p:graphicFrame>
      <p:graphicFrame>
        <p:nvGraphicFramePr>
          <p:cNvPr id="18" name="Table 17"/>
          <p:cNvGraphicFramePr>
            <a:graphicFrameLocks noGrp="1"/>
          </p:cNvGraphicFramePr>
          <p:nvPr>
            <p:extLst>
              <p:ext uri="{D42A27DB-BD31-4B8C-83A1-F6EECF244321}">
                <p14:modId xmlns:p14="http://schemas.microsoft.com/office/powerpoint/2010/main" val="1663067895"/>
              </p:ext>
            </p:extLst>
          </p:nvPr>
        </p:nvGraphicFramePr>
        <p:xfrm>
          <a:off x="4648200" y="1521770"/>
          <a:ext cx="1371600" cy="2047042"/>
        </p:xfrm>
        <a:graphic>
          <a:graphicData uri="http://schemas.openxmlformats.org/drawingml/2006/table">
            <a:tbl>
              <a:tblPr/>
              <a:tblGrid>
                <a:gridCol w="1371600"/>
              </a:tblGrid>
              <a:tr h="78430">
                <a:tc>
                  <a:txBody>
                    <a:bodyPr/>
                    <a:lstStyle/>
                    <a:p>
                      <a:pPr algn="l" rtl="0" fontAlgn="b"/>
                      <a:r>
                        <a:rPr lang="en-US" sz="1000" b="1" i="0" u="sng" strike="noStrike" dirty="0" smtClean="0">
                          <a:solidFill>
                            <a:srgbClr val="000000"/>
                          </a:solidFill>
                          <a:latin typeface="Calibri"/>
                        </a:rPr>
                        <a:t>Decreased</a:t>
                      </a:r>
                      <a:r>
                        <a:rPr lang="en-US" sz="1000" b="1" i="0" u="sng" strike="noStrike" baseline="0" dirty="0" smtClean="0">
                          <a:solidFill>
                            <a:srgbClr val="000000"/>
                          </a:solidFill>
                          <a:latin typeface="Calibri"/>
                        </a:rPr>
                        <a:t> </a:t>
                      </a:r>
                      <a:r>
                        <a:rPr lang="en-US" sz="1000" b="1" i="0" u="sng" strike="noStrike" dirty="0" smtClean="0">
                          <a:solidFill>
                            <a:srgbClr val="000000"/>
                          </a:solidFill>
                          <a:latin typeface="Calibri"/>
                        </a:rPr>
                        <a:t>base </a:t>
                      </a:r>
                      <a:r>
                        <a:rPr lang="en-US" sz="1000" b="1" i="0" u="sng" strike="noStrike" dirty="0">
                          <a:solidFill>
                            <a:srgbClr val="000000"/>
                          </a:solidFill>
                          <a:latin typeface="Calibri"/>
                        </a:rPr>
                        <a:t>flow</a:t>
                      </a:r>
                    </a:p>
                  </a:txBody>
                  <a:tcPr marL="9525" marR="9525" marT="9525" marB="0" anchor="b">
                    <a:lnL>
                      <a:noFill/>
                    </a:lnL>
                    <a:lnR>
                      <a:noFill/>
                    </a:lnR>
                    <a:lnT>
                      <a:noFill/>
                    </a:lnT>
                    <a:lnB>
                      <a:noFill/>
                    </a:lnB>
                  </a:tcPr>
                </a:tc>
              </a:tr>
              <a:tr h="98481">
                <a:tc>
                  <a:txBody>
                    <a:bodyPr/>
                    <a:lstStyle/>
                    <a:p>
                      <a:pPr algn="l" rtl="0" fontAlgn="b"/>
                      <a:r>
                        <a:rPr lang="en-US" sz="1000" b="0" i="0" u="none" strike="noStrike" dirty="0">
                          <a:solidFill>
                            <a:srgbClr val="000000"/>
                          </a:solidFill>
                          <a:latin typeface="Calibri"/>
                        </a:rPr>
                        <a:t>Less </a:t>
                      </a:r>
                      <a:r>
                        <a:rPr lang="en-US" sz="1000" b="0" i="0" u="none" strike="noStrike" dirty="0" err="1">
                          <a:solidFill>
                            <a:srgbClr val="000000"/>
                          </a:solidFill>
                          <a:latin typeface="Calibri"/>
                        </a:rPr>
                        <a:t>refugia</a:t>
                      </a:r>
                      <a:r>
                        <a:rPr lang="en-US" sz="1000" b="0" i="0" u="none" strike="noStrike" dirty="0">
                          <a:solidFill>
                            <a:srgbClr val="000000"/>
                          </a:solidFill>
                          <a:latin typeface="Calibri"/>
                        </a:rPr>
                        <a:t> for aquatic species  </a:t>
                      </a:r>
                    </a:p>
                  </a:txBody>
                  <a:tcPr marL="9525" marR="9525" marT="9525" marB="0" anchor="b">
                    <a:lnL>
                      <a:noFill/>
                    </a:lnL>
                    <a:lnR>
                      <a:noFill/>
                    </a:lnR>
                    <a:lnT>
                      <a:noFill/>
                    </a:lnT>
                    <a:lnB>
                      <a:noFill/>
                    </a:lnB>
                  </a:tcPr>
                </a:tc>
              </a:tr>
              <a:tr h="135580">
                <a:tc>
                  <a:txBody>
                    <a:bodyPr/>
                    <a:lstStyle/>
                    <a:p>
                      <a:pPr algn="l" rtl="0" fontAlgn="b"/>
                      <a:r>
                        <a:rPr lang="en-US" sz="1400" b="1" i="0" u="sng" strike="noStrike" dirty="0" smtClean="0">
                          <a:solidFill>
                            <a:srgbClr val="FFFF00"/>
                          </a:solidFill>
                          <a:latin typeface="Calibri"/>
                        </a:rPr>
                        <a:t>↓ </a:t>
                      </a:r>
                      <a:r>
                        <a:rPr lang="en-US" sz="1400" b="1" i="0" u="sng" strike="noStrike" dirty="0">
                          <a:solidFill>
                            <a:srgbClr val="FFFF00"/>
                          </a:solidFill>
                          <a:latin typeface="Calibri"/>
                        </a:rPr>
                        <a:t>S</a:t>
                      </a:r>
                      <a:r>
                        <a:rPr lang="en-US" sz="1400" b="1" i="0" u="sng" strike="noStrike" dirty="0" smtClean="0">
                          <a:solidFill>
                            <a:srgbClr val="FFFF00"/>
                          </a:solidFill>
                          <a:latin typeface="Calibri"/>
                        </a:rPr>
                        <a:t>ummer </a:t>
                      </a:r>
                      <a:r>
                        <a:rPr lang="en-US" sz="1400" b="1" i="0" u="sng" strike="noStrike" dirty="0" err="1" smtClean="0">
                          <a:solidFill>
                            <a:srgbClr val="FFFF00"/>
                          </a:solidFill>
                          <a:latin typeface="Calibri"/>
                        </a:rPr>
                        <a:t>precip</a:t>
                      </a:r>
                      <a:endParaRPr lang="en-US" sz="1400" b="1" i="0" u="sng" strike="noStrike" dirty="0">
                        <a:solidFill>
                          <a:srgbClr val="FFFF00"/>
                        </a:solidFill>
                        <a:latin typeface="Calibri"/>
                      </a:endParaRPr>
                    </a:p>
                  </a:txBody>
                  <a:tcPr marL="9525" marR="9525" marT="9525" marB="0" anchor="b">
                    <a:lnL>
                      <a:noFill/>
                    </a:lnL>
                    <a:lnR>
                      <a:noFill/>
                    </a:lnR>
                    <a:lnT>
                      <a:noFill/>
                    </a:lnT>
                    <a:lnB>
                      <a:noFill/>
                    </a:lnB>
                  </a:tcPr>
                </a:tc>
              </a:tr>
              <a:tr h="416205">
                <a:tc>
                  <a:txBody>
                    <a:bodyPr/>
                    <a:lstStyle/>
                    <a:p>
                      <a:pPr algn="l" rtl="0" fontAlgn="b"/>
                      <a:r>
                        <a:rPr lang="en-US" sz="1400" b="0" i="0" u="none" strike="noStrike" dirty="0">
                          <a:solidFill>
                            <a:srgbClr val="FFFF00"/>
                          </a:solidFill>
                          <a:latin typeface="Calibri"/>
                        </a:rPr>
                        <a:t>Drought-stressed forests, vulnerable to insects and disease</a:t>
                      </a:r>
                    </a:p>
                  </a:txBody>
                  <a:tcPr marL="9525" marR="9525" marT="9525" marB="0" anchor="b">
                    <a:lnL>
                      <a:noFill/>
                    </a:lnL>
                    <a:lnR>
                      <a:noFill/>
                    </a:lnR>
                    <a:lnT>
                      <a:noFill/>
                    </a:lnT>
                    <a:lnB>
                      <a:noFill/>
                    </a:lnB>
                  </a:tcPr>
                </a:tc>
              </a:tr>
              <a:tr h="170617">
                <a:tc>
                  <a:txBody>
                    <a:bodyPr/>
                    <a:lstStyle/>
                    <a:p>
                      <a:pPr algn="l" rtl="0" fontAlgn="b"/>
                      <a:r>
                        <a:rPr lang="en-US" sz="1000" b="1" i="0" u="sng" strike="noStrike" dirty="0">
                          <a:solidFill>
                            <a:srgbClr val="000000"/>
                          </a:solidFill>
                          <a:latin typeface="Calibri"/>
                        </a:rPr>
                        <a:t>Vegetation </a:t>
                      </a:r>
                    </a:p>
                  </a:txBody>
                  <a:tcPr marL="9525" marR="9525" marT="9525" marB="0" anchor="b">
                    <a:lnL>
                      <a:noFill/>
                    </a:lnL>
                    <a:lnR>
                      <a:noFill/>
                    </a:lnR>
                    <a:lnT>
                      <a:noFill/>
                    </a:lnT>
                    <a:lnB>
                      <a:noFill/>
                    </a:lnB>
                  </a:tcPr>
                </a:tc>
              </a:tr>
              <a:tr h="236063">
                <a:tc>
                  <a:txBody>
                    <a:bodyPr/>
                    <a:lstStyle/>
                    <a:p>
                      <a:pPr algn="l" rtl="0" fontAlgn="b"/>
                      <a:r>
                        <a:rPr lang="en-US" sz="1000" b="0" i="0" u="none" strike="noStrike" dirty="0">
                          <a:solidFill>
                            <a:srgbClr val="000000"/>
                          </a:solidFill>
                          <a:latin typeface="Calibri"/>
                        </a:rPr>
                        <a:t>Transition to fire resistant species</a:t>
                      </a:r>
                    </a:p>
                  </a:txBody>
                  <a:tcPr marL="9525" marR="9525" marT="9525" marB="0" anchor="b">
                    <a:lnL>
                      <a:noFill/>
                    </a:lnL>
                    <a:lnR>
                      <a:noFill/>
                    </a:lnR>
                    <a:lnT>
                      <a:noFill/>
                    </a:lnT>
                    <a:lnB>
                      <a:noFill/>
                    </a:lnB>
                  </a:tcPr>
                </a:tc>
              </a:tr>
            </a:tbl>
          </a:graphicData>
        </a:graphic>
      </p:graphicFrame>
      <p:graphicFrame>
        <p:nvGraphicFramePr>
          <p:cNvPr id="19" name="Table 18"/>
          <p:cNvGraphicFramePr>
            <a:graphicFrameLocks noGrp="1"/>
          </p:cNvGraphicFramePr>
          <p:nvPr>
            <p:extLst>
              <p:ext uri="{D42A27DB-BD31-4B8C-83A1-F6EECF244321}">
                <p14:modId xmlns:p14="http://schemas.microsoft.com/office/powerpoint/2010/main" val="1086509321"/>
              </p:ext>
            </p:extLst>
          </p:nvPr>
        </p:nvGraphicFramePr>
        <p:xfrm>
          <a:off x="6172200" y="1523832"/>
          <a:ext cx="1371600" cy="1501140"/>
        </p:xfrm>
        <a:graphic>
          <a:graphicData uri="http://schemas.openxmlformats.org/drawingml/2006/table">
            <a:tbl>
              <a:tblPr/>
              <a:tblGrid>
                <a:gridCol w="1371600"/>
              </a:tblGrid>
              <a:tr h="304800">
                <a:tc>
                  <a:txBody>
                    <a:bodyPr/>
                    <a:lstStyle/>
                    <a:p>
                      <a:pPr algn="l" rtl="0" fontAlgn="b"/>
                      <a:r>
                        <a:rPr lang="en-US" sz="1000" b="1" i="0" u="sng" strike="noStrike" dirty="0">
                          <a:solidFill>
                            <a:srgbClr val="000000"/>
                          </a:solidFill>
                          <a:latin typeface="Calibri"/>
                        </a:rPr>
                        <a:t>Decrease in summer precipitation</a:t>
                      </a:r>
                    </a:p>
                  </a:txBody>
                  <a:tcPr marL="9525" marR="9525" marT="9525" marB="0" anchor="b">
                    <a:lnL>
                      <a:noFill/>
                    </a:lnL>
                    <a:lnR>
                      <a:noFill/>
                    </a:lnR>
                    <a:lnT>
                      <a:noFill/>
                    </a:lnT>
                    <a:lnB>
                      <a:noFill/>
                    </a:lnB>
                  </a:tcPr>
                </a:tc>
              </a:tr>
              <a:tr h="219243">
                <a:tc>
                  <a:txBody>
                    <a:bodyPr/>
                    <a:lstStyle/>
                    <a:p>
                      <a:pPr algn="l" rtl="0" fontAlgn="b"/>
                      <a:r>
                        <a:rPr lang="en-US" sz="1000" b="0" i="0" u="none" strike="noStrike" dirty="0">
                          <a:solidFill>
                            <a:srgbClr val="000000"/>
                          </a:solidFill>
                          <a:latin typeface="Calibri"/>
                        </a:rPr>
                        <a:t>2.5 x ↑ forest fires by 2040</a:t>
                      </a:r>
                    </a:p>
                  </a:txBody>
                  <a:tcPr marL="9525" marR="9525" marT="9525" marB="0" anchor="b">
                    <a:lnL>
                      <a:noFill/>
                    </a:lnL>
                    <a:lnR>
                      <a:noFill/>
                    </a:lnR>
                    <a:lnT>
                      <a:noFill/>
                    </a:lnT>
                    <a:lnB>
                      <a:noFill/>
                    </a:lnB>
                  </a:tcPr>
                </a:tc>
              </a:tr>
              <a:tr h="190500">
                <a:tc>
                  <a:txBody>
                    <a:bodyPr/>
                    <a:lstStyle/>
                    <a:p>
                      <a:pPr algn="l" rtl="0" fontAlgn="b"/>
                      <a:r>
                        <a:rPr lang="en-US" sz="1400" b="1" i="0" u="sng" strike="noStrike" dirty="0">
                          <a:solidFill>
                            <a:srgbClr val="FFFF00"/>
                          </a:solidFill>
                          <a:latin typeface="Calibri"/>
                        </a:rPr>
                        <a:t>Vegetation </a:t>
                      </a:r>
                    </a:p>
                  </a:txBody>
                  <a:tcPr marL="9525" marR="9525" marT="9525" marB="0" anchor="b">
                    <a:lnL>
                      <a:noFill/>
                    </a:lnL>
                    <a:lnR>
                      <a:noFill/>
                    </a:lnR>
                    <a:lnT>
                      <a:noFill/>
                    </a:lnT>
                    <a:lnB>
                      <a:noFill/>
                    </a:lnB>
                  </a:tcPr>
                </a:tc>
              </a:tr>
              <a:tr h="495300">
                <a:tc>
                  <a:txBody>
                    <a:bodyPr/>
                    <a:lstStyle/>
                    <a:p>
                      <a:pPr algn="l" rtl="0" fontAlgn="b"/>
                      <a:r>
                        <a:rPr lang="en-US" sz="1400" b="0" i="0" u="none" strike="noStrike" dirty="0">
                          <a:solidFill>
                            <a:srgbClr val="FFFF00"/>
                          </a:solidFill>
                          <a:latin typeface="Calibri"/>
                        </a:rPr>
                        <a:t>Change succession trajectory and equilibrium</a:t>
                      </a:r>
                    </a:p>
                  </a:txBody>
                  <a:tcPr marL="9525" marR="9525" marT="9525" marB="0" anchor="b">
                    <a:lnL>
                      <a:noFill/>
                    </a:lnL>
                    <a:lnR>
                      <a:noFill/>
                    </a:lnR>
                    <a:lnT>
                      <a:noFill/>
                    </a:lnT>
                    <a:lnB>
                      <a:noFill/>
                    </a:lnB>
                  </a:tcPr>
                </a:tc>
              </a:tr>
            </a:tbl>
          </a:graphicData>
        </a:graphic>
      </p:graphicFrame>
      <p:sp>
        <p:nvSpPr>
          <p:cNvPr id="2" name="TextBox 1"/>
          <p:cNvSpPr txBox="1"/>
          <p:nvPr/>
        </p:nvSpPr>
        <p:spPr>
          <a:xfrm>
            <a:off x="1524000" y="4191000"/>
            <a:ext cx="7467600" cy="276999"/>
          </a:xfrm>
          <a:prstGeom prst="rect">
            <a:avLst/>
          </a:prstGeom>
          <a:noFill/>
        </p:spPr>
        <p:txBody>
          <a:bodyPr wrap="square" rtlCol="0" anchor="b">
            <a:spAutoFit/>
          </a:bodyPr>
          <a:lstStyle/>
          <a:p>
            <a:pPr>
              <a:tabLst>
                <a:tab pos="1317625" algn="l"/>
                <a:tab pos="2574925" algn="l"/>
                <a:tab pos="3886200" algn="l"/>
                <a:tab pos="5203825" algn="l"/>
                <a:tab pos="6515100" algn="l"/>
              </a:tabLst>
            </a:pPr>
            <a:r>
              <a:rPr lang="en-US" sz="1200" dirty="0" smtClean="0"/>
              <a:t>10</a:t>
            </a:r>
            <a:r>
              <a:rPr lang="en-US" sz="1200" baseline="30000" dirty="0" smtClean="0"/>
              <a:t>-1</a:t>
            </a:r>
            <a:r>
              <a:rPr lang="en-US" sz="1200" dirty="0" smtClean="0"/>
              <a:t> m	10</a:t>
            </a:r>
            <a:r>
              <a:rPr lang="en-US" sz="1200" baseline="30000" dirty="0" smtClean="0"/>
              <a:t>0</a:t>
            </a:r>
            <a:r>
              <a:rPr lang="en-US" sz="1200" dirty="0" smtClean="0"/>
              <a:t> m	10</a:t>
            </a:r>
            <a:r>
              <a:rPr lang="en-US" sz="1200" baseline="30000" dirty="0" smtClean="0"/>
              <a:t>1</a:t>
            </a:r>
            <a:r>
              <a:rPr lang="en-US" sz="1200" dirty="0" smtClean="0"/>
              <a:t> m	10</a:t>
            </a:r>
            <a:r>
              <a:rPr lang="en-US" sz="1200" baseline="30000" dirty="0" smtClean="0"/>
              <a:t>2</a:t>
            </a:r>
            <a:r>
              <a:rPr lang="en-US" sz="1200" dirty="0" smtClean="0"/>
              <a:t> m	10</a:t>
            </a:r>
            <a:r>
              <a:rPr lang="en-US" sz="1200" baseline="30000" dirty="0" smtClean="0"/>
              <a:t>3</a:t>
            </a:r>
            <a:r>
              <a:rPr lang="en-US" sz="1200" dirty="0" smtClean="0"/>
              <a:t> m	10</a:t>
            </a:r>
            <a:r>
              <a:rPr lang="en-US" sz="1200" baseline="30000" dirty="0" smtClean="0"/>
              <a:t>4</a:t>
            </a:r>
            <a:r>
              <a:rPr lang="en-US" sz="1200" dirty="0" smtClean="0"/>
              <a:t> m</a:t>
            </a:r>
            <a:endParaRPr lang="en-US" sz="1200" dirty="0"/>
          </a:p>
        </p:txBody>
      </p:sp>
      <p:graphicFrame>
        <p:nvGraphicFramePr>
          <p:cNvPr id="14" name="Chart 13"/>
          <p:cNvGraphicFramePr>
            <a:graphicFrameLocks/>
          </p:cNvGraphicFramePr>
          <p:nvPr>
            <p:extLst>
              <p:ext uri="{D42A27DB-BD31-4B8C-83A1-F6EECF244321}">
                <p14:modId xmlns:p14="http://schemas.microsoft.com/office/powerpoint/2010/main" val="656588335"/>
              </p:ext>
            </p:extLst>
          </p:nvPr>
        </p:nvGraphicFramePr>
        <p:xfrm>
          <a:off x="6927" y="4267200"/>
          <a:ext cx="9137073" cy="2590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3721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0"/>
            <a:ext cx="9144000" cy="990600"/>
          </a:xfrm>
        </p:spPr>
        <p:txBody>
          <a:bodyPr lIns="0" rIns="0">
            <a:normAutofit fontScale="90000"/>
          </a:bodyPr>
          <a:lstStyle/>
          <a:p>
            <a:pPr lvl="0">
              <a:defRPr/>
            </a:pPr>
            <a:r>
              <a:rPr lang="en-US" u="sng" dirty="0" smtClean="0"/>
              <a:t>Scales of </a:t>
            </a:r>
            <a:r>
              <a:rPr lang="en-US" u="sng" dirty="0" smtClean="0"/>
              <a:t>Impact:</a:t>
            </a:r>
            <a:r>
              <a:rPr lang="en-US" dirty="0" smtClean="0"/>
              <a:t/>
            </a:r>
            <a:br>
              <a:rPr lang="en-US" dirty="0" smtClean="0"/>
            </a:br>
            <a:r>
              <a:rPr lang="en-US" sz="4000" dirty="0" smtClean="0"/>
              <a:t>Ecological Effects </a:t>
            </a:r>
            <a:r>
              <a:rPr lang="en-US" sz="4000" dirty="0" smtClean="0"/>
              <a:t>at </a:t>
            </a:r>
            <a:r>
              <a:rPr lang="en-US" sz="4000" dirty="0" smtClean="0"/>
              <a:t>Different </a:t>
            </a:r>
            <a:r>
              <a:rPr lang="en-US" sz="4000" dirty="0" smtClean="0"/>
              <a:t>Habitat Scales</a:t>
            </a:r>
            <a:endParaRPr lang="en-US" sz="4000" dirty="0"/>
          </a:p>
        </p:txBody>
      </p:sp>
      <p:graphicFrame>
        <p:nvGraphicFramePr>
          <p:cNvPr id="9" name="Table 8"/>
          <p:cNvGraphicFramePr>
            <a:graphicFrameLocks noGrp="1"/>
          </p:cNvGraphicFramePr>
          <p:nvPr>
            <p:extLst>
              <p:ext uri="{D42A27DB-BD31-4B8C-83A1-F6EECF244321}">
                <p14:modId xmlns:p14="http://schemas.microsoft.com/office/powerpoint/2010/main" val="533372725"/>
              </p:ext>
            </p:extLst>
          </p:nvPr>
        </p:nvGraphicFramePr>
        <p:xfrm>
          <a:off x="0" y="1143000"/>
          <a:ext cx="9144000" cy="314325"/>
        </p:xfrm>
        <a:graphic>
          <a:graphicData uri="http://schemas.openxmlformats.org/drawingml/2006/table">
            <a:tbl>
              <a:tblPr/>
              <a:tblGrid>
                <a:gridCol w="1816372"/>
                <a:gridCol w="1510457"/>
                <a:gridCol w="1242780"/>
                <a:gridCol w="1204542"/>
                <a:gridCol w="1878512"/>
                <a:gridCol w="1491337"/>
              </a:tblGrid>
              <a:tr h="190500">
                <a:tc>
                  <a:txBody>
                    <a:bodyPr/>
                    <a:lstStyle/>
                    <a:p>
                      <a:pPr algn="ctr" fontAlgn="b"/>
                      <a:r>
                        <a:rPr lang="en-US" sz="2000" b="1" i="0" u="none" strike="noStrike" dirty="0">
                          <a:solidFill>
                            <a:srgbClr val="000000"/>
                          </a:solidFill>
                          <a:latin typeface="Calibri"/>
                        </a:rPr>
                        <a:t>Microhabitat</a:t>
                      </a:r>
                    </a:p>
                  </a:txBody>
                  <a:tcPr marL="9525" marR="9525" marT="9525" marB="0" anchor="b">
                    <a:lnL>
                      <a:noFill/>
                    </a:lnL>
                    <a:lnR>
                      <a:noFill/>
                    </a:lnR>
                    <a:lnT>
                      <a:noFill/>
                    </a:lnT>
                    <a:lnB>
                      <a:noFill/>
                    </a:lnB>
                  </a:tcPr>
                </a:tc>
                <a:tc>
                  <a:txBody>
                    <a:bodyPr/>
                    <a:lstStyle/>
                    <a:p>
                      <a:pPr algn="ctr" fontAlgn="b"/>
                      <a:r>
                        <a:rPr lang="en-US" sz="2000" b="1" i="0" u="none" strike="noStrike" dirty="0">
                          <a:solidFill>
                            <a:srgbClr val="000000"/>
                          </a:solidFill>
                          <a:latin typeface="Calibri"/>
                        </a:rPr>
                        <a:t>Pool/Riffle</a:t>
                      </a:r>
                    </a:p>
                  </a:txBody>
                  <a:tcPr marL="9525" marR="9525" marT="9525" marB="0" anchor="b">
                    <a:lnL>
                      <a:noFill/>
                    </a:lnL>
                    <a:lnR>
                      <a:noFill/>
                    </a:lnR>
                    <a:lnT>
                      <a:noFill/>
                    </a:lnT>
                    <a:lnB>
                      <a:noFill/>
                    </a:lnB>
                  </a:tcPr>
                </a:tc>
                <a:tc>
                  <a:txBody>
                    <a:bodyPr/>
                    <a:lstStyle/>
                    <a:p>
                      <a:pPr algn="ctr" fontAlgn="b"/>
                      <a:r>
                        <a:rPr lang="en-US" sz="2000" b="1" i="0" u="none" strike="noStrike" dirty="0">
                          <a:solidFill>
                            <a:srgbClr val="000000"/>
                          </a:solidFill>
                          <a:latin typeface="Calibri"/>
                        </a:rPr>
                        <a:t>Reach</a:t>
                      </a:r>
                    </a:p>
                  </a:txBody>
                  <a:tcPr marL="9525" marR="9525" marT="9525" marB="0" anchor="b">
                    <a:lnL>
                      <a:noFill/>
                    </a:lnL>
                    <a:lnR>
                      <a:noFill/>
                    </a:lnR>
                    <a:lnT>
                      <a:noFill/>
                    </a:lnT>
                    <a:lnB>
                      <a:noFill/>
                    </a:lnB>
                  </a:tcPr>
                </a:tc>
                <a:tc>
                  <a:txBody>
                    <a:bodyPr/>
                    <a:lstStyle/>
                    <a:p>
                      <a:pPr algn="ctr" fontAlgn="b"/>
                      <a:r>
                        <a:rPr lang="en-US" sz="2000" b="1" i="0" u="none" strike="noStrike">
                          <a:solidFill>
                            <a:srgbClr val="000000"/>
                          </a:solidFill>
                          <a:latin typeface="Calibri"/>
                        </a:rPr>
                        <a:t>Segment</a:t>
                      </a:r>
                    </a:p>
                  </a:txBody>
                  <a:tcPr marL="9525" marR="9525" marT="9525" marB="0" anchor="b">
                    <a:lnL>
                      <a:noFill/>
                    </a:lnL>
                    <a:lnR>
                      <a:noFill/>
                    </a:lnR>
                    <a:lnT>
                      <a:noFill/>
                    </a:lnT>
                    <a:lnB>
                      <a:noFill/>
                    </a:lnB>
                  </a:tcPr>
                </a:tc>
                <a:tc>
                  <a:txBody>
                    <a:bodyPr/>
                    <a:lstStyle/>
                    <a:p>
                      <a:pPr algn="ctr" fontAlgn="b"/>
                      <a:r>
                        <a:rPr lang="en-US" sz="2000" b="1" i="0" u="none" strike="noStrike">
                          <a:solidFill>
                            <a:srgbClr val="000000"/>
                          </a:solidFill>
                          <a:latin typeface="Calibri"/>
                        </a:rPr>
                        <a:t>Stream System</a:t>
                      </a:r>
                    </a:p>
                  </a:txBody>
                  <a:tcPr marL="9525" marR="9525" marT="9525" marB="0" anchor="b">
                    <a:lnL>
                      <a:noFill/>
                    </a:lnL>
                    <a:lnR>
                      <a:noFill/>
                    </a:lnR>
                    <a:lnT>
                      <a:noFill/>
                    </a:lnT>
                    <a:lnB>
                      <a:noFill/>
                    </a:lnB>
                  </a:tcPr>
                </a:tc>
                <a:tc>
                  <a:txBody>
                    <a:bodyPr/>
                    <a:lstStyle/>
                    <a:p>
                      <a:pPr algn="ctr" fontAlgn="b"/>
                      <a:r>
                        <a:rPr lang="en-US" sz="2000" b="1" i="0" u="none" strike="noStrike" dirty="0">
                          <a:solidFill>
                            <a:srgbClr val="000000"/>
                          </a:solidFill>
                          <a:latin typeface="Calibri"/>
                        </a:rPr>
                        <a:t>Watershed</a:t>
                      </a:r>
                    </a:p>
                  </a:txBody>
                  <a:tcPr marL="9525" marR="9525" marT="9525" marB="0" anchor="b">
                    <a:lnL>
                      <a:noFill/>
                    </a:lnL>
                    <a:lnR>
                      <a:noFill/>
                    </a:lnR>
                    <a:lnT>
                      <a:noFill/>
                    </a:lnT>
                    <a:lnB>
                      <a:noFill/>
                    </a:lnB>
                  </a:tcPr>
                </a:tc>
              </a:tr>
            </a:tbl>
          </a:graphicData>
        </a:graphic>
      </p:graphicFrame>
      <p:sp>
        <p:nvSpPr>
          <p:cNvPr id="10" name="Rectangle 9"/>
          <p:cNvSpPr/>
          <p:nvPr/>
        </p:nvSpPr>
        <p:spPr>
          <a:xfrm>
            <a:off x="7391400" y="0"/>
            <a:ext cx="2209800" cy="276999"/>
          </a:xfrm>
          <a:prstGeom prst="rect">
            <a:avLst/>
          </a:prstGeom>
        </p:spPr>
        <p:txBody>
          <a:bodyPr wrap="square" lIns="0" rIns="0">
            <a:spAutoFit/>
          </a:bodyPr>
          <a:lstStyle/>
          <a:p>
            <a:pPr lvl="2"/>
            <a:r>
              <a:rPr lang="en-US" sz="1200" dirty="0" err="1" smtClean="0">
                <a:solidFill>
                  <a:srgbClr val="002060"/>
                </a:solidFill>
              </a:rPr>
              <a:t>Goudie</a:t>
            </a:r>
            <a:r>
              <a:rPr lang="en-US" sz="1200" dirty="0" smtClean="0">
                <a:solidFill>
                  <a:srgbClr val="002060"/>
                </a:solidFill>
              </a:rPr>
              <a:t> 2006</a:t>
            </a:r>
            <a:endParaRPr lang="en-US" sz="1200" dirty="0">
              <a:solidFill>
                <a:srgbClr val="002060"/>
              </a:solidFill>
            </a:endParaRPr>
          </a:p>
        </p:txBody>
      </p:sp>
      <p:graphicFrame>
        <p:nvGraphicFramePr>
          <p:cNvPr id="15" name="Table 14"/>
          <p:cNvGraphicFramePr>
            <a:graphicFrameLocks noGrp="1"/>
          </p:cNvGraphicFramePr>
          <p:nvPr>
            <p:extLst>
              <p:ext uri="{D42A27DB-BD31-4B8C-83A1-F6EECF244321}">
                <p14:modId xmlns:p14="http://schemas.microsoft.com/office/powerpoint/2010/main" val="1259651669"/>
              </p:ext>
            </p:extLst>
          </p:nvPr>
        </p:nvGraphicFramePr>
        <p:xfrm>
          <a:off x="76200" y="1523832"/>
          <a:ext cx="1752600" cy="872490"/>
        </p:xfrm>
        <a:graphic>
          <a:graphicData uri="http://schemas.openxmlformats.org/drawingml/2006/table">
            <a:tbl>
              <a:tblPr/>
              <a:tblGrid>
                <a:gridCol w="1752600"/>
              </a:tblGrid>
              <a:tr h="224589">
                <a:tc>
                  <a:txBody>
                    <a:bodyPr/>
                    <a:lstStyle/>
                    <a:p>
                      <a:pPr algn="ctr" rtl="0" fontAlgn="b"/>
                      <a:r>
                        <a:rPr lang="en-US" sz="1400" b="1" i="0" u="sng" strike="noStrike" dirty="0">
                          <a:solidFill>
                            <a:srgbClr val="FFFF00"/>
                          </a:solidFill>
                          <a:latin typeface="Calibri"/>
                        </a:rPr>
                        <a:t>Desynchronized flow timing</a:t>
                      </a:r>
                    </a:p>
                  </a:txBody>
                  <a:tcPr marL="9525" marR="9525" marT="9525" marB="0" anchor="b">
                    <a:lnL>
                      <a:noFill/>
                    </a:lnL>
                    <a:lnR>
                      <a:noFill/>
                    </a:lnR>
                    <a:lnT>
                      <a:noFill/>
                    </a:lnT>
                    <a:lnB>
                      <a:noFill/>
                    </a:lnB>
                  </a:tcPr>
                </a:tc>
              </a:tr>
              <a:tr h="385011">
                <a:tc>
                  <a:txBody>
                    <a:bodyPr/>
                    <a:lstStyle/>
                    <a:p>
                      <a:pPr algn="l" fontAlgn="b"/>
                      <a:r>
                        <a:rPr lang="en-US" sz="1400" b="0" i="0" u="none" strike="noStrike" dirty="0" smtClean="0">
                          <a:solidFill>
                            <a:srgbClr val="FFFF00"/>
                          </a:solidFill>
                          <a:latin typeface="+mn-lt"/>
                        </a:rPr>
                        <a:t>↓  </a:t>
                      </a:r>
                      <a:r>
                        <a:rPr lang="en-US" sz="1400" b="0" i="0" u="none" strike="noStrike" dirty="0">
                          <a:solidFill>
                            <a:srgbClr val="FFFF00"/>
                          </a:solidFill>
                          <a:latin typeface="Calibri"/>
                        </a:rPr>
                        <a:t>base flow during critical life stages</a:t>
                      </a:r>
                    </a:p>
                  </a:txBody>
                  <a:tcPr marL="9525" marR="9525" marT="9525" marB="0" anchor="b">
                    <a:lnL>
                      <a:noFill/>
                    </a:lnL>
                    <a:lnR>
                      <a:noFill/>
                    </a:lnR>
                    <a:lnT>
                      <a:noFill/>
                    </a:lnT>
                    <a:lnB>
                      <a:noFill/>
                    </a:lnB>
                  </a:tcPr>
                </a:tc>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1125522467"/>
              </p:ext>
            </p:extLst>
          </p:nvPr>
        </p:nvGraphicFramePr>
        <p:xfrm>
          <a:off x="1905000" y="1371600"/>
          <a:ext cx="1295400" cy="1185624"/>
        </p:xfrm>
        <a:graphic>
          <a:graphicData uri="http://schemas.openxmlformats.org/drawingml/2006/table">
            <a:tbl>
              <a:tblPr/>
              <a:tblGrid>
                <a:gridCol w="1295400"/>
              </a:tblGrid>
              <a:tr h="576669">
                <a:tc>
                  <a:txBody>
                    <a:bodyPr/>
                    <a:lstStyle/>
                    <a:p>
                      <a:pPr algn="l" rtl="0" fontAlgn="b"/>
                      <a:r>
                        <a:rPr lang="en-US" sz="1400" b="1" i="0" u="sng" strike="noStrike" dirty="0">
                          <a:solidFill>
                            <a:srgbClr val="FFFF00"/>
                          </a:solidFill>
                          <a:latin typeface="Calibri"/>
                        </a:rPr>
                        <a:t>Desynchronized flow timing</a:t>
                      </a:r>
                    </a:p>
                  </a:txBody>
                  <a:tcPr marL="9525" marR="9525" marT="9525" marB="0" anchor="b">
                    <a:lnL>
                      <a:noFill/>
                    </a:lnL>
                    <a:lnR>
                      <a:noFill/>
                    </a:lnR>
                    <a:lnT>
                      <a:noFill/>
                    </a:lnT>
                    <a:lnB>
                      <a:noFill/>
                    </a:lnB>
                  </a:tcPr>
                </a:tc>
              </a:tr>
              <a:tr h="294630">
                <a:tc>
                  <a:txBody>
                    <a:bodyPr/>
                    <a:lstStyle/>
                    <a:p>
                      <a:pPr algn="l" rtl="0" fontAlgn="b"/>
                      <a:r>
                        <a:rPr lang="en-US" sz="1400" b="0" i="0" u="none" strike="noStrike" dirty="0" err="1" smtClean="0">
                          <a:solidFill>
                            <a:srgbClr val="FFFF00"/>
                          </a:solidFill>
                          <a:latin typeface="Calibri"/>
                        </a:rPr>
                        <a:t>Redd</a:t>
                      </a:r>
                      <a:r>
                        <a:rPr lang="en-US" sz="1400" b="0" i="0" u="none" strike="noStrike" dirty="0" smtClean="0">
                          <a:solidFill>
                            <a:srgbClr val="FFFF00"/>
                          </a:solidFill>
                          <a:latin typeface="Calibri"/>
                        </a:rPr>
                        <a:t> </a:t>
                      </a:r>
                      <a:r>
                        <a:rPr lang="en-US" sz="1400" b="0" i="0" u="none" strike="noStrike" dirty="0">
                          <a:solidFill>
                            <a:srgbClr val="FFFF00"/>
                          </a:solidFill>
                          <a:latin typeface="Calibri"/>
                        </a:rPr>
                        <a:t>scouring</a:t>
                      </a:r>
                    </a:p>
                  </a:txBody>
                  <a:tcPr marL="9525" marR="9525" marT="9525" marB="0" anchor="b">
                    <a:lnL>
                      <a:noFill/>
                    </a:lnL>
                    <a:lnR>
                      <a:noFill/>
                    </a:lnR>
                    <a:lnT>
                      <a:noFill/>
                    </a:lnT>
                    <a:lnB>
                      <a:noFill/>
                    </a:lnB>
                  </a:tcPr>
                </a:tc>
              </a:tr>
              <a:tr h="271701">
                <a:tc>
                  <a:txBody>
                    <a:bodyPr/>
                    <a:lstStyle/>
                    <a:p>
                      <a:pPr algn="l" rtl="0" fontAlgn="b"/>
                      <a:r>
                        <a:rPr lang="en-US" sz="1000" b="0" i="0" u="none" strike="noStrike" dirty="0">
                          <a:solidFill>
                            <a:schemeClr val="tx1"/>
                          </a:solidFill>
                          <a:latin typeface="Calibri"/>
                        </a:rPr>
                        <a:t>Amphibian reproductive cycles </a:t>
                      </a:r>
                    </a:p>
                  </a:txBody>
                  <a:tcPr marL="9525" marR="9525" marT="9525" marB="0" anchor="b">
                    <a:lnL>
                      <a:noFill/>
                    </a:lnL>
                    <a:lnR>
                      <a:noFill/>
                    </a:lnR>
                    <a:lnT>
                      <a:noFill/>
                    </a:lnT>
                    <a:lnB>
                      <a:noFill/>
                    </a:lnB>
                  </a:tcPr>
                </a:tc>
              </a:tr>
            </a:tbl>
          </a:graphicData>
        </a:graphic>
      </p:graphicFrame>
      <p:graphicFrame>
        <p:nvGraphicFramePr>
          <p:cNvPr id="17" name="Table 16"/>
          <p:cNvGraphicFramePr>
            <a:graphicFrameLocks noGrp="1"/>
          </p:cNvGraphicFramePr>
          <p:nvPr>
            <p:extLst>
              <p:ext uri="{D42A27DB-BD31-4B8C-83A1-F6EECF244321}">
                <p14:modId xmlns:p14="http://schemas.microsoft.com/office/powerpoint/2010/main" val="234885050"/>
              </p:ext>
            </p:extLst>
          </p:nvPr>
        </p:nvGraphicFramePr>
        <p:xfrm>
          <a:off x="3276600" y="1541302"/>
          <a:ext cx="1295400" cy="2710658"/>
        </p:xfrm>
        <a:graphic>
          <a:graphicData uri="http://schemas.openxmlformats.org/drawingml/2006/table">
            <a:tbl>
              <a:tblPr/>
              <a:tblGrid>
                <a:gridCol w="1295400"/>
              </a:tblGrid>
              <a:tr h="142934">
                <a:tc>
                  <a:txBody>
                    <a:bodyPr/>
                    <a:lstStyle/>
                    <a:p>
                      <a:pPr algn="l" rtl="0" fontAlgn="b"/>
                      <a:r>
                        <a:rPr lang="en-US" sz="1000" b="0" i="0" u="sng" strike="noStrike" dirty="0" smtClean="0">
                          <a:solidFill>
                            <a:srgbClr val="000000"/>
                          </a:solidFill>
                          <a:latin typeface="+mn-lt"/>
                        </a:rPr>
                        <a:t>↑ </a:t>
                      </a:r>
                      <a:r>
                        <a:rPr lang="en-US" sz="1000" b="1" i="0" u="sng" strike="noStrike" dirty="0" smtClean="0">
                          <a:solidFill>
                            <a:srgbClr val="000000"/>
                          </a:solidFill>
                          <a:latin typeface="Calibri"/>
                        </a:rPr>
                        <a:t>winter peak intensity</a:t>
                      </a:r>
                      <a:endParaRPr lang="en-US" sz="1000" b="1" i="0" u="sng" strike="noStrike" dirty="0">
                        <a:solidFill>
                          <a:srgbClr val="000000"/>
                        </a:solidFill>
                        <a:latin typeface="Calibri"/>
                      </a:endParaRPr>
                    </a:p>
                  </a:txBody>
                  <a:tcPr marL="8414" marR="8414" marT="8414" marB="0" anchor="b">
                    <a:lnL>
                      <a:noFill/>
                    </a:lnL>
                    <a:lnR>
                      <a:noFill/>
                    </a:lnR>
                    <a:lnT>
                      <a:noFill/>
                    </a:lnT>
                    <a:lnB>
                      <a:noFill/>
                    </a:lnB>
                  </a:tcPr>
                </a:tc>
              </a:tr>
              <a:tr h="238066">
                <a:tc>
                  <a:txBody>
                    <a:bodyPr/>
                    <a:lstStyle/>
                    <a:p>
                      <a:pPr algn="l" rtl="0" fontAlgn="b"/>
                      <a:r>
                        <a:rPr lang="en-US" sz="1000" b="0" i="0" u="none" strike="noStrike" dirty="0" smtClean="0">
                          <a:solidFill>
                            <a:srgbClr val="000000"/>
                          </a:solidFill>
                          <a:latin typeface="Calibri"/>
                        </a:rPr>
                        <a:t>Disconnect </a:t>
                      </a:r>
                      <a:r>
                        <a:rPr lang="en-US" sz="1000" b="0" i="0" u="none" strike="noStrike" dirty="0">
                          <a:solidFill>
                            <a:srgbClr val="000000"/>
                          </a:solidFill>
                          <a:latin typeface="Calibri"/>
                        </a:rPr>
                        <a:t>stream from floodplain </a:t>
                      </a:r>
                    </a:p>
                  </a:txBody>
                  <a:tcPr marL="8414" marR="8414" marT="8414" marB="0" anchor="b">
                    <a:lnL>
                      <a:noFill/>
                    </a:lnL>
                    <a:lnR>
                      <a:noFill/>
                    </a:lnR>
                    <a:lnT>
                      <a:noFill/>
                    </a:lnT>
                    <a:lnB>
                      <a:noFill/>
                    </a:lnB>
                  </a:tcPr>
                </a:tc>
              </a:tr>
              <a:tr h="295334">
                <a:tc>
                  <a:txBody>
                    <a:bodyPr/>
                    <a:lstStyle/>
                    <a:p>
                      <a:pPr algn="l" rtl="0" fontAlgn="b"/>
                      <a:r>
                        <a:rPr lang="en-US" sz="1000" b="0" i="0" u="none" strike="noStrike" dirty="0">
                          <a:solidFill>
                            <a:srgbClr val="000000"/>
                          </a:solidFill>
                          <a:latin typeface="Calibri"/>
                        </a:rPr>
                        <a:t>↑ Sediment transport, scour, erosion</a:t>
                      </a:r>
                    </a:p>
                  </a:txBody>
                  <a:tcPr marL="8414" marR="8414" marT="8414" marB="0" anchor="b">
                    <a:lnL>
                      <a:noFill/>
                    </a:lnL>
                    <a:lnR>
                      <a:noFill/>
                    </a:lnR>
                    <a:lnT>
                      <a:noFill/>
                    </a:lnT>
                    <a:lnB>
                      <a:noFill/>
                    </a:lnB>
                  </a:tcPr>
                </a:tc>
              </a:tr>
              <a:tr h="0">
                <a:tc>
                  <a:txBody>
                    <a:bodyPr/>
                    <a:lstStyle/>
                    <a:p>
                      <a:pPr algn="l" rtl="0" fontAlgn="b"/>
                      <a:r>
                        <a:rPr lang="en-US" sz="1000" b="0" i="0" u="none" strike="noStrike" dirty="0">
                          <a:solidFill>
                            <a:srgbClr val="000000"/>
                          </a:solidFill>
                          <a:latin typeface="Calibri"/>
                        </a:rPr>
                        <a:t>↓ spawning gravels</a:t>
                      </a:r>
                    </a:p>
                  </a:txBody>
                  <a:tcPr marL="8414" marR="8414" marT="8414" marB="0" anchor="b">
                    <a:lnL>
                      <a:noFill/>
                    </a:lnL>
                    <a:lnR>
                      <a:noFill/>
                    </a:lnR>
                    <a:lnT>
                      <a:noFill/>
                    </a:lnT>
                    <a:lnB>
                      <a:noFill/>
                    </a:lnB>
                  </a:tcPr>
                </a:tc>
              </a:tr>
              <a:tr h="266463">
                <a:tc>
                  <a:txBody>
                    <a:bodyPr/>
                    <a:lstStyle/>
                    <a:p>
                      <a:pPr algn="l" rtl="0" fontAlgn="b"/>
                      <a:r>
                        <a:rPr lang="en-US" sz="1000" b="0" i="0" u="none" strike="noStrike" dirty="0">
                          <a:solidFill>
                            <a:srgbClr val="000000"/>
                          </a:solidFill>
                          <a:latin typeface="Calibri"/>
                        </a:rPr>
                        <a:t>↑ disturbance frequency ~ loss of specialist species</a:t>
                      </a:r>
                    </a:p>
                  </a:txBody>
                  <a:tcPr marL="8414" marR="8414" marT="8414" marB="0" anchor="b">
                    <a:lnL>
                      <a:noFill/>
                    </a:lnL>
                    <a:lnR>
                      <a:noFill/>
                    </a:lnR>
                    <a:lnT>
                      <a:noFill/>
                    </a:lnT>
                    <a:lnB>
                      <a:noFill/>
                    </a:lnB>
                  </a:tcPr>
                </a:tc>
              </a:tr>
              <a:tr h="295334">
                <a:tc>
                  <a:txBody>
                    <a:bodyPr/>
                    <a:lstStyle/>
                    <a:p>
                      <a:pPr algn="l" rtl="0" fontAlgn="b"/>
                      <a:r>
                        <a:rPr lang="en-US" sz="1400" b="1" i="0" u="sng" strike="noStrike" dirty="0">
                          <a:solidFill>
                            <a:srgbClr val="FFFF00"/>
                          </a:solidFill>
                          <a:latin typeface="Calibri"/>
                        </a:rPr>
                        <a:t>Decreased </a:t>
                      </a:r>
                      <a:endParaRPr lang="en-US" sz="1400" b="1" i="0" u="sng" strike="noStrike" dirty="0" smtClean="0">
                        <a:solidFill>
                          <a:srgbClr val="FFFF00"/>
                        </a:solidFill>
                        <a:latin typeface="Calibri"/>
                      </a:endParaRPr>
                    </a:p>
                    <a:p>
                      <a:pPr algn="l" rtl="0" fontAlgn="b"/>
                      <a:r>
                        <a:rPr lang="en-US" sz="1400" b="1" i="0" u="sng" strike="noStrike" dirty="0" smtClean="0">
                          <a:solidFill>
                            <a:srgbClr val="FFFF00"/>
                          </a:solidFill>
                          <a:latin typeface="Calibri"/>
                        </a:rPr>
                        <a:t>base </a:t>
                      </a:r>
                      <a:r>
                        <a:rPr lang="en-US" sz="1400" b="1" i="0" u="sng" strike="noStrike" dirty="0">
                          <a:solidFill>
                            <a:srgbClr val="FFFF00"/>
                          </a:solidFill>
                          <a:latin typeface="Calibri"/>
                        </a:rPr>
                        <a:t>flow</a:t>
                      </a:r>
                    </a:p>
                  </a:txBody>
                  <a:tcPr marL="8414" marR="8414" marT="8414" marB="0" anchor="b">
                    <a:lnL>
                      <a:noFill/>
                    </a:lnL>
                    <a:lnR>
                      <a:noFill/>
                    </a:lnR>
                    <a:lnT>
                      <a:noFill/>
                    </a:lnT>
                    <a:lnB>
                      <a:noFill/>
                    </a:lnB>
                  </a:tcPr>
                </a:tc>
              </a:tr>
              <a:tr h="518844">
                <a:tc>
                  <a:txBody>
                    <a:bodyPr/>
                    <a:lstStyle/>
                    <a:p>
                      <a:pPr algn="l" rtl="0" fontAlgn="b"/>
                      <a:r>
                        <a:rPr lang="en-US" sz="1400" b="0" i="0" u="none" strike="noStrike" dirty="0" smtClean="0">
                          <a:solidFill>
                            <a:srgbClr val="FFFF00"/>
                          </a:solidFill>
                          <a:latin typeface="+mn-lt"/>
                        </a:rPr>
                        <a:t>↑ </a:t>
                      </a:r>
                      <a:r>
                        <a:rPr lang="en-US" sz="1400" b="0" i="0" u="none" strike="noStrike" dirty="0">
                          <a:solidFill>
                            <a:srgbClr val="FFFF00"/>
                          </a:solidFill>
                          <a:latin typeface="Calibri"/>
                        </a:rPr>
                        <a:t>stream temp, surpassing lethal threshold for sensitive species</a:t>
                      </a:r>
                    </a:p>
                  </a:txBody>
                  <a:tcPr marL="8414" marR="8414" marT="8414" marB="0" anchor="b">
                    <a:lnL>
                      <a:noFill/>
                    </a:lnL>
                    <a:lnR>
                      <a:noFill/>
                    </a:lnR>
                    <a:lnT>
                      <a:noFill/>
                    </a:lnT>
                    <a:lnB>
                      <a:noFill/>
                    </a:lnB>
                  </a:tcPr>
                </a:tc>
              </a:tr>
            </a:tbl>
          </a:graphicData>
        </a:graphic>
      </p:graphicFrame>
      <p:graphicFrame>
        <p:nvGraphicFramePr>
          <p:cNvPr id="18" name="Table 17"/>
          <p:cNvGraphicFramePr>
            <a:graphicFrameLocks noGrp="1"/>
          </p:cNvGraphicFramePr>
          <p:nvPr>
            <p:extLst>
              <p:ext uri="{D42A27DB-BD31-4B8C-83A1-F6EECF244321}">
                <p14:modId xmlns:p14="http://schemas.microsoft.com/office/powerpoint/2010/main" val="489366663"/>
              </p:ext>
            </p:extLst>
          </p:nvPr>
        </p:nvGraphicFramePr>
        <p:xfrm>
          <a:off x="4648200" y="1521770"/>
          <a:ext cx="1371600" cy="2047042"/>
        </p:xfrm>
        <a:graphic>
          <a:graphicData uri="http://schemas.openxmlformats.org/drawingml/2006/table">
            <a:tbl>
              <a:tblPr/>
              <a:tblGrid>
                <a:gridCol w="1371600"/>
              </a:tblGrid>
              <a:tr h="78430">
                <a:tc>
                  <a:txBody>
                    <a:bodyPr/>
                    <a:lstStyle/>
                    <a:p>
                      <a:pPr algn="l" rtl="0" fontAlgn="b"/>
                      <a:r>
                        <a:rPr lang="en-US" sz="1000" b="1" i="0" u="sng" strike="noStrike" dirty="0" smtClean="0">
                          <a:solidFill>
                            <a:srgbClr val="000000"/>
                          </a:solidFill>
                          <a:latin typeface="Calibri"/>
                        </a:rPr>
                        <a:t>Decreased</a:t>
                      </a:r>
                      <a:r>
                        <a:rPr lang="en-US" sz="1000" b="1" i="0" u="sng" strike="noStrike" baseline="0" dirty="0" smtClean="0">
                          <a:solidFill>
                            <a:srgbClr val="000000"/>
                          </a:solidFill>
                          <a:latin typeface="Calibri"/>
                        </a:rPr>
                        <a:t> </a:t>
                      </a:r>
                      <a:r>
                        <a:rPr lang="en-US" sz="1000" b="1" i="0" u="sng" strike="noStrike" dirty="0" smtClean="0">
                          <a:solidFill>
                            <a:srgbClr val="000000"/>
                          </a:solidFill>
                          <a:latin typeface="Calibri"/>
                        </a:rPr>
                        <a:t>base </a:t>
                      </a:r>
                      <a:r>
                        <a:rPr lang="en-US" sz="1000" b="1" i="0" u="sng" strike="noStrike" dirty="0">
                          <a:solidFill>
                            <a:srgbClr val="000000"/>
                          </a:solidFill>
                          <a:latin typeface="Calibri"/>
                        </a:rPr>
                        <a:t>flow</a:t>
                      </a:r>
                    </a:p>
                  </a:txBody>
                  <a:tcPr marL="9525" marR="9525" marT="9525" marB="0" anchor="b">
                    <a:lnL>
                      <a:noFill/>
                    </a:lnL>
                    <a:lnR>
                      <a:noFill/>
                    </a:lnR>
                    <a:lnT>
                      <a:noFill/>
                    </a:lnT>
                    <a:lnB>
                      <a:noFill/>
                    </a:lnB>
                  </a:tcPr>
                </a:tc>
              </a:tr>
              <a:tr h="98481">
                <a:tc>
                  <a:txBody>
                    <a:bodyPr/>
                    <a:lstStyle/>
                    <a:p>
                      <a:pPr algn="l" rtl="0" fontAlgn="b"/>
                      <a:r>
                        <a:rPr lang="en-US" sz="1000" b="0" i="0" u="none" strike="noStrike" dirty="0">
                          <a:solidFill>
                            <a:srgbClr val="000000"/>
                          </a:solidFill>
                          <a:latin typeface="Calibri"/>
                        </a:rPr>
                        <a:t>Less </a:t>
                      </a:r>
                      <a:r>
                        <a:rPr lang="en-US" sz="1000" b="0" i="0" u="none" strike="noStrike" dirty="0" err="1">
                          <a:solidFill>
                            <a:srgbClr val="000000"/>
                          </a:solidFill>
                          <a:latin typeface="Calibri"/>
                        </a:rPr>
                        <a:t>refugia</a:t>
                      </a:r>
                      <a:r>
                        <a:rPr lang="en-US" sz="1000" b="0" i="0" u="none" strike="noStrike" dirty="0">
                          <a:solidFill>
                            <a:srgbClr val="000000"/>
                          </a:solidFill>
                          <a:latin typeface="Calibri"/>
                        </a:rPr>
                        <a:t> for aquatic species  </a:t>
                      </a:r>
                    </a:p>
                  </a:txBody>
                  <a:tcPr marL="9525" marR="9525" marT="9525" marB="0" anchor="b">
                    <a:lnL>
                      <a:noFill/>
                    </a:lnL>
                    <a:lnR>
                      <a:noFill/>
                    </a:lnR>
                    <a:lnT>
                      <a:noFill/>
                    </a:lnT>
                    <a:lnB>
                      <a:noFill/>
                    </a:lnB>
                  </a:tcPr>
                </a:tc>
              </a:tr>
              <a:tr h="135580">
                <a:tc>
                  <a:txBody>
                    <a:bodyPr/>
                    <a:lstStyle/>
                    <a:p>
                      <a:pPr algn="l" rtl="0" fontAlgn="b"/>
                      <a:r>
                        <a:rPr lang="en-US" sz="1400" b="1" i="0" u="sng" strike="noStrike" dirty="0" smtClean="0">
                          <a:solidFill>
                            <a:srgbClr val="FFFF00"/>
                          </a:solidFill>
                          <a:latin typeface="Calibri"/>
                        </a:rPr>
                        <a:t>↓ </a:t>
                      </a:r>
                      <a:r>
                        <a:rPr lang="en-US" sz="1400" b="1" i="0" u="sng" strike="noStrike" dirty="0">
                          <a:solidFill>
                            <a:srgbClr val="FFFF00"/>
                          </a:solidFill>
                          <a:latin typeface="Calibri"/>
                        </a:rPr>
                        <a:t>S</a:t>
                      </a:r>
                      <a:r>
                        <a:rPr lang="en-US" sz="1400" b="1" i="0" u="sng" strike="noStrike" dirty="0" smtClean="0">
                          <a:solidFill>
                            <a:srgbClr val="FFFF00"/>
                          </a:solidFill>
                          <a:latin typeface="Calibri"/>
                        </a:rPr>
                        <a:t>ummer </a:t>
                      </a:r>
                      <a:r>
                        <a:rPr lang="en-US" sz="1400" b="1" i="0" u="sng" strike="noStrike" dirty="0" err="1" smtClean="0">
                          <a:solidFill>
                            <a:srgbClr val="FFFF00"/>
                          </a:solidFill>
                          <a:latin typeface="Calibri"/>
                        </a:rPr>
                        <a:t>precip</a:t>
                      </a:r>
                      <a:endParaRPr lang="en-US" sz="1400" b="1" i="0" u="sng" strike="noStrike" dirty="0">
                        <a:solidFill>
                          <a:srgbClr val="FFFF00"/>
                        </a:solidFill>
                        <a:latin typeface="Calibri"/>
                      </a:endParaRPr>
                    </a:p>
                  </a:txBody>
                  <a:tcPr marL="9525" marR="9525" marT="9525" marB="0" anchor="b">
                    <a:lnL>
                      <a:noFill/>
                    </a:lnL>
                    <a:lnR>
                      <a:noFill/>
                    </a:lnR>
                    <a:lnT>
                      <a:noFill/>
                    </a:lnT>
                    <a:lnB>
                      <a:noFill/>
                    </a:lnB>
                  </a:tcPr>
                </a:tc>
              </a:tr>
              <a:tr h="416205">
                <a:tc>
                  <a:txBody>
                    <a:bodyPr/>
                    <a:lstStyle/>
                    <a:p>
                      <a:pPr algn="l" rtl="0" fontAlgn="b"/>
                      <a:r>
                        <a:rPr lang="en-US" sz="1400" b="0" i="0" u="none" strike="noStrike" dirty="0">
                          <a:solidFill>
                            <a:srgbClr val="FFFF00"/>
                          </a:solidFill>
                          <a:latin typeface="Calibri"/>
                        </a:rPr>
                        <a:t>Drought-stressed forests, vulnerable to insects and disease</a:t>
                      </a:r>
                    </a:p>
                  </a:txBody>
                  <a:tcPr marL="9525" marR="9525" marT="9525" marB="0" anchor="b">
                    <a:lnL>
                      <a:noFill/>
                    </a:lnL>
                    <a:lnR>
                      <a:noFill/>
                    </a:lnR>
                    <a:lnT>
                      <a:noFill/>
                    </a:lnT>
                    <a:lnB>
                      <a:noFill/>
                    </a:lnB>
                  </a:tcPr>
                </a:tc>
              </a:tr>
              <a:tr h="170617">
                <a:tc>
                  <a:txBody>
                    <a:bodyPr/>
                    <a:lstStyle/>
                    <a:p>
                      <a:pPr algn="l" rtl="0" fontAlgn="b"/>
                      <a:r>
                        <a:rPr lang="en-US" sz="1000" b="1" i="0" u="sng" strike="noStrike" dirty="0">
                          <a:solidFill>
                            <a:srgbClr val="000000"/>
                          </a:solidFill>
                          <a:latin typeface="Calibri"/>
                        </a:rPr>
                        <a:t>Vegetation </a:t>
                      </a:r>
                    </a:p>
                  </a:txBody>
                  <a:tcPr marL="9525" marR="9525" marT="9525" marB="0" anchor="b">
                    <a:lnL>
                      <a:noFill/>
                    </a:lnL>
                    <a:lnR>
                      <a:noFill/>
                    </a:lnR>
                    <a:lnT>
                      <a:noFill/>
                    </a:lnT>
                    <a:lnB>
                      <a:noFill/>
                    </a:lnB>
                  </a:tcPr>
                </a:tc>
              </a:tr>
              <a:tr h="236063">
                <a:tc>
                  <a:txBody>
                    <a:bodyPr/>
                    <a:lstStyle/>
                    <a:p>
                      <a:pPr algn="l" rtl="0" fontAlgn="b"/>
                      <a:r>
                        <a:rPr lang="en-US" sz="1000" b="0" i="0" u="none" strike="noStrike" dirty="0">
                          <a:solidFill>
                            <a:srgbClr val="000000"/>
                          </a:solidFill>
                          <a:latin typeface="Calibri"/>
                        </a:rPr>
                        <a:t>Transition to fire resistant species</a:t>
                      </a:r>
                    </a:p>
                  </a:txBody>
                  <a:tcPr marL="9525" marR="9525" marT="9525" marB="0" anchor="b">
                    <a:lnL>
                      <a:noFill/>
                    </a:lnL>
                    <a:lnR>
                      <a:noFill/>
                    </a:lnR>
                    <a:lnT>
                      <a:noFill/>
                    </a:lnT>
                    <a:lnB>
                      <a:noFill/>
                    </a:lnB>
                  </a:tcPr>
                </a:tc>
              </a:tr>
            </a:tbl>
          </a:graphicData>
        </a:graphic>
      </p:graphicFrame>
      <p:graphicFrame>
        <p:nvGraphicFramePr>
          <p:cNvPr id="19" name="Table 18"/>
          <p:cNvGraphicFramePr>
            <a:graphicFrameLocks noGrp="1"/>
          </p:cNvGraphicFramePr>
          <p:nvPr>
            <p:extLst>
              <p:ext uri="{D42A27DB-BD31-4B8C-83A1-F6EECF244321}">
                <p14:modId xmlns:p14="http://schemas.microsoft.com/office/powerpoint/2010/main" val="2150911871"/>
              </p:ext>
            </p:extLst>
          </p:nvPr>
        </p:nvGraphicFramePr>
        <p:xfrm>
          <a:off x="6172200" y="1523832"/>
          <a:ext cx="1371600" cy="1501140"/>
        </p:xfrm>
        <a:graphic>
          <a:graphicData uri="http://schemas.openxmlformats.org/drawingml/2006/table">
            <a:tbl>
              <a:tblPr/>
              <a:tblGrid>
                <a:gridCol w="1371600"/>
              </a:tblGrid>
              <a:tr h="304800">
                <a:tc>
                  <a:txBody>
                    <a:bodyPr/>
                    <a:lstStyle/>
                    <a:p>
                      <a:pPr algn="l" rtl="0" fontAlgn="b"/>
                      <a:r>
                        <a:rPr lang="en-US" sz="1000" b="1" i="0" u="sng" strike="noStrike" dirty="0">
                          <a:solidFill>
                            <a:srgbClr val="000000"/>
                          </a:solidFill>
                          <a:latin typeface="Calibri"/>
                        </a:rPr>
                        <a:t>Decrease in summer precipitation</a:t>
                      </a:r>
                    </a:p>
                  </a:txBody>
                  <a:tcPr marL="9525" marR="9525" marT="9525" marB="0" anchor="b">
                    <a:lnL>
                      <a:noFill/>
                    </a:lnL>
                    <a:lnR>
                      <a:noFill/>
                    </a:lnR>
                    <a:lnT>
                      <a:noFill/>
                    </a:lnT>
                    <a:lnB>
                      <a:noFill/>
                    </a:lnB>
                  </a:tcPr>
                </a:tc>
              </a:tr>
              <a:tr h="219243">
                <a:tc>
                  <a:txBody>
                    <a:bodyPr/>
                    <a:lstStyle/>
                    <a:p>
                      <a:pPr algn="l" rtl="0" fontAlgn="b"/>
                      <a:r>
                        <a:rPr lang="en-US" sz="1000" b="0" i="0" u="none" strike="noStrike" dirty="0">
                          <a:solidFill>
                            <a:srgbClr val="000000"/>
                          </a:solidFill>
                          <a:latin typeface="Calibri"/>
                        </a:rPr>
                        <a:t>2.5 x ↑ forest fires by 2040</a:t>
                      </a:r>
                    </a:p>
                  </a:txBody>
                  <a:tcPr marL="9525" marR="9525" marT="9525" marB="0" anchor="b">
                    <a:lnL>
                      <a:noFill/>
                    </a:lnL>
                    <a:lnR>
                      <a:noFill/>
                    </a:lnR>
                    <a:lnT>
                      <a:noFill/>
                    </a:lnT>
                    <a:lnB>
                      <a:noFill/>
                    </a:lnB>
                  </a:tcPr>
                </a:tc>
              </a:tr>
              <a:tr h="190500">
                <a:tc>
                  <a:txBody>
                    <a:bodyPr/>
                    <a:lstStyle/>
                    <a:p>
                      <a:pPr algn="l" rtl="0" fontAlgn="b"/>
                      <a:r>
                        <a:rPr lang="en-US" sz="1400" b="1" i="0" u="sng" strike="noStrike" dirty="0">
                          <a:solidFill>
                            <a:srgbClr val="FFFF00"/>
                          </a:solidFill>
                          <a:latin typeface="Calibri"/>
                        </a:rPr>
                        <a:t>Vegetation </a:t>
                      </a:r>
                    </a:p>
                  </a:txBody>
                  <a:tcPr marL="9525" marR="9525" marT="9525" marB="0" anchor="b">
                    <a:lnL>
                      <a:noFill/>
                    </a:lnL>
                    <a:lnR>
                      <a:noFill/>
                    </a:lnR>
                    <a:lnT>
                      <a:noFill/>
                    </a:lnT>
                    <a:lnB>
                      <a:noFill/>
                    </a:lnB>
                  </a:tcPr>
                </a:tc>
              </a:tr>
              <a:tr h="495300">
                <a:tc>
                  <a:txBody>
                    <a:bodyPr/>
                    <a:lstStyle/>
                    <a:p>
                      <a:pPr algn="l" rtl="0" fontAlgn="b"/>
                      <a:r>
                        <a:rPr lang="en-US" sz="1400" b="0" i="0" u="none" strike="noStrike" dirty="0">
                          <a:solidFill>
                            <a:srgbClr val="FFFF00"/>
                          </a:solidFill>
                          <a:latin typeface="Calibri"/>
                        </a:rPr>
                        <a:t>Change succession trajectory and equilibrium</a:t>
                      </a:r>
                    </a:p>
                  </a:txBody>
                  <a:tcPr marL="9525" marR="9525" marT="9525" marB="0" anchor="b">
                    <a:lnL>
                      <a:noFill/>
                    </a:lnL>
                    <a:lnR>
                      <a:noFill/>
                    </a:lnR>
                    <a:lnT>
                      <a:noFill/>
                    </a:lnT>
                    <a:lnB>
                      <a:noFill/>
                    </a:lnB>
                  </a:tcPr>
                </a:tc>
              </a:tr>
            </a:tbl>
          </a:graphicData>
        </a:graphic>
      </p:graphicFrame>
      <p:graphicFrame>
        <p:nvGraphicFramePr>
          <p:cNvPr id="20" name="Table 19"/>
          <p:cNvGraphicFramePr>
            <a:graphicFrameLocks noGrp="1"/>
          </p:cNvGraphicFramePr>
          <p:nvPr>
            <p:extLst>
              <p:ext uri="{D42A27DB-BD31-4B8C-83A1-F6EECF244321}">
                <p14:modId xmlns:p14="http://schemas.microsoft.com/office/powerpoint/2010/main" val="538610564"/>
              </p:ext>
            </p:extLst>
          </p:nvPr>
        </p:nvGraphicFramePr>
        <p:xfrm>
          <a:off x="7734300" y="1516380"/>
          <a:ext cx="1409700" cy="922020"/>
        </p:xfrm>
        <a:graphic>
          <a:graphicData uri="http://schemas.openxmlformats.org/drawingml/2006/table">
            <a:tbl>
              <a:tblPr/>
              <a:tblGrid>
                <a:gridCol w="1409700"/>
              </a:tblGrid>
              <a:tr h="190500">
                <a:tc>
                  <a:txBody>
                    <a:bodyPr/>
                    <a:lstStyle/>
                    <a:p>
                      <a:pPr algn="l" rtl="0" fontAlgn="b"/>
                      <a:r>
                        <a:rPr lang="en-US" sz="1400" b="1" i="0" u="sng" strike="noStrike" dirty="0" smtClean="0">
                          <a:solidFill>
                            <a:srgbClr val="FFFF00"/>
                          </a:solidFill>
                          <a:latin typeface="Calibri"/>
                        </a:rPr>
                        <a:t>↑ Warming</a:t>
                      </a:r>
                      <a:endParaRPr lang="en-US" sz="1400" b="1" i="0" u="sng" strike="noStrike" dirty="0">
                        <a:solidFill>
                          <a:srgbClr val="FFFF00"/>
                        </a:solidFill>
                        <a:latin typeface="Calibri"/>
                      </a:endParaRPr>
                    </a:p>
                  </a:txBody>
                  <a:tcPr marL="9525" marR="9525" marT="9525" marB="0" anchor="b">
                    <a:lnL>
                      <a:noFill/>
                    </a:lnL>
                    <a:lnR>
                      <a:noFill/>
                    </a:lnR>
                    <a:lnT>
                      <a:noFill/>
                    </a:lnT>
                    <a:lnB>
                      <a:noFill/>
                    </a:lnB>
                  </a:tcPr>
                </a:tc>
              </a:tr>
              <a:tr h="190500">
                <a:tc>
                  <a:txBody>
                    <a:bodyPr/>
                    <a:lstStyle/>
                    <a:p>
                      <a:pPr algn="l" rtl="0" fontAlgn="b"/>
                      <a:r>
                        <a:rPr lang="en-US" sz="1400" b="0" i="0" u="none" strike="noStrike" dirty="0">
                          <a:solidFill>
                            <a:srgbClr val="FFFF00"/>
                          </a:solidFill>
                          <a:latin typeface="Calibri"/>
                        </a:rPr>
                        <a:t>↓ Soil moisture </a:t>
                      </a:r>
                    </a:p>
                  </a:txBody>
                  <a:tcPr marL="9525" marR="9525" marT="9525" marB="0" anchor="b">
                    <a:lnL>
                      <a:noFill/>
                    </a:lnL>
                    <a:lnR>
                      <a:noFill/>
                    </a:lnR>
                    <a:lnT>
                      <a:noFill/>
                    </a:lnT>
                    <a:lnB>
                      <a:noFill/>
                    </a:lnB>
                  </a:tcPr>
                </a:tc>
              </a:tr>
              <a:tr h="152400">
                <a:tc>
                  <a:txBody>
                    <a:bodyPr/>
                    <a:lstStyle/>
                    <a:p>
                      <a:pPr algn="l" rtl="0" fontAlgn="b"/>
                      <a:r>
                        <a:rPr lang="en-US" sz="1000" b="0" i="0" u="none" strike="noStrike" dirty="0">
                          <a:solidFill>
                            <a:srgbClr val="000000"/>
                          </a:solidFill>
                          <a:latin typeface="Calibri"/>
                        </a:rPr>
                        <a:t>↑ insect outbreaks</a:t>
                      </a:r>
                    </a:p>
                  </a:txBody>
                  <a:tcPr marL="9525" marR="9525" marT="9525" marB="0" anchor="b">
                    <a:lnL>
                      <a:noFill/>
                    </a:lnL>
                    <a:lnR>
                      <a:noFill/>
                    </a:lnR>
                    <a:lnT>
                      <a:noFill/>
                    </a:lnT>
                    <a:lnB>
                      <a:noFill/>
                    </a:lnB>
                  </a:tcPr>
                </a:tc>
              </a:tr>
              <a:tr h="219075">
                <a:tc>
                  <a:txBody>
                    <a:bodyPr/>
                    <a:lstStyle/>
                    <a:p>
                      <a:pPr algn="l" rtl="0" fontAlgn="b"/>
                      <a:r>
                        <a:rPr lang="en-US" sz="1000" b="0" i="0" u="none" strike="noStrike" dirty="0">
                          <a:solidFill>
                            <a:srgbClr val="000000"/>
                          </a:solidFill>
                          <a:latin typeface="Calibri"/>
                        </a:rPr>
                        <a:t>↑ </a:t>
                      </a:r>
                      <a:r>
                        <a:rPr lang="en-US" sz="1000" b="0" i="0" u="none" strike="noStrike" dirty="0" err="1" smtClean="0">
                          <a:solidFill>
                            <a:srgbClr val="000000"/>
                          </a:solidFill>
                          <a:latin typeface="Calibri"/>
                        </a:rPr>
                        <a:t>Evapo</a:t>
                      </a:r>
                      <a:r>
                        <a:rPr lang="en-US" sz="1000" b="0" i="0" u="none" strike="noStrike" dirty="0" smtClean="0">
                          <a:solidFill>
                            <a:srgbClr val="000000"/>
                          </a:solidFill>
                          <a:latin typeface="Calibri"/>
                        </a:rPr>
                        <a:t> –</a:t>
                      </a:r>
                    </a:p>
                    <a:p>
                      <a:pPr algn="l" rtl="0" fontAlgn="b"/>
                      <a:r>
                        <a:rPr lang="en-US" sz="1000" b="0" i="0" u="none" strike="noStrike" dirty="0" smtClean="0">
                          <a:solidFill>
                            <a:srgbClr val="000000"/>
                          </a:solidFill>
                          <a:latin typeface="Calibri"/>
                        </a:rPr>
                        <a:t>transpiration </a:t>
                      </a:r>
                      <a:endParaRPr lang="en-US" sz="1000" b="0" i="0" u="none" strike="noStrike" dirty="0">
                        <a:solidFill>
                          <a:srgbClr val="000000"/>
                        </a:solidFill>
                        <a:latin typeface="Calibri"/>
                      </a:endParaRPr>
                    </a:p>
                  </a:txBody>
                  <a:tcPr marL="9525" marR="9525" marT="9525" marB="0" anchor="b">
                    <a:lnL>
                      <a:noFill/>
                    </a:lnL>
                    <a:lnR>
                      <a:noFill/>
                    </a:lnR>
                    <a:lnT>
                      <a:noFill/>
                    </a:lnT>
                    <a:lnB>
                      <a:noFill/>
                    </a:lnB>
                  </a:tcPr>
                </a:tc>
              </a:tr>
            </a:tbl>
          </a:graphicData>
        </a:graphic>
      </p:graphicFrame>
      <p:sp>
        <p:nvSpPr>
          <p:cNvPr id="2" name="TextBox 1"/>
          <p:cNvSpPr txBox="1"/>
          <p:nvPr/>
        </p:nvSpPr>
        <p:spPr>
          <a:xfrm>
            <a:off x="1524000" y="4191000"/>
            <a:ext cx="7467600" cy="276999"/>
          </a:xfrm>
          <a:prstGeom prst="rect">
            <a:avLst/>
          </a:prstGeom>
          <a:noFill/>
        </p:spPr>
        <p:txBody>
          <a:bodyPr wrap="square" rtlCol="0" anchor="b">
            <a:spAutoFit/>
          </a:bodyPr>
          <a:lstStyle/>
          <a:p>
            <a:pPr>
              <a:tabLst>
                <a:tab pos="1317625" algn="l"/>
                <a:tab pos="2574925" algn="l"/>
                <a:tab pos="3886200" algn="l"/>
                <a:tab pos="5203825" algn="l"/>
                <a:tab pos="6515100" algn="l"/>
              </a:tabLst>
            </a:pPr>
            <a:r>
              <a:rPr lang="en-US" sz="1200" dirty="0" smtClean="0"/>
              <a:t>10</a:t>
            </a:r>
            <a:r>
              <a:rPr lang="en-US" sz="1200" baseline="30000" dirty="0" smtClean="0"/>
              <a:t>-1</a:t>
            </a:r>
            <a:r>
              <a:rPr lang="en-US" sz="1200" dirty="0" smtClean="0"/>
              <a:t> m	10</a:t>
            </a:r>
            <a:r>
              <a:rPr lang="en-US" sz="1200" baseline="30000" dirty="0" smtClean="0"/>
              <a:t>0</a:t>
            </a:r>
            <a:r>
              <a:rPr lang="en-US" sz="1200" dirty="0" smtClean="0"/>
              <a:t> m	10</a:t>
            </a:r>
            <a:r>
              <a:rPr lang="en-US" sz="1200" baseline="30000" dirty="0" smtClean="0"/>
              <a:t>1</a:t>
            </a:r>
            <a:r>
              <a:rPr lang="en-US" sz="1200" dirty="0" smtClean="0"/>
              <a:t> m	10</a:t>
            </a:r>
            <a:r>
              <a:rPr lang="en-US" sz="1200" baseline="30000" dirty="0" smtClean="0"/>
              <a:t>2</a:t>
            </a:r>
            <a:r>
              <a:rPr lang="en-US" sz="1200" dirty="0" smtClean="0"/>
              <a:t> m	10</a:t>
            </a:r>
            <a:r>
              <a:rPr lang="en-US" sz="1200" baseline="30000" dirty="0" smtClean="0"/>
              <a:t>3</a:t>
            </a:r>
            <a:r>
              <a:rPr lang="en-US" sz="1200" dirty="0" smtClean="0"/>
              <a:t> m	10</a:t>
            </a:r>
            <a:r>
              <a:rPr lang="en-US" sz="1200" baseline="30000" dirty="0" smtClean="0"/>
              <a:t>4</a:t>
            </a:r>
            <a:r>
              <a:rPr lang="en-US" sz="1200" dirty="0" smtClean="0"/>
              <a:t> m</a:t>
            </a:r>
            <a:endParaRPr lang="en-US" sz="1200" dirty="0"/>
          </a:p>
        </p:txBody>
      </p:sp>
      <p:graphicFrame>
        <p:nvGraphicFramePr>
          <p:cNvPr id="13" name="Chart 12"/>
          <p:cNvGraphicFramePr>
            <a:graphicFrameLocks/>
          </p:cNvGraphicFramePr>
          <p:nvPr>
            <p:extLst>
              <p:ext uri="{D42A27DB-BD31-4B8C-83A1-F6EECF244321}">
                <p14:modId xmlns:p14="http://schemas.microsoft.com/office/powerpoint/2010/main" val="2999106785"/>
              </p:ext>
            </p:extLst>
          </p:nvPr>
        </p:nvGraphicFramePr>
        <p:xfrm>
          <a:off x="0" y="4267200"/>
          <a:ext cx="9137073" cy="25908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229600" cy="1143000"/>
          </a:xfrm>
        </p:spPr>
        <p:txBody>
          <a:bodyPr>
            <a:normAutofit fontScale="90000"/>
          </a:bodyPr>
          <a:lstStyle/>
          <a:p>
            <a:r>
              <a:rPr lang="en-US" sz="4000" dirty="0" smtClean="0"/>
              <a:t>Is Existing </a:t>
            </a:r>
            <a:r>
              <a:rPr lang="en-US" sz="4000" dirty="0" smtClean="0"/>
              <a:t>Restoration </a:t>
            </a:r>
            <a:r>
              <a:rPr lang="en-US" sz="4000" dirty="0" smtClean="0"/>
              <a:t>Paradigm Sufficient to Address Impacts of Climate Change?</a:t>
            </a:r>
            <a:endParaRPr lang="en-US" sz="4000" dirty="0"/>
          </a:p>
        </p:txBody>
      </p:sp>
      <p:sp>
        <p:nvSpPr>
          <p:cNvPr id="3" name="Content Placeholder 2"/>
          <p:cNvSpPr>
            <a:spLocks noGrp="1"/>
          </p:cNvSpPr>
          <p:nvPr>
            <p:ph idx="1"/>
          </p:nvPr>
        </p:nvSpPr>
        <p:spPr>
          <a:xfrm>
            <a:off x="381000" y="1341437"/>
            <a:ext cx="8229600" cy="4525963"/>
          </a:xfrm>
        </p:spPr>
        <p:txBody>
          <a:bodyPr>
            <a:normAutofit/>
          </a:bodyPr>
          <a:lstStyle/>
          <a:p>
            <a:r>
              <a:rPr lang="en-US" dirty="0" smtClean="0"/>
              <a:t>Human </a:t>
            </a:r>
            <a:r>
              <a:rPr lang="en-US" dirty="0" smtClean="0"/>
              <a:t>restoration</a:t>
            </a:r>
          </a:p>
          <a:p>
            <a:pPr lvl="1"/>
            <a:r>
              <a:rPr lang="en-US" dirty="0" smtClean="0"/>
              <a:t>Constrained by </a:t>
            </a:r>
            <a:r>
              <a:rPr lang="en-US" dirty="0" smtClean="0"/>
              <a:t>political, </a:t>
            </a:r>
            <a:r>
              <a:rPr lang="en-US" dirty="0" smtClean="0"/>
              <a:t>legal issues, </a:t>
            </a:r>
            <a:r>
              <a:rPr lang="en-US" dirty="0" smtClean="0"/>
              <a:t>and land </a:t>
            </a:r>
            <a:r>
              <a:rPr lang="en-US" dirty="0" smtClean="0"/>
              <a:t>ownership</a:t>
            </a:r>
          </a:p>
          <a:p>
            <a:pPr lvl="1"/>
            <a:r>
              <a:rPr lang="en-US" dirty="0" smtClean="0"/>
              <a:t>Often fragmented across landscape</a:t>
            </a:r>
          </a:p>
          <a:p>
            <a:pPr lvl="1"/>
            <a:r>
              <a:rPr lang="en-US" dirty="0" smtClean="0"/>
              <a:t>Often restore available areas instead of most appropriate areas.</a:t>
            </a:r>
          </a:p>
          <a:p>
            <a:pPr lvl="1"/>
            <a:r>
              <a:rPr lang="en-US" dirty="0" smtClean="0"/>
              <a:t>Often single species-focused</a:t>
            </a:r>
          </a:p>
          <a:p>
            <a:pPr lvl="1"/>
            <a:r>
              <a:rPr lang="en-US" dirty="0" smtClean="0"/>
              <a:t>May lack integration into regional efforts</a:t>
            </a:r>
          </a:p>
          <a:p>
            <a:pPr lvl="1"/>
            <a:endParaRPr lang="en-US" dirty="0" smtClean="0"/>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p:nvPr/>
        </p:nvGraphicFramePr>
        <p:xfrm>
          <a:off x="0" y="2209800"/>
          <a:ext cx="9144000" cy="4648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p:cNvGraphicFramePr/>
          <p:nvPr/>
        </p:nvGraphicFramePr>
        <p:xfrm>
          <a:off x="0" y="1905000"/>
          <a:ext cx="9144000" cy="4953000"/>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1"/>
          <p:cNvSpPr>
            <a:spLocks noGrp="1"/>
          </p:cNvSpPr>
          <p:nvPr>
            <p:ph type="title"/>
          </p:nvPr>
        </p:nvSpPr>
        <p:spPr>
          <a:xfrm>
            <a:off x="533400" y="381000"/>
            <a:ext cx="8229600" cy="1143000"/>
          </a:xfrm>
        </p:spPr>
        <p:txBody>
          <a:bodyPr>
            <a:normAutofit fontScale="90000"/>
          </a:bodyPr>
          <a:lstStyle/>
          <a:p>
            <a:r>
              <a:rPr lang="en-US" dirty="0" smtClean="0"/>
              <a:t>Success of Human Restoration by Habitat </a:t>
            </a:r>
            <a:r>
              <a:rPr lang="en-US" dirty="0" smtClean="0"/>
              <a:t>Scale</a:t>
            </a:r>
            <a:endParaRPr lang="en-US" dirty="0"/>
          </a:p>
        </p:txBody>
      </p:sp>
      <p:sp>
        <p:nvSpPr>
          <p:cNvPr id="11" name="TextBox 10"/>
          <p:cNvSpPr txBox="1"/>
          <p:nvPr/>
        </p:nvSpPr>
        <p:spPr>
          <a:xfrm>
            <a:off x="152400" y="2417326"/>
            <a:ext cx="1066800" cy="3754874"/>
          </a:xfrm>
          <a:prstGeom prst="rect">
            <a:avLst/>
          </a:prstGeom>
          <a:noFill/>
        </p:spPr>
        <p:txBody>
          <a:bodyPr wrap="square" rtlCol="0">
            <a:spAutoFit/>
          </a:bodyPr>
          <a:lstStyle/>
          <a:p>
            <a:pPr algn="r">
              <a:spcAft>
                <a:spcPts val="300"/>
              </a:spcAft>
            </a:pPr>
            <a:r>
              <a:rPr lang="en-US" sz="1600" dirty="0" smtClean="0"/>
              <a:t>Excellent</a:t>
            </a:r>
          </a:p>
          <a:p>
            <a:pPr algn="r">
              <a:spcAft>
                <a:spcPts val="300"/>
              </a:spcAft>
            </a:pPr>
            <a:endParaRPr lang="en-US" sz="1600" dirty="0" smtClean="0"/>
          </a:p>
          <a:p>
            <a:pPr algn="r">
              <a:spcAft>
                <a:spcPts val="300"/>
              </a:spcAft>
            </a:pPr>
            <a:endParaRPr lang="en-US" sz="1600" dirty="0" smtClean="0"/>
          </a:p>
          <a:p>
            <a:pPr algn="r">
              <a:spcAft>
                <a:spcPts val="300"/>
              </a:spcAft>
            </a:pPr>
            <a:r>
              <a:rPr lang="en-US" sz="1600" dirty="0" smtClean="0"/>
              <a:t>Good</a:t>
            </a:r>
          </a:p>
          <a:p>
            <a:pPr algn="r">
              <a:spcAft>
                <a:spcPts val="300"/>
              </a:spcAft>
            </a:pPr>
            <a:endParaRPr lang="en-US" sz="1600" dirty="0" smtClean="0"/>
          </a:p>
          <a:p>
            <a:pPr algn="r">
              <a:spcAft>
                <a:spcPts val="300"/>
              </a:spcAft>
            </a:pPr>
            <a:endParaRPr lang="en-US" sz="1600" dirty="0" smtClean="0"/>
          </a:p>
          <a:p>
            <a:pPr algn="r">
              <a:spcAft>
                <a:spcPts val="300"/>
              </a:spcAft>
            </a:pPr>
            <a:r>
              <a:rPr lang="en-US" sz="1600" dirty="0" err="1" smtClean="0"/>
              <a:t>Satisfact</a:t>
            </a:r>
            <a:r>
              <a:rPr lang="en-US" sz="1600" dirty="0" smtClean="0"/>
              <a:t>.</a:t>
            </a:r>
          </a:p>
          <a:p>
            <a:pPr algn="r">
              <a:spcAft>
                <a:spcPts val="300"/>
              </a:spcAft>
            </a:pPr>
            <a:endParaRPr lang="en-US" sz="1600" dirty="0" smtClean="0"/>
          </a:p>
          <a:p>
            <a:pPr algn="r">
              <a:spcAft>
                <a:spcPts val="300"/>
              </a:spcAft>
            </a:pPr>
            <a:endParaRPr lang="en-US" sz="1600" dirty="0" smtClean="0"/>
          </a:p>
          <a:p>
            <a:pPr algn="r">
              <a:spcAft>
                <a:spcPts val="300"/>
              </a:spcAft>
            </a:pPr>
            <a:r>
              <a:rPr lang="en-US" sz="1600" dirty="0" smtClean="0"/>
              <a:t>Poor</a:t>
            </a:r>
          </a:p>
          <a:p>
            <a:pPr algn="r">
              <a:spcAft>
                <a:spcPts val="300"/>
              </a:spcAft>
            </a:pPr>
            <a:endParaRPr lang="en-US" sz="1600" dirty="0" smtClean="0"/>
          </a:p>
          <a:p>
            <a:pPr algn="r">
              <a:spcAft>
                <a:spcPts val="300"/>
              </a:spcAft>
            </a:pPr>
            <a:endParaRPr lang="en-US" sz="1600" dirty="0" smtClean="0"/>
          </a:p>
          <a:p>
            <a:pPr algn="r">
              <a:spcAft>
                <a:spcPts val="300"/>
              </a:spcAft>
            </a:pPr>
            <a:r>
              <a:rPr lang="en-US" sz="1600" dirty="0" smtClean="0"/>
              <a:t>Unlikely</a:t>
            </a:r>
            <a:endParaRPr lang="en-US" dirty="0"/>
          </a:p>
        </p:txBody>
      </p:sp>
      <p:sp>
        <p:nvSpPr>
          <p:cNvPr id="16" name="TextBox 15"/>
          <p:cNvSpPr txBox="1"/>
          <p:nvPr/>
        </p:nvSpPr>
        <p:spPr>
          <a:xfrm rot="18141644">
            <a:off x="1213425" y="3007668"/>
            <a:ext cx="2286000" cy="369332"/>
          </a:xfrm>
          <a:prstGeom prst="rect">
            <a:avLst/>
          </a:prstGeom>
          <a:noFill/>
        </p:spPr>
        <p:txBody>
          <a:bodyPr wrap="square" rtlCol="0">
            <a:spAutoFit/>
          </a:bodyPr>
          <a:lstStyle/>
          <a:p>
            <a:r>
              <a:rPr lang="en-US" dirty="0" smtClean="0"/>
              <a:t>Human Restoration</a:t>
            </a:r>
            <a:endParaRPr lang="en-US" dirty="0"/>
          </a:p>
        </p:txBody>
      </p:sp>
      <p:sp>
        <p:nvSpPr>
          <p:cNvPr id="17" name="TextBox 16"/>
          <p:cNvSpPr txBox="1"/>
          <p:nvPr/>
        </p:nvSpPr>
        <p:spPr>
          <a:xfrm rot="16200000">
            <a:off x="-1438245" y="3952846"/>
            <a:ext cx="3276601" cy="400110"/>
          </a:xfrm>
          <a:prstGeom prst="rect">
            <a:avLst/>
          </a:prstGeom>
          <a:noFill/>
        </p:spPr>
        <p:txBody>
          <a:bodyPr wrap="square" rtlCol="0">
            <a:spAutoFit/>
          </a:bodyPr>
          <a:lstStyle/>
          <a:p>
            <a:r>
              <a:rPr lang="en-US" sz="2000" dirty="0" smtClean="0"/>
              <a:t>Level of Restoration Success</a:t>
            </a:r>
            <a:endParaRPr lang="en-US" sz="2000" dirty="0"/>
          </a:p>
        </p:txBody>
      </p:sp>
      <p:sp>
        <p:nvSpPr>
          <p:cNvPr id="8" name="TextBox 7"/>
          <p:cNvSpPr txBox="1"/>
          <p:nvPr/>
        </p:nvSpPr>
        <p:spPr>
          <a:xfrm>
            <a:off x="1676400" y="5910590"/>
            <a:ext cx="7467600" cy="261610"/>
          </a:xfrm>
          <a:prstGeom prst="rect">
            <a:avLst/>
          </a:prstGeom>
          <a:noFill/>
        </p:spPr>
        <p:txBody>
          <a:bodyPr wrap="square" rtlCol="0" anchor="b">
            <a:spAutoFit/>
          </a:bodyPr>
          <a:lstStyle/>
          <a:p>
            <a:pPr>
              <a:tabLst>
                <a:tab pos="1085850" algn="l"/>
                <a:tab pos="2228850" algn="l"/>
                <a:tab pos="3314700" algn="l"/>
                <a:tab pos="4400550" algn="l"/>
                <a:tab pos="5543550" algn="l"/>
              </a:tabLst>
            </a:pPr>
            <a:r>
              <a:rPr lang="en-US" sz="1100" dirty="0" smtClean="0"/>
              <a:t>10</a:t>
            </a:r>
            <a:r>
              <a:rPr lang="en-US" sz="1100" baseline="30000" dirty="0" smtClean="0"/>
              <a:t>-1</a:t>
            </a:r>
            <a:r>
              <a:rPr lang="en-US" sz="1100" dirty="0" smtClean="0"/>
              <a:t> m	10</a:t>
            </a:r>
            <a:r>
              <a:rPr lang="en-US" sz="1100" baseline="30000" dirty="0" smtClean="0"/>
              <a:t>0</a:t>
            </a:r>
            <a:r>
              <a:rPr lang="en-US" sz="1100" dirty="0" smtClean="0"/>
              <a:t> m	10</a:t>
            </a:r>
            <a:r>
              <a:rPr lang="en-US" sz="1100" baseline="30000" dirty="0" smtClean="0"/>
              <a:t>1</a:t>
            </a:r>
            <a:r>
              <a:rPr lang="en-US" sz="1100" dirty="0" smtClean="0"/>
              <a:t> m	10</a:t>
            </a:r>
            <a:r>
              <a:rPr lang="en-US" sz="1100" baseline="30000" dirty="0" smtClean="0"/>
              <a:t>2</a:t>
            </a:r>
            <a:r>
              <a:rPr lang="en-US" sz="1100" dirty="0" smtClean="0"/>
              <a:t> m	10</a:t>
            </a:r>
            <a:r>
              <a:rPr lang="en-US" sz="1100" baseline="30000" dirty="0" smtClean="0"/>
              <a:t>3</a:t>
            </a:r>
            <a:r>
              <a:rPr lang="en-US" sz="1100" dirty="0" smtClean="0"/>
              <a:t> m	10</a:t>
            </a:r>
            <a:r>
              <a:rPr lang="en-US" sz="1100" baseline="30000" dirty="0" smtClean="0"/>
              <a:t>4</a:t>
            </a:r>
            <a:r>
              <a:rPr lang="en-US" sz="1100" dirty="0" smtClean="0"/>
              <a:t> m</a:t>
            </a:r>
            <a:endParaRPr lang="en-US" sz="1100" dirty="0"/>
          </a:p>
        </p:txBody>
      </p:sp>
    </p:spTree>
    <p:extLst>
      <p:ext uri="{BB962C8B-B14F-4D97-AF65-F5344CB8AC3E}">
        <p14:creationId xmlns:p14="http://schemas.microsoft.com/office/powerpoint/2010/main" val="9665338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http://naturallycuriouswithmaryholland.files.wordpress.com/2013/08/beaver-tail-0621.jpg"/>
          <p:cNvPicPr>
            <a:picLocks noChangeAspect="1" noChangeArrowheads="1"/>
          </p:cNvPicPr>
          <p:nvPr/>
        </p:nvPicPr>
        <p:blipFill>
          <a:blip r:embed="rId3" cstate="print"/>
          <a:srcRect l="30303" b="51515"/>
          <a:stretch>
            <a:fillRect/>
          </a:stretch>
        </p:blipFill>
        <p:spPr bwMode="auto">
          <a:xfrm flipV="1">
            <a:off x="0" y="0"/>
            <a:ext cx="9144000" cy="1828800"/>
          </a:xfrm>
          <a:prstGeom prst="rect">
            <a:avLst/>
          </a:prstGeom>
          <a:noFill/>
        </p:spPr>
      </p:pic>
      <p:pic>
        <p:nvPicPr>
          <p:cNvPr id="2052" name="Picture 4" descr="http://naturallycuriouswithmaryholland.files.wordpress.com/2013/08/beaver-tail-0621.jpg"/>
          <p:cNvPicPr>
            <a:picLocks noChangeAspect="1" noChangeArrowheads="1"/>
          </p:cNvPicPr>
          <p:nvPr/>
        </p:nvPicPr>
        <p:blipFill>
          <a:blip r:embed="rId3" cstate="print"/>
          <a:srcRect l="6061"/>
          <a:stretch>
            <a:fillRect/>
          </a:stretch>
        </p:blipFill>
        <p:spPr bwMode="auto">
          <a:xfrm>
            <a:off x="0" y="1828800"/>
            <a:ext cx="9144000" cy="5029200"/>
          </a:xfrm>
          <a:prstGeom prst="rect">
            <a:avLst/>
          </a:prstGeom>
          <a:noFill/>
        </p:spPr>
      </p:pic>
      <p:sp>
        <p:nvSpPr>
          <p:cNvPr id="2" name="Title 1"/>
          <p:cNvSpPr>
            <a:spLocks noGrp="1"/>
          </p:cNvSpPr>
          <p:nvPr>
            <p:ph type="title"/>
          </p:nvPr>
        </p:nvSpPr>
        <p:spPr>
          <a:xfrm>
            <a:off x="0" y="-9525"/>
            <a:ext cx="8763000" cy="1295400"/>
          </a:xfrm>
        </p:spPr>
        <p:txBody>
          <a:bodyPr lIns="0" rIns="0">
            <a:normAutofit/>
          </a:bodyPr>
          <a:lstStyle/>
          <a:p>
            <a:r>
              <a:rPr lang="en-US" sz="4000" dirty="0" smtClean="0"/>
              <a:t>Restoration Alternative?</a:t>
            </a:r>
            <a:br>
              <a:rPr lang="en-US" sz="4000" dirty="0" smtClean="0"/>
            </a:br>
            <a:r>
              <a:rPr lang="en-US" sz="3600" dirty="0" smtClean="0"/>
              <a:t>American </a:t>
            </a:r>
            <a:r>
              <a:rPr lang="en-US" sz="3600" dirty="0" smtClean="0"/>
              <a:t>Beaver</a:t>
            </a:r>
            <a:endParaRPr lang="en-US" sz="1600" dirty="0"/>
          </a:p>
        </p:txBody>
      </p:sp>
      <p:sp>
        <p:nvSpPr>
          <p:cNvPr id="12" name="Content Placeholder 10"/>
          <p:cNvSpPr txBox="1">
            <a:spLocks/>
          </p:cNvSpPr>
          <p:nvPr/>
        </p:nvSpPr>
        <p:spPr>
          <a:xfrm>
            <a:off x="685800" y="1219200"/>
            <a:ext cx="8458200" cy="3733800"/>
          </a:xfrm>
          <a:prstGeom prst="rect">
            <a:avLst/>
          </a:prstGeom>
        </p:spPr>
        <p:txBody>
          <a:bodyPr vert="horz" lIns="0" tIns="45720" rIns="0" bIns="45720" rtlCol="0">
            <a:normAutofit/>
          </a:bodyPr>
          <a:lstStyle/>
          <a:p>
            <a:pPr marL="228600" marR="0" lvl="0"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Endemic &amp; common through</a:t>
            </a:r>
            <a:r>
              <a:rPr kumimoji="0" lang="en-US" sz="2400" b="0" i="0" u="none" strike="noStrike" kern="1200" cap="none" spc="0" normalizeH="0" noProof="0" dirty="0" smtClean="0">
                <a:ln>
                  <a:noFill/>
                </a:ln>
                <a:solidFill>
                  <a:schemeClr val="tx1"/>
                </a:solidFill>
                <a:effectLst/>
                <a:uLnTx/>
                <a:uFillTx/>
                <a:latin typeface="+mn-lt"/>
                <a:ea typeface="+mn-ea"/>
                <a:cs typeface="+mn-cs"/>
              </a:rPr>
              <a:t> most of </a:t>
            </a:r>
            <a:r>
              <a:rPr kumimoji="0" lang="en-US" sz="2400" b="0" i="0" u="none" strike="noStrike" kern="1200" cap="none" spc="0" normalizeH="0" noProof="0" dirty="0" smtClean="0">
                <a:ln>
                  <a:noFill/>
                </a:ln>
                <a:solidFill>
                  <a:schemeClr val="tx1"/>
                </a:solidFill>
                <a:effectLst/>
                <a:uLnTx/>
                <a:uFillTx/>
                <a:latin typeface="+mn-lt"/>
                <a:ea typeface="+mn-ea"/>
                <a:cs typeface="+mn-cs"/>
              </a:rPr>
              <a:t>North America</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228600" lvl="0" indent="-228600">
              <a:spcBef>
                <a:spcPct val="20000"/>
              </a:spcBef>
              <a:buFont typeface="Arial" pitchFamily="34" charset="0"/>
              <a:buChar char="•"/>
              <a:defRPr/>
            </a:pPr>
            <a:r>
              <a:rPr kumimoji="0" lang="en-US" sz="2400" b="0" i="0" u="none" strike="noStrike" kern="1200" cap="none" spc="0" normalizeH="0" noProof="0" dirty="0" smtClean="0">
                <a:ln>
                  <a:noFill/>
                </a:ln>
                <a:solidFill>
                  <a:schemeClr val="tx1"/>
                </a:solidFill>
                <a:effectLst/>
                <a:uLnTx/>
                <a:uFillTx/>
                <a:latin typeface="+mn-lt"/>
                <a:ea typeface="+mn-ea"/>
                <a:cs typeface="+mn-cs"/>
              </a:rPr>
              <a:t>Ecosystem engineers &amp; </a:t>
            </a:r>
            <a:r>
              <a:rPr lang="en-US" sz="2400" dirty="0" smtClean="0"/>
              <a:t>Keystone species</a:t>
            </a:r>
          </a:p>
          <a:p>
            <a:pPr marL="228600" lvl="0" indent="-228600">
              <a:spcBef>
                <a:spcPct val="20000"/>
              </a:spcBef>
              <a:buFont typeface="Arial" pitchFamily="34" charset="0"/>
              <a:buChar char="•"/>
              <a:defRPr/>
            </a:pPr>
            <a:r>
              <a:rPr kumimoji="0" lang="en-US" sz="2400" b="0" i="0" u="none" strike="noStrike" kern="1200" cap="none" spc="0" normalizeH="0" noProof="0" dirty="0" smtClean="0">
                <a:ln>
                  <a:noFill/>
                </a:ln>
                <a:solidFill>
                  <a:schemeClr val="tx1"/>
                </a:solidFill>
                <a:effectLst/>
                <a:uLnTx/>
                <a:uFillTx/>
                <a:latin typeface="+mn-lt"/>
                <a:ea typeface="+mn-ea"/>
                <a:cs typeface="+mn-cs"/>
              </a:rPr>
              <a:t>Modify aquatic </a:t>
            </a:r>
            <a:r>
              <a:rPr kumimoji="0" lang="en-US" sz="2400" b="0" i="0" u="none" strike="noStrike" kern="1200" cap="none" spc="0" normalizeH="0" noProof="0" dirty="0" smtClean="0">
                <a:ln>
                  <a:noFill/>
                </a:ln>
                <a:solidFill>
                  <a:schemeClr val="tx1"/>
                </a:solidFill>
                <a:effectLst/>
                <a:uLnTx/>
                <a:uFillTx/>
                <a:latin typeface="+mn-lt"/>
                <a:ea typeface="+mn-ea"/>
                <a:cs typeface="+mn-cs"/>
              </a:rPr>
              <a:t>environment</a:t>
            </a:r>
          </a:p>
          <a:p>
            <a:pPr marL="1543050" lvl="5" indent="-342900">
              <a:spcBef>
                <a:spcPct val="20000"/>
              </a:spcBef>
              <a:buFont typeface="Wingdings" panose="05000000000000000000" pitchFamily="2" charset="2"/>
              <a:buChar char="Ø"/>
              <a:defRPr/>
            </a:pPr>
            <a:r>
              <a:rPr lang="en-US" sz="2400" dirty="0"/>
              <a:t>Reduce peak storm intensity</a:t>
            </a:r>
          </a:p>
          <a:p>
            <a:pPr marL="1885950" lvl="5" indent="-342900">
              <a:spcBef>
                <a:spcPct val="20000"/>
              </a:spcBef>
              <a:buFont typeface="Wingdings" panose="05000000000000000000" pitchFamily="2" charset="2"/>
              <a:buChar char="Ø"/>
              <a:defRPr/>
            </a:pPr>
            <a:r>
              <a:rPr lang="en-US" sz="2400" dirty="0"/>
              <a:t>Hold water high in the watershed</a:t>
            </a:r>
          </a:p>
          <a:p>
            <a:pPr marL="2057400" lvl="5" indent="-342900">
              <a:spcBef>
                <a:spcPct val="20000"/>
              </a:spcBef>
              <a:buFont typeface="Wingdings" panose="05000000000000000000" pitchFamily="2" charset="2"/>
              <a:buChar char="Ø"/>
              <a:defRPr/>
            </a:pPr>
            <a:r>
              <a:rPr lang="en-US" sz="2400" dirty="0"/>
              <a:t>Increase summer base flow</a:t>
            </a:r>
          </a:p>
          <a:p>
            <a:pPr marL="1828800" lvl="0" indent="-228600">
              <a:spcBef>
                <a:spcPct val="20000"/>
              </a:spcBef>
              <a:buFont typeface="Arial" pitchFamily="34" charset="0"/>
              <a:buChar char="•"/>
              <a:defRPr/>
            </a:pPr>
            <a:r>
              <a:rPr lang="en-US" sz="2400" dirty="0" smtClean="0"/>
              <a:t>Effects </a:t>
            </a:r>
            <a:r>
              <a:rPr lang="en-US" sz="2400" dirty="0" smtClean="0"/>
              <a:t>are long lasting and largely beneficial</a:t>
            </a:r>
            <a:endParaRPr kumimoji="0" lang="en-US" sz="2400" b="0" i="0" u="none" strike="noStrike" kern="1200" cap="none" spc="0" normalizeH="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p:nvPr/>
        </p:nvGraphicFramePr>
        <p:xfrm>
          <a:off x="0" y="1828800"/>
          <a:ext cx="9144000" cy="4648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p:cNvGraphicFramePr/>
          <p:nvPr/>
        </p:nvGraphicFramePr>
        <p:xfrm>
          <a:off x="0" y="1524000"/>
          <a:ext cx="9144000" cy="4953000"/>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1"/>
          <p:cNvSpPr>
            <a:spLocks noGrp="1"/>
          </p:cNvSpPr>
          <p:nvPr>
            <p:ph type="title"/>
          </p:nvPr>
        </p:nvSpPr>
        <p:spPr>
          <a:xfrm>
            <a:off x="0" y="228600"/>
            <a:ext cx="9144000" cy="1143000"/>
          </a:xfrm>
        </p:spPr>
        <p:txBody>
          <a:bodyPr>
            <a:normAutofit fontScale="90000"/>
          </a:bodyPr>
          <a:lstStyle/>
          <a:p>
            <a:r>
              <a:rPr lang="en-US" dirty="0" smtClean="0"/>
              <a:t>How Does </a:t>
            </a:r>
            <a:r>
              <a:rPr lang="en-US" dirty="0" smtClean="0"/>
              <a:t>Beaver-Assisted </a:t>
            </a:r>
            <a:r>
              <a:rPr lang="en-US" dirty="0" smtClean="0"/>
              <a:t>Restoration Compare to human restoration </a:t>
            </a:r>
            <a:r>
              <a:rPr lang="en-US" dirty="0" smtClean="0"/>
              <a:t>Success?</a:t>
            </a:r>
            <a:endParaRPr lang="en-US" dirty="0"/>
          </a:p>
        </p:txBody>
      </p:sp>
      <p:sp>
        <p:nvSpPr>
          <p:cNvPr id="11" name="TextBox 10"/>
          <p:cNvSpPr txBox="1"/>
          <p:nvPr/>
        </p:nvSpPr>
        <p:spPr>
          <a:xfrm>
            <a:off x="152400" y="2036326"/>
            <a:ext cx="1066800" cy="3754874"/>
          </a:xfrm>
          <a:prstGeom prst="rect">
            <a:avLst/>
          </a:prstGeom>
          <a:noFill/>
        </p:spPr>
        <p:txBody>
          <a:bodyPr wrap="square" rtlCol="0">
            <a:spAutoFit/>
          </a:bodyPr>
          <a:lstStyle/>
          <a:p>
            <a:pPr algn="r">
              <a:spcAft>
                <a:spcPts val="300"/>
              </a:spcAft>
            </a:pPr>
            <a:r>
              <a:rPr lang="en-US" sz="1600" dirty="0" smtClean="0"/>
              <a:t>Excellent</a:t>
            </a:r>
          </a:p>
          <a:p>
            <a:pPr algn="r">
              <a:spcAft>
                <a:spcPts val="300"/>
              </a:spcAft>
            </a:pPr>
            <a:endParaRPr lang="en-US" sz="1600" dirty="0" smtClean="0"/>
          </a:p>
          <a:p>
            <a:pPr algn="r">
              <a:spcAft>
                <a:spcPts val="300"/>
              </a:spcAft>
            </a:pPr>
            <a:endParaRPr lang="en-US" sz="1600" dirty="0" smtClean="0"/>
          </a:p>
          <a:p>
            <a:pPr algn="r">
              <a:spcAft>
                <a:spcPts val="300"/>
              </a:spcAft>
            </a:pPr>
            <a:r>
              <a:rPr lang="en-US" sz="1600" dirty="0" smtClean="0"/>
              <a:t>Good</a:t>
            </a:r>
          </a:p>
          <a:p>
            <a:pPr algn="r">
              <a:spcAft>
                <a:spcPts val="300"/>
              </a:spcAft>
            </a:pPr>
            <a:endParaRPr lang="en-US" sz="1600" dirty="0" smtClean="0"/>
          </a:p>
          <a:p>
            <a:pPr algn="r">
              <a:spcAft>
                <a:spcPts val="300"/>
              </a:spcAft>
            </a:pPr>
            <a:endParaRPr lang="en-US" sz="1600" dirty="0" smtClean="0"/>
          </a:p>
          <a:p>
            <a:pPr algn="r">
              <a:spcAft>
                <a:spcPts val="300"/>
              </a:spcAft>
            </a:pPr>
            <a:r>
              <a:rPr lang="en-US" sz="1600" dirty="0" err="1" smtClean="0"/>
              <a:t>Satisfact</a:t>
            </a:r>
            <a:r>
              <a:rPr lang="en-US" sz="1600" dirty="0" smtClean="0"/>
              <a:t>.</a:t>
            </a:r>
          </a:p>
          <a:p>
            <a:pPr algn="r">
              <a:spcAft>
                <a:spcPts val="300"/>
              </a:spcAft>
            </a:pPr>
            <a:endParaRPr lang="en-US" sz="1600" dirty="0" smtClean="0"/>
          </a:p>
          <a:p>
            <a:pPr algn="r">
              <a:spcAft>
                <a:spcPts val="300"/>
              </a:spcAft>
            </a:pPr>
            <a:endParaRPr lang="en-US" sz="1600" dirty="0" smtClean="0"/>
          </a:p>
          <a:p>
            <a:pPr algn="r">
              <a:spcAft>
                <a:spcPts val="300"/>
              </a:spcAft>
            </a:pPr>
            <a:r>
              <a:rPr lang="en-US" sz="1600" dirty="0" smtClean="0"/>
              <a:t>Poor</a:t>
            </a:r>
          </a:p>
          <a:p>
            <a:pPr algn="r">
              <a:spcAft>
                <a:spcPts val="300"/>
              </a:spcAft>
            </a:pPr>
            <a:endParaRPr lang="en-US" sz="1600" dirty="0" smtClean="0"/>
          </a:p>
          <a:p>
            <a:pPr algn="r">
              <a:spcAft>
                <a:spcPts val="300"/>
              </a:spcAft>
            </a:pPr>
            <a:endParaRPr lang="en-US" sz="1600" dirty="0" smtClean="0"/>
          </a:p>
          <a:p>
            <a:pPr algn="r">
              <a:spcAft>
                <a:spcPts val="300"/>
              </a:spcAft>
            </a:pPr>
            <a:r>
              <a:rPr lang="en-US" sz="1600" dirty="0" smtClean="0"/>
              <a:t>Unlikely</a:t>
            </a:r>
            <a:endParaRPr lang="en-US" dirty="0"/>
          </a:p>
        </p:txBody>
      </p:sp>
      <p:sp>
        <p:nvSpPr>
          <p:cNvPr id="15" name="TextBox 14"/>
          <p:cNvSpPr txBox="1"/>
          <p:nvPr/>
        </p:nvSpPr>
        <p:spPr>
          <a:xfrm>
            <a:off x="4876800" y="1676400"/>
            <a:ext cx="4267200" cy="369332"/>
          </a:xfrm>
          <a:prstGeom prst="rect">
            <a:avLst/>
          </a:prstGeom>
          <a:noFill/>
        </p:spPr>
        <p:txBody>
          <a:bodyPr wrap="square" rtlCol="0">
            <a:spAutoFit/>
          </a:bodyPr>
          <a:lstStyle/>
          <a:p>
            <a:r>
              <a:rPr lang="en-US" dirty="0" smtClean="0">
                <a:solidFill>
                  <a:srgbClr val="FFFF00"/>
                </a:solidFill>
              </a:rPr>
              <a:t>Beaver –assisted Restoration</a:t>
            </a:r>
            <a:endParaRPr lang="en-US" dirty="0">
              <a:solidFill>
                <a:srgbClr val="FFFF00"/>
              </a:solidFill>
            </a:endParaRPr>
          </a:p>
        </p:txBody>
      </p:sp>
      <p:sp>
        <p:nvSpPr>
          <p:cNvPr id="16" name="TextBox 15"/>
          <p:cNvSpPr txBox="1"/>
          <p:nvPr/>
        </p:nvSpPr>
        <p:spPr>
          <a:xfrm rot="18141644">
            <a:off x="1213425" y="2626668"/>
            <a:ext cx="2286000" cy="369332"/>
          </a:xfrm>
          <a:prstGeom prst="rect">
            <a:avLst/>
          </a:prstGeom>
          <a:noFill/>
        </p:spPr>
        <p:txBody>
          <a:bodyPr wrap="square" rtlCol="0">
            <a:spAutoFit/>
          </a:bodyPr>
          <a:lstStyle/>
          <a:p>
            <a:r>
              <a:rPr lang="en-US" dirty="0" smtClean="0"/>
              <a:t>Human Restoration</a:t>
            </a:r>
            <a:endParaRPr lang="en-US" dirty="0"/>
          </a:p>
        </p:txBody>
      </p:sp>
      <p:sp>
        <p:nvSpPr>
          <p:cNvPr id="17" name="TextBox 16"/>
          <p:cNvSpPr txBox="1"/>
          <p:nvPr/>
        </p:nvSpPr>
        <p:spPr>
          <a:xfrm rot="16200000">
            <a:off x="-1438245" y="3571846"/>
            <a:ext cx="3276601" cy="400110"/>
          </a:xfrm>
          <a:prstGeom prst="rect">
            <a:avLst/>
          </a:prstGeom>
          <a:noFill/>
        </p:spPr>
        <p:txBody>
          <a:bodyPr wrap="square" rtlCol="0">
            <a:spAutoFit/>
          </a:bodyPr>
          <a:lstStyle/>
          <a:p>
            <a:r>
              <a:rPr lang="en-US" sz="2000" dirty="0" smtClean="0"/>
              <a:t>Level of Restoration Success</a:t>
            </a:r>
            <a:endParaRPr lang="en-US" sz="2000" dirty="0"/>
          </a:p>
        </p:txBody>
      </p:sp>
      <p:sp>
        <p:nvSpPr>
          <p:cNvPr id="9" name="TextBox 8"/>
          <p:cNvSpPr txBox="1"/>
          <p:nvPr/>
        </p:nvSpPr>
        <p:spPr>
          <a:xfrm>
            <a:off x="1676400" y="5529590"/>
            <a:ext cx="7467600" cy="261610"/>
          </a:xfrm>
          <a:prstGeom prst="rect">
            <a:avLst/>
          </a:prstGeom>
          <a:noFill/>
        </p:spPr>
        <p:txBody>
          <a:bodyPr wrap="square" rtlCol="0" anchor="b">
            <a:spAutoFit/>
          </a:bodyPr>
          <a:lstStyle/>
          <a:p>
            <a:pPr>
              <a:tabLst>
                <a:tab pos="1085850" algn="l"/>
                <a:tab pos="2228850" algn="l"/>
                <a:tab pos="3314700" algn="l"/>
                <a:tab pos="4400550" algn="l"/>
                <a:tab pos="5543550" algn="l"/>
              </a:tabLst>
            </a:pPr>
            <a:r>
              <a:rPr lang="en-US" sz="1100" dirty="0" smtClean="0"/>
              <a:t>10</a:t>
            </a:r>
            <a:r>
              <a:rPr lang="en-US" sz="1100" baseline="30000" dirty="0" smtClean="0"/>
              <a:t>-1</a:t>
            </a:r>
            <a:r>
              <a:rPr lang="en-US" sz="1100" dirty="0" smtClean="0"/>
              <a:t> m	10</a:t>
            </a:r>
            <a:r>
              <a:rPr lang="en-US" sz="1100" baseline="30000" dirty="0" smtClean="0"/>
              <a:t>0</a:t>
            </a:r>
            <a:r>
              <a:rPr lang="en-US" sz="1100" dirty="0" smtClean="0"/>
              <a:t> m	10</a:t>
            </a:r>
            <a:r>
              <a:rPr lang="en-US" sz="1100" baseline="30000" dirty="0" smtClean="0"/>
              <a:t>1</a:t>
            </a:r>
            <a:r>
              <a:rPr lang="en-US" sz="1100" dirty="0" smtClean="0"/>
              <a:t> m	10</a:t>
            </a:r>
            <a:r>
              <a:rPr lang="en-US" sz="1100" baseline="30000" dirty="0" smtClean="0"/>
              <a:t>2</a:t>
            </a:r>
            <a:r>
              <a:rPr lang="en-US" sz="1100" dirty="0" smtClean="0"/>
              <a:t> m	10</a:t>
            </a:r>
            <a:r>
              <a:rPr lang="en-US" sz="1100" baseline="30000" dirty="0" smtClean="0"/>
              <a:t>3</a:t>
            </a:r>
            <a:r>
              <a:rPr lang="en-US" sz="1100" dirty="0" smtClean="0"/>
              <a:t> m	10</a:t>
            </a:r>
            <a:r>
              <a:rPr lang="en-US" sz="1100" baseline="30000" dirty="0" smtClean="0"/>
              <a:t>4</a:t>
            </a:r>
            <a:r>
              <a:rPr lang="en-US" sz="1100" dirty="0" smtClean="0"/>
              <a:t> m</a:t>
            </a:r>
            <a:endParaRPr lang="en-US" sz="1100" dirty="0"/>
          </a:p>
        </p:txBody>
      </p:sp>
    </p:spTree>
    <p:extLst>
      <p:ext uri="{BB962C8B-B14F-4D97-AF65-F5344CB8AC3E}">
        <p14:creationId xmlns:p14="http://schemas.microsoft.com/office/powerpoint/2010/main" val="9665338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fontScale="90000"/>
          </a:bodyPr>
          <a:lstStyle/>
          <a:p>
            <a:r>
              <a:rPr lang="en-US" u="sng" dirty="0" smtClean="0"/>
              <a:t>Financial </a:t>
            </a:r>
            <a:r>
              <a:rPr lang="en-US" u="sng" dirty="0" smtClean="0"/>
              <a:t>Scales:</a:t>
            </a:r>
            <a:r>
              <a:rPr lang="en-US" dirty="0" smtClean="0"/>
              <a:t/>
            </a:r>
            <a:br>
              <a:rPr lang="en-US" dirty="0" smtClean="0"/>
            </a:br>
            <a:r>
              <a:rPr lang="en-US" sz="4000" dirty="0" smtClean="0"/>
              <a:t>Cost of Human </a:t>
            </a:r>
            <a:r>
              <a:rPr lang="en-US" sz="4000" dirty="0" err="1" smtClean="0"/>
              <a:t>vs</a:t>
            </a:r>
            <a:r>
              <a:rPr lang="en-US" sz="4000" dirty="0" smtClean="0"/>
              <a:t> Beaver-Assisted Restoration</a:t>
            </a:r>
            <a:endParaRPr lang="en-US" sz="4000" dirty="0"/>
          </a:p>
        </p:txBody>
      </p:sp>
      <p:sp>
        <p:nvSpPr>
          <p:cNvPr id="12" name="TextBox 11"/>
          <p:cNvSpPr txBox="1"/>
          <p:nvPr/>
        </p:nvSpPr>
        <p:spPr>
          <a:xfrm>
            <a:off x="30" y="990600"/>
            <a:ext cx="8915400" cy="2123658"/>
          </a:xfrm>
          <a:prstGeom prst="rect">
            <a:avLst/>
          </a:prstGeom>
          <a:noFill/>
        </p:spPr>
        <p:txBody>
          <a:bodyPr wrap="square" rtlCol="0">
            <a:spAutoFit/>
          </a:bodyPr>
          <a:lstStyle/>
          <a:p>
            <a:pPr marL="292100" indent="-292100">
              <a:lnSpc>
                <a:spcPct val="150000"/>
              </a:lnSpc>
              <a:buFont typeface="Arial" pitchFamily="34" charset="0"/>
              <a:buChar char="•"/>
            </a:pPr>
            <a:r>
              <a:rPr lang="en-US" sz="2400" dirty="0" err="1" smtClean="0"/>
              <a:t>Avg</a:t>
            </a:r>
            <a:r>
              <a:rPr lang="en-US" sz="2400" dirty="0" smtClean="0"/>
              <a:t> cost </a:t>
            </a:r>
            <a:r>
              <a:rPr lang="en-US" sz="2400" dirty="0" smtClean="0"/>
              <a:t>100m </a:t>
            </a:r>
            <a:r>
              <a:rPr lang="en-US" sz="2400" dirty="0" smtClean="0"/>
              <a:t>reach </a:t>
            </a:r>
            <a:r>
              <a:rPr lang="en-US" sz="2400" dirty="0" smtClean="0"/>
              <a:t>restoration:</a:t>
            </a:r>
            <a:endParaRPr lang="en-US" sz="2400" dirty="0" smtClean="0"/>
          </a:p>
          <a:p>
            <a:pPr marL="292100" indent="-292100">
              <a:lnSpc>
                <a:spcPct val="150000"/>
              </a:lnSpc>
              <a:buFont typeface="Arial" pitchFamily="34" charset="0"/>
              <a:buChar char="•"/>
            </a:pPr>
            <a:r>
              <a:rPr lang="en-US" sz="2400" dirty="0" err="1" smtClean="0"/>
              <a:t>Avg</a:t>
            </a:r>
            <a:r>
              <a:rPr lang="en-US" sz="2400" dirty="0" smtClean="0"/>
              <a:t> cost for beaver relocation &amp; equivalent ecosystem </a:t>
            </a:r>
            <a:r>
              <a:rPr lang="en-US" sz="2400" dirty="0" smtClean="0"/>
              <a:t>services:</a:t>
            </a:r>
            <a:endParaRPr lang="en-US" sz="2400" dirty="0" smtClean="0"/>
          </a:p>
          <a:p>
            <a:pPr marL="292100" indent="-292100">
              <a:lnSpc>
                <a:spcPct val="150000"/>
              </a:lnSpc>
              <a:buFont typeface="Arial" pitchFamily="34" charset="0"/>
              <a:buChar char="•"/>
            </a:pPr>
            <a:r>
              <a:rPr lang="en-US" sz="2400" dirty="0" smtClean="0"/>
              <a:t>Added benefit to higher </a:t>
            </a:r>
            <a:r>
              <a:rPr lang="en-US" sz="2400" dirty="0" smtClean="0"/>
              <a:t>scale</a:t>
            </a:r>
            <a:r>
              <a:rPr lang="en-US" sz="2400" dirty="0" smtClean="0"/>
              <a:t> </a:t>
            </a:r>
            <a:r>
              <a:rPr lang="en-US" sz="2400" dirty="0" smtClean="0"/>
              <a:t>habitat </a:t>
            </a:r>
            <a:r>
              <a:rPr lang="en-US" sz="2400" dirty="0" smtClean="0"/>
              <a:t>subsystems</a:t>
            </a:r>
          </a:p>
          <a:p>
            <a:pPr marL="292100" indent="-292100">
              <a:buFont typeface="Arial" pitchFamily="34" charset="0"/>
              <a:buChar char="•"/>
            </a:pPr>
            <a:endParaRPr lang="en-US" sz="2400" dirty="0"/>
          </a:p>
        </p:txBody>
      </p:sp>
      <p:sp>
        <p:nvSpPr>
          <p:cNvPr id="14" name="TextBox 13"/>
          <p:cNvSpPr txBox="1"/>
          <p:nvPr/>
        </p:nvSpPr>
        <p:spPr>
          <a:xfrm>
            <a:off x="7835437" y="1314271"/>
            <a:ext cx="1308563" cy="1200329"/>
          </a:xfrm>
          <a:prstGeom prst="rect">
            <a:avLst/>
          </a:prstGeom>
          <a:noFill/>
        </p:spPr>
        <p:txBody>
          <a:bodyPr wrap="square" lIns="0" rIns="0" rtlCol="0">
            <a:spAutoFit/>
          </a:bodyPr>
          <a:lstStyle/>
          <a:p>
            <a:r>
              <a:rPr lang="en-US" sz="2400" b="1" dirty="0" smtClean="0">
                <a:solidFill>
                  <a:srgbClr val="92D050"/>
                </a:solidFill>
              </a:rPr>
              <a:t>$50-100 K</a:t>
            </a:r>
          </a:p>
          <a:p>
            <a:endParaRPr lang="en-US" sz="2400" b="1" dirty="0" smtClean="0">
              <a:solidFill>
                <a:srgbClr val="92D050"/>
              </a:solidFill>
            </a:endParaRPr>
          </a:p>
          <a:p>
            <a:r>
              <a:rPr lang="en-US" sz="2400" b="1" dirty="0" smtClean="0">
                <a:solidFill>
                  <a:srgbClr val="92D050"/>
                </a:solidFill>
              </a:rPr>
              <a:t>$1-5 K</a:t>
            </a:r>
            <a:endParaRPr lang="en-US" sz="2400" b="1" dirty="0">
              <a:solidFill>
                <a:srgbClr val="92D050"/>
              </a:solidFill>
            </a:endParaRPr>
          </a:p>
        </p:txBody>
      </p:sp>
      <p:graphicFrame>
        <p:nvGraphicFramePr>
          <p:cNvPr id="19" name="Chart 18"/>
          <p:cNvGraphicFramePr/>
          <p:nvPr>
            <p:extLst>
              <p:ext uri="{D42A27DB-BD31-4B8C-83A1-F6EECF244321}">
                <p14:modId xmlns:p14="http://schemas.microsoft.com/office/powerpoint/2010/main" val="1814316226"/>
              </p:ext>
            </p:extLst>
          </p:nvPr>
        </p:nvGraphicFramePr>
        <p:xfrm>
          <a:off x="0" y="2514600"/>
          <a:ext cx="9144000" cy="4648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0" name="Chart 19"/>
          <p:cNvGraphicFramePr/>
          <p:nvPr>
            <p:extLst>
              <p:ext uri="{D42A27DB-BD31-4B8C-83A1-F6EECF244321}">
                <p14:modId xmlns:p14="http://schemas.microsoft.com/office/powerpoint/2010/main" val="3751789391"/>
              </p:ext>
            </p:extLst>
          </p:nvPr>
        </p:nvGraphicFramePr>
        <p:xfrm>
          <a:off x="0" y="2209800"/>
          <a:ext cx="9144000" cy="4953000"/>
        </p:xfrm>
        <a:graphic>
          <a:graphicData uri="http://schemas.openxmlformats.org/drawingml/2006/chart">
            <c:chart xmlns:c="http://schemas.openxmlformats.org/drawingml/2006/chart" xmlns:r="http://schemas.openxmlformats.org/officeDocument/2006/relationships" r:id="rId4"/>
          </a:graphicData>
        </a:graphic>
      </p:graphicFrame>
      <p:sp>
        <p:nvSpPr>
          <p:cNvPr id="21" name="TextBox 20"/>
          <p:cNvSpPr txBox="1"/>
          <p:nvPr/>
        </p:nvSpPr>
        <p:spPr>
          <a:xfrm>
            <a:off x="152400" y="2722126"/>
            <a:ext cx="1066800" cy="3754874"/>
          </a:xfrm>
          <a:prstGeom prst="rect">
            <a:avLst/>
          </a:prstGeom>
          <a:noFill/>
        </p:spPr>
        <p:txBody>
          <a:bodyPr wrap="square" rtlCol="0">
            <a:spAutoFit/>
          </a:bodyPr>
          <a:lstStyle/>
          <a:p>
            <a:pPr algn="r">
              <a:spcAft>
                <a:spcPts val="300"/>
              </a:spcAft>
            </a:pPr>
            <a:r>
              <a:rPr lang="en-US" sz="1600" dirty="0" smtClean="0"/>
              <a:t>Excellent</a:t>
            </a:r>
          </a:p>
          <a:p>
            <a:pPr algn="r">
              <a:spcAft>
                <a:spcPts val="300"/>
              </a:spcAft>
            </a:pPr>
            <a:endParaRPr lang="en-US" sz="1600" dirty="0" smtClean="0"/>
          </a:p>
          <a:p>
            <a:pPr algn="r">
              <a:spcAft>
                <a:spcPts val="300"/>
              </a:spcAft>
            </a:pPr>
            <a:endParaRPr lang="en-US" sz="1600" dirty="0" smtClean="0"/>
          </a:p>
          <a:p>
            <a:pPr algn="r">
              <a:spcAft>
                <a:spcPts val="300"/>
              </a:spcAft>
            </a:pPr>
            <a:r>
              <a:rPr lang="en-US" sz="1600" dirty="0" smtClean="0"/>
              <a:t>Good</a:t>
            </a:r>
          </a:p>
          <a:p>
            <a:pPr algn="r">
              <a:spcAft>
                <a:spcPts val="300"/>
              </a:spcAft>
            </a:pPr>
            <a:endParaRPr lang="en-US" sz="1600" dirty="0" smtClean="0"/>
          </a:p>
          <a:p>
            <a:pPr algn="r">
              <a:spcAft>
                <a:spcPts val="300"/>
              </a:spcAft>
            </a:pPr>
            <a:endParaRPr lang="en-US" sz="1600" dirty="0" smtClean="0"/>
          </a:p>
          <a:p>
            <a:pPr algn="r">
              <a:spcAft>
                <a:spcPts val="300"/>
              </a:spcAft>
            </a:pPr>
            <a:r>
              <a:rPr lang="en-US" sz="1600" dirty="0" err="1" smtClean="0"/>
              <a:t>Satisfact</a:t>
            </a:r>
            <a:r>
              <a:rPr lang="en-US" sz="1600" dirty="0" smtClean="0"/>
              <a:t>.</a:t>
            </a:r>
          </a:p>
          <a:p>
            <a:pPr algn="r">
              <a:spcAft>
                <a:spcPts val="300"/>
              </a:spcAft>
            </a:pPr>
            <a:endParaRPr lang="en-US" sz="1600" dirty="0" smtClean="0"/>
          </a:p>
          <a:p>
            <a:pPr algn="r">
              <a:spcAft>
                <a:spcPts val="300"/>
              </a:spcAft>
            </a:pPr>
            <a:endParaRPr lang="en-US" sz="1600" dirty="0" smtClean="0"/>
          </a:p>
          <a:p>
            <a:pPr algn="r">
              <a:spcAft>
                <a:spcPts val="300"/>
              </a:spcAft>
            </a:pPr>
            <a:r>
              <a:rPr lang="en-US" sz="1600" dirty="0" smtClean="0"/>
              <a:t>Poor</a:t>
            </a:r>
          </a:p>
          <a:p>
            <a:pPr algn="r">
              <a:spcAft>
                <a:spcPts val="300"/>
              </a:spcAft>
            </a:pPr>
            <a:endParaRPr lang="en-US" sz="1600" dirty="0" smtClean="0"/>
          </a:p>
          <a:p>
            <a:pPr algn="r">
              <a:spcAft>
                <a:spcPts val="300"/>
              </a:spcAft>
            </a:pPr>
            <a:endParaRPr lang="en-US" sz="1600" dirty="0" smtClean="0"/>
          </a:p>
          <a:p>
            <a:pPr algn="r">
              <a:spcAft>
                <a:spcPts val="300"/>
              </a:spcAft>
            </a:pPr>
            <a:r>
              <a:rPr lang="en-US" sz="1600" dirty="0" smtClean="0"/>
              <a:t>Unlikely</a:t>
            </a:r>
            <a:endParaRPr lang="en-US" dirty="0"/>
          </a:p>
        </p:txBody>
      </p:sp>
      <p:sp>
        <p:nvSpPr>
          <p:cNvPr id="22" name="TextBox 21"/>
          <p:cNvSpPr txBox="1"/>
          <p:nvPr/>
        </p:nvSpPr>
        <p:spPr>
          <a:xfrm rot="2336301">
            <a:off x="5181600" y="4045763"/>
            <a:ext cx="4267200" cy="369332"/>
          </a:xfrm>
          <a:prstGeom prst="rect">
            <a:avLst/>
          </a:prstGeom>
          <a:noFill/>
        </p:spPr>
        <p:txBody>
          <a:bodyPr wrap="square" rtlCol="0">
            <a:spAutoFit/>
          </a:bodyPr>
          <a:lstStyle/>
          <a:p>
            <a:r>
              <a:rPr lang="en-US" dirty="0" smtClean="0">
                <a:solidFill>
                  <a:srgbClr val="FFFF00"/>
                </a:solidFill>
              </a:rPr>
              <a:t>Beaver –assisted Restoration</a:t>
            </a:r>
            <a:endParaRPr lang="en-US" dirty="0">
              <a:solidFill>
                <a:srgbClr val="FFFF00"/>
              </a:solidFill>
            </a:endParaRPr>
          </a:p>
        </p:txBody>
      </p:sp>
      <p:sp>
        <p:nvSpPr>
          <p:cNvPr id="23" name="TextBox 22"/>
          <p:cNvSpPr txBox="1"/>
          <p:nvPr/>
        </p:nvSpPr>
        <p:spPr>
          <a:xfrm rot="17974453">
            <a:off x="1485064" y="3475405"/>
            <a:ext cx="2286000" cy="369332"/>
          </a:xfrm>
          <a:prstGeom prst="rect">
            <a:avLst/>
          </a:prstGeom>
          <a:noFill/>
        </p:spPr>
        <p:txBody>
          <a:bodyPr wrap="square" rtlCol="0">
            <a:spAutoFit/>
          </a:bodyPr>
          <a:lstStyle/>
          <a:p>
            <a:r>
              <a:rPr lang="en-US" dirty="0" smtClean="0"/>
              <a:t>Human Restoration</a:t>
            </a:r>
            <a:endParaRPr lang="en-US" dirty="0"/>
          </a:p>
        </p:txBody>
      </p:sp>
      <p:sp>
        <p:nvSpPr>
          <p:cNvPr id="24" name="TextBox 23"/>
          <p:cNvSpPr txBox="1"/>
          <p:nvPr/>
        </p:nvSpPr>
        <p:spPr>
          <a:xfrm rot="16200000">
            <a:off x="-1438245" y="4257646"/>
            <a:ext cx="3276601" cy="400110"/>
          </a:xfrm>
          <a:prstGeom prst="rect">
            <a:avLst/>
          </a:prstGeom>
          <a:noFill/>
        </p:spPr>
        <p:txBody>
          <a:bodyPr wrap="square" rtlCol="0">
            <a:spAutoFit/>
          </a:bodyPr>
          <a:lstStyle/>
          <a:p>
            <a:r>
              <a:rPr lang="en-US" sz="2000" dirty="0" smtClean="0"/>
              <a:t>Level of Restoration Success</a:t>
            </a:r>
            <a:endParaRPr lang="en-US" sz="2000" dirty="0"/>
          </a:p>
        </p:txBody>
      </p:sp>
      <p:sp>
        <p:nvSpPr>
          <p:cNvPr id="25" name="TextBox 24"/>
          <p:cNvSpPr txBox="1"/>
          <p:nvPr/>
        </p:nvSpPr>
        <p:spPr>
          <a:xfrm>
            <a:off x="1676400" y="6215390"/>
            <a:ext cx="7467600" cy="261610"/>
          </a:xfrm>
          <a:prstGeom prst="rect">
            <a:avLst/>
          </a:prstGeom>
          <a:noFill/>
        </p:spPr>
        <p:txBody>
          <a:bodyPr wrap="square" rtlCol="0" anchor="b">
            <a:spAutoFit/>
          </a:bodyPr>
          <a:lstStyle/>
          <a:p>
            <a:pPr>
              <a:tabLst>
                <a:tab pos="1085850" algn="l"/>
                <a:tab pos="2228850" algn="l"/>
                <a:tab pos="3314700" algn="l"/>
                <a:tab pos="4400550" algn="l"/>
                <a:tab pos="5543550" algn="l"/>
              </a:tabLst>
            </a:pPr>
            <a:r>
              <a:rPr lang="en-US" sz="1100" dirty="0" smtClean="0"/>
              <a:t>10</a:t>
            </a:r>
            <a:r>
              <a:rPr lang="en-US" sz="1100" baseline="30000" dirty="0" smtClean="0"/>
              <a:t>-1</a:t>
            </a:r>
            <a:r>
              <a:rPr lang="en-US" sz="1100" dirty="0" smtClean="0"/>
              <a:t> m	10</a:t>
            </a:r>
            <a:r>
              <a:rPr lang="en-US" sz="1100" baseline="30000" dirty="0" smtClean="0"/>
              <a:t>0</a:t>
            </a:r>
            <a:r>
              <a:rPr lang="en-US" sz="1100" dirty="0" smtClean="0"/>
              <a:t> m	10</a:t>
            </a:r>
            <a:r>
              <a:rPr lang="en-US" sz="1100" baseline="30000" dirty="0" smtClean="0"/>
              <a:t>1</a:t>
            </a:r>
            <a:r>
              <a:rPr lang="en-US" sz="1100" dirty="0" smtClean="0"/>
              <a:t> m	10</a:t>
            </a:r>
            <a:r>
              <a:rPr lang="en-US" sz="1100" baseline="30000" dirty="0" smtClean="0"/>
              <a:t>2</a:t>
            </a:r>
            <a:r>
              <a:rPr lang="en-US" sz="1100" dirty="0" smtClean="0"/>
              <a:t> m	10</a:t>
            </a:r>
            <a:r>
              <a:rPr lang="en-US" sz="1100" baseline="30000" dirty="0" smtClean="0"/>
              <a:t>3</a:t>
            </a:r>
            <a:r>
              <a:rPr lang="en-US" sz="1100" dirty="0" smtClean="0"/>
              <a:t> m	10</a:t>
            </a:r>
            <a:r>
              <a:rPr lang="en-US" sz="1100" baseline="30000" dirty="0" smtClean="0"/>
              <a:t>4</a:t>
            </a:r>
            <a:r>
              <a:rPr lang="en-US" sz="1100" dirty="0" smtClean="0"/>
              <a:t> m</a:t>
            </a:r>
            <a:endParaRPr lang="en-US" sz="1100" dirty="0"/>
          </a:p>
        </p:txBody>
      </p:sp>
      <p:sp>
        <p:nvSpPr>
          <p:cNvPr id="3" name="Freeform 2"/>
          <p:cNvSpPr/>
          <p:nvPr/>
        </p:nvSpPr>
        <p:spPr>
          <a:xfrm>
            <a:off x="3284220" y="2804160"/>
            <a:ext cx="4282440" cy="3436620"/>
          </a:xfrm>
          <a:custGeom>
            <a:avLst/>
            <a:gdLst>
              <a:gd name="connsiteX0" fmla="*/ 0 w 4282440"/>
              <a:gd name="connsiteY0" fmla="*/ 60960 h 3436620"/>
              <a:gd name="connsiteX1" fmla="*/ 891540 w 4282440"/>
              <a:gd name="connsiteY1" fmla="*/ 53340 h 3436620"/>
              <a:gd name="connsiteX2" fmla="*/ 1165860 w 4282440"/>
              <a:gd name="connsiteY2" fmla="*/ 38100 h 3436620"/>
              <a:gd name="connsiteX3" fmla="*/ 1524000 w 4282440"/>
              <a:gd name="connsiteY3" fmla="*/ 0 h 3436620"/>
              <a:gd name="connsiteX4" fmla="*/ 1737360 w 4282440"/>
              <a:gd name="connsiteY4" fmla="*/ 0 h 3436620"/>
              <a:gd name="connsiteX5" fmla="*/ 1920240 w 4282440"/>
              <a:gd name="connsiteY5" fmla="*/ 22860 h 3436620"/>
              <a:gd name="connsiteX6" fmla="*/ 2004060 w 4282440"/>
              <a:gd name="connsiteY6" fmla="*/ 45720 h 3436620"/>
              <a:gd name="connsiteX7" fmla="*/ 2179320 w 4282440"/>
              <a:gd name="connsiteY7" fmla="*/ 137160 h 3436620"/>
              <a:gd name="connsiteX8" fmla="*/ 2438400 w 4282440"/>
              <a:gd name="connsiteY8" fmla="*/ 297180 h 3436620"/>
              <a:gd name="connsiteX9" fmla="*/ 2667000 w 4282440"/>
              <a:gd name="connsiteY9" fmla="*/ 502920 h 3436620"/>
              <a:gd name="connsiteX10" fmla="*/ 3162300 w 4282440"/>
              <a:gd name="connsiteY10" fmla="*/ 906780 h 3436620"/>
              <a:gd name="connsiteX11" fmla="*/ 4267200 w 4282440"/>
              <a:gd name="connsiteY11" fmla="*/ 1767840 h 3436620"/>
              <a:gd name="connsiteX12" fmla="*/ 4282440 w 4282440"/>
              <a:gd name="connsiteY12" fmla="*/ 3436620 h 3436620"/>
              <a:gd name="connsiteX13" fmla="*/ 3147060 w 4282440"/>
              <a:gd name="connsiteY13" fmla="*/ 2590800 h 3436620"/>
              <a:gd name="connsiteX14" fmla="*/ 2026920 w 4282440"/>
              <a:gd name="connsiteY14" fmla="*/ 1760220 h 3436620"/>
              <a:gd name="connsiteX15" fmla="*/ 891540 w 4282440"/>
              <a:gd name="connsiteY15" fmla="*/ 906780 h 3436620"/>
              <a:gd name="connsiteX16" fmla="*/ 685800 w 4282440"/>
              <a:gd name="connsiteY16" fmla="*/ 723900 h 3436620"/>
              <a:gd name="connsiteX17" fmla="*/ 434340 w 4282440"/>
              <a:gd name="connsiteY17" fmla="*/ 426720 h 3436620"/>
              <a:gd name="connsiteX18" fmla="*/ 205740 w 4282440"/>
              <a:gd name="connsiteY18" fmla="*/ 190500 h 3436620"/>
              <a:gd name="connsiteX19" fmla="*/ 53340 w 4282440"/>
              <a:gd name="connsiteY19" fmla="*/ 83820 h 3436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82440" h="3436620">
                <a:moveTo>
                  <a:pt x="0" y="60960"/>
                </a:moveTo>
                <a:lnTo>
                  <a:pt x="891540" y="53340"/>
                </a:lnTo>
                <a:lnTo>
                  <a:pt x="1165860" y="38100"/>
                </a:lnTo>
                <a:lnTo>
                  <a:pt x="1524000" y="0"/>
                </a:lnTo>
                <a:lnTo>
                  <a:pt x="1737360" y="0"/>
                </a:lnTo>
                <a:lnTo>
                  <a:pt x="1920240" y="22860"/>
                </a:lnTo>
                <a:lnTo>
                  <a:pt x="2004060" y="45720"/>
                </a:lnTo>
                <a:lnTo>
                  <a:pt x="2179320" y="137160"/>
                </a:lnTo>
                <a:lnTo>
                  <a:pt x="2438400" y="297180"/>
                </a:lnTo>
                <a:lnTo>
                  <a:pt x="2667000" y="502920"/>
                </a:lnTo>
                <a:lnTo>
                  <a:pt x="3162300" y="906780"/>
                </a:lnTo>
                <a:lnTo>
                  <a:pt x="4267200" y="1767840"/>
                </a:lnTo>
                <a:lnTo>
                  <a:pt x="4282440" y="3436620"/>
                </a:lnTo>
                <a:lnTo>
                  <a:pt x="3147060" y="2590800"/>
                </a:lnTo>
                <a:lnTo>
                  <a:pt x="2026920" y="1760220"/>
                </a:lnTo>
                <a:lnTo>
                  <a:pt x="891540" y="906780"/>
                </a:lnTo>
                <a:lnTo>
                  <a:pt x="685800" y="723900"/>
                </a:lnTo>
                <a:lnTo>
                  <a:pt x="434340" y="426720"/>
                </a:lnTo>
                <a:lnTo>
                  <a:pt x="205740" y="190500"/>
                </a:lnTo>
                <a:lnTo>
                  <a:pt x="53340" y="83820"/>
                </a:lnTo>
              </a:path>
            </a:pathLst>
          </a:custGeom>
          <a:solidFill>
            <a:srgbClr val="FFFF00">
              <a:alpha val="6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3"/>
          <p:cNvSpPr/>
          <p:nvPr/>
        </p:nvSpPr>
        <p:spPr>
          <a:xfrm>
            <a:off x="1927860" y="2857500"/>
            <a:ext cx="1112520" cy="1706880"/>
          </a:xfrm>
          <a:custGeom>
            <a:avLst/>
            <a:gdLst>
              <a:gd name="connsiteX0" fmla="*/ 0 w 1112520"/>
              <a:gd name="connsiteY0" fmla="*/ 7620 h 1706880"/>
              <a:gd name="connsiteX1" fmla="*/ 15240 w 1112520"/>
              <a:gd name="connsiteY1" fmla="*/ 1706880 h 1706880"/>
              <a:gd name="connsiteX2" fmla="*/ 121920 w 1112520"/>
              <a:gd name="connsiteY2" fmla="*/ 1508760 h 1706880"/>
              <a:gd name="connsiteX3" fmla="*/ 388620 w 1112520"/>
              <a:gd name="connsiteY3" fmla="*/ 1021080 h 1706880"/>
              <a:gd name="connsiteX4" fmla="*/ 548640 w 1112520"/>
              <a:gd name="connsiteY4" fmla="*/ 746760 h 1706880"/>
              <a:gd name="connsiteX5" fmla="*/ 754380 w 1112520"/>
              <a:gd name="connsiteY5" fmla="*/ 381000 h 1706880"/>
              <a:gd name="connsiteX6" fmla="*/ 922020 w 1112520"/>
              <a:gd name="connsiteY6" fmla="*/ 175260 h 1706880"/>
              <a:gd name="connsiteX7" fmla="*/ 1013460 w 1112520"/>
              <a:gd name="connsiteY7" fmla="*/ 68580 h 1706880"/>
              <a:gd name="connsiteX8" fmla="*/ 1112520 w 1112520"/>
              <a:gd name="connsiteY8" fmla="*/ 0 h 1706880"/>
              <a:gd name="connsiteX9" fmla="*/ 0 w 1112520"/>
              <a:gd name="connsiteY9" fmla="*/ 7620 h 1706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2520" h="1706880">
                <a:moveTo>
                  <a:pt x="0" y="7620"/>
                </a:moveTo>
                <a:lnTo>
                  <a:pt x="15240" y="1706880"/>
                </a:lnTo>
                <a:lnTo>
                  <a:pt x="121920" y="1508760"/>
                </a:lnTo>
                <a:lnTo>
                  <a:pt x="388620" y="1021080"/>
                </a:lnTo>
                <a:lnTo>
                  <a:pt x="548640" y="746760"/>
                </a:lnTo>
                <a:lnTo>
                  <a:pt x="754380" y="381000"/>
                </a:lnTo>
                <a:lnTo>
                  <a:pt x="922020" y="175260"/>
                </a:lnTo>
                <a:lnTo>
                  <a:pt x="1013460" y="68580"/>
                </a:lnTo>
                <a:lnTo>
                  <a:pt x="1112520" y="0"/>
                </a:lnTo>
                <a:lnTo>
                  <a:pt x="0" y="7620"/>
                </a:lnTo>
                <a:close/>
              </a:path>
            </a:pathLst>
          </a:custGeom>
          <a:solidFill>
            <a:srgbClr val="FFFF00">
              <a:alpha val="6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4"/>
          <p:cNvSpPr/>
          <p:nvPr/>
        </p:nvSpPr>
        <p:spPr>
          <a:xfrm>
            <a:off x="1943100" y="2865120"/>
            <a:ext cx="5646420" cy="3406140"/>
          </a:xfrm>
          <a:custGeom>
            <a:avLst/>
            <a:gdLst>
              <a:gd name="connsiteX0" fmla="*/ 0 w 5646420"/>
              <a:gd name="connsiteY0" fmla="*/ 3406140 h 3406140"/>
              <a:gd name="connsiteX1" fmla="*/ 7620 w 5646420"/>
              <a:gd name="connsiteY1" fmla="*/ 1699260 h 3406140"/>
              <a:gd name="connsiteX2" fmla="*/ 403860 w 5646420"/>
              <a:gd name="connsiteY2" fmla="*/ 982980 h 3406140"/>
              <a:gd name="connsiteX3" fmla="*/ 746760 w 5646420"/>
              <a:gd name="connsiteY3" fmla="*/ 365760 h 3406140"/>
              <a:gd name="connsiteX4" fmla="*/ 1036320 w 5646420"/>
              <a:gd name="connsiteY4" fmla="*/ 22860 h 3406140"/>
              <a:gd name="connsiteX5" fmla="*/ 1120140 w 5646420"/>
              <a:gd name="connsiteY5" fmla="*/ 15240 h 3406140"/>
              <a:gd name="connsiteX6" fmla="*/ 1386840 w 5646420"/>
              <a:gd name="connsiteY6" fmla="*/ 0 h 3406140"/>
              <a:gd name="connsiteX7" fmla="*/ 1539240 w 5646420"/>
              <a:gd name="connsiteY7" fmla="*/ 121920 h 3406140"/>
              <a:gd name="connsiteX8" fmla="*/ 2004060 w 5646420"/>
              <a:gd name="connsiteY8" fmla="*/ 655320 h 3406140"/>
              <a:gd name="connsiteX9" fmla="*/ 2362200 w 5646420"/>
              <a:gd name="connsiteY9" fmla="*/ 944880 h 3406140"/>
              <a:gd name="connsiteX10" fmla="*/ 3429000 w 5646420"/>
              <a:gd name="connsiteY10" fmla="*/ 1752600 h 3406140"/>
              <a:gd name="connsiteX11" fmla="*/ 4518660 w 5646420"/>
              <a:gd name="connsiteY11" fmla="*/ 2552700 h 3406140"/>
              <a:gd name="connsiteX12" fmla="*/ 5646420 w 5646420"/>
              <a:gd name="connsiteY12" fmla="*/ 3398520 h 3406140"/>
              <a:gd name="connsiteX13" fmla="*/ 0 w 5646420"/>
              <a:gd name="connsiteY13" fmla="*/ 3406140 h 3406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46420" h="3406140">
                <a:moveTo>
                  <a:pt x="0" y="3406140"/>
                </a:moveTo>
                <a:lnTo>
                  <a:pt x="7620" y="1699260"/>
                </a:lnTo>
                <a:lnTo>
                  <a:pt x="403860" y="982980"/>
                </a:lnTo>
                <a:lnTo>
                  <a:pt x="746760" y="365760"/>
                </a:lnTo>
                <a:lnTo>
                  <a:pt x="1036320" y="22860"/>
                </a:lnTo>
                <a:lnTo>
                  <a:pt x="1120140" y="15240"/>
                </a:lnTo>
                <a:lnTo>
                  <a:pt x="1386840" y="0"/>
                </a:lnTo>
                <a:lnTo>
                  <a:pt x="1539240" y="121920"/>
                </a:lnTo>
                <a:lnTo>
                  <a:pt x="2004060" y="655320"/>
                </a:lnTo>
                <a:lnTo>
                  <a:pt x="2362200" y="944880"/>
                </a:lnTo>
                <a:lnTo>
                  <a:pt x="3429000" y="1752600"/>
                </a:lnTo>
                <a:lnTo>
                  <a:pt x="4518660" y="2552700"/>
                </a:lnTo>
                <a:lnTo>
                  <a:pt x="5646420" y="3398520"/>
                </a:lnTo>
                <a:lnTo>
                  <a:pt x="0" y="3406140"/>
                </a:lnTo>
                <a:close/>
              </a:path>
            </a:pathLst>
          </a:custGeom>
          <a:solidFill>
            <a:srgbClr val="FFFF00">
              <a:alpha val="4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65338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2.bp.blogspot.com/-qaS7Q2eMBjk/TsAR_pXHyII/AAAAAAAABW4/YdsZvPg8cOY/s1600/beaver.jp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20000" contrast="-20000"/>
                    </a14:imgEffect>
                  </a14:imgLayer>
                </a14:imgProps>
              </a:ext>
            </a:extLst>
          </a:blip>
          <a:srcRect b="93750"/>
          <a:stretch>
            <a:fillRect/>
          </a:stretch>
        </p:blipFill>
        <p:spPr bwMode="auto">
          <a:xfrm flipV="1">
            <a:off x="0" y="0"/>
            <a:ext cx="9144000" cy="762000"/>
          </a:xfrm>
          <a:prstGeom prst="rect">
            <a:avLst/>
          </a:prstGeom>
          <a:solidFill>
            <a:srgbClr val="FFFF00"/>
          </a:solidFill>
        </p:spPr>
      </p:pic>
      <p:pic>
        <p:nvPicPr>
          <p:cNvPr id="11266" name="Picture 2" descr="http://2.bp.blogspot.com/-qaS7Q2eMBjk/TsAR_pXHyII/AAAAAAAABW4/YdsZvPg8cOY/s1600/beaver.jp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20000" contrast="-20000"/>
                    </a14:imgEffect>
                  </a14:imgLayer>
                </a14:imgProps>
              </a:ext>
            </a:extLst>
          </a:blip>
          <a:srcRect/>
          <a:stretch>
            <a:fillRect/>
          </a:stretch>
        </p:blipFill>
        <p:spPr bwMode="auto">
          <a:xfrm>
            <a:off x="0" y="762000"/>
            <a:ext cx="9144000" cy="6096000"/>
          </a:xfrm>
          <a:prstGeom prst="rect">
            <a:avLst/>
          </a:prstGeom>
          <a:solidFill>
            <a:srgbClr val="FFFF00"/>
          </a:solidFill>
        </p:spPr>
      </p:pic>
      <p:sp>
        <p:nvSpPr>
          <p:cNvPr id="6" name="Title 1"/>
          <p:cNvSpPr txBox="1">
            <a:spLocks/>
          </p:cNvSpPr>
          <p:nvPr/>
        </p:nvSpPr>
        <p:spPr>
          <a:xfrm>
            <a:off x="0" y="0"/>
            <a:ext cx="5638800" cy="1295400"/>
          </a:xfrm>
          <a:prstGeom prst="rect">
            <a:avLst/>
          </a:prstGeom>
        </p:spPr>
        <p:txBody>
          <a:bodyPr vert="horz" lIns="0" tIns="45720" rIns="0" bIns="45720" rtlCol="0" anchor="ctr">
            <a:normAutofit fontScale="92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700" dirty="0" smtClean="0">
                <a:latin typeface="+mj-lt"/>
                <a:ea typeface="+mj-ea"/>
                <a:cs typeface="+mj-cs"/>
              </a:rPr>
              <a:t>Conclusions</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200" b="0" i="0" u="none" strike="noStrike" kern="1200" cap="none" spc="0" normalizeH="0" baseline="0" noProof="0" dirty="0" smtClean="0">
                <a:ln>
                  <a:noFill/>
                </a:ln>
                <a:solidFill>
                  <a:schemeClr val="tx1"/>
                </a:solidFill>
                <a:effectLst/>
                <a:uLnTx/>
                <a:uFillTx/>
                <a:latin typeface="+mj-lt"/>
                <a:ea typeface="+mj-ea"/>
                <a:cs typeface="+mj-cs"/>
              </a:rPr>
              <a:t>Beaver Assisted Restoration</a:t>
            </a:r>
            <a:endParaRPr kumimoji="0" lang="en-US" sz="4200" b="0" i="0" u="none" strike="noStrike" kern="1200" cap="none" spc="0" normalizeH="0" baseline="0" noProof="0" dirty="0">
              <a:ln>
                <a:noFill/>
              </a:ln>
              <a:solidFill>
                <a:schemeClr val="tx1"/>
              </a:solidFill>
              <a:effectLst/>
              <a:uLnTx/>
              <a:uFillTx/>
              <a:latin typeface="+mj-lt"/>
              <a:ea typeface="+mj-ea"/>
              <a:cs typeface="+mj-cs"/>
            </a:endParaRPr>
          </a:p>
        </p:txBody>
      </p:sp>
      <p:sp>
        <p:nvSpPr>
          <p:cNvPr id="8" name="TextBox 7"/>
          <p:cNvSpPr txBox="1"/>
          <p:nvPr/>
        </p:nvSpPr>
        <p:spPr>
          <a:xfrm>
            <a:off x="5410200" y="329148"/>
            <a:ext cx="3733800" cy="4893647"/>
          </a:xfrm>
          <a:prstGeom prst="rect">
            <a:avLst/>
          </a:prstGeom>
          <a:noFill/>
        </p:spPr>
        <p:txBody>
          <a:bodyPr wrap="square" rtlCol="0">
            <a:spAutoFit/>
          </a:bodyPr>
          <a:lstStyle/>
          <a:p>
            <a:pPr marL="114300" indent="-114300">
              <a:buFont typeface="Arial" pitchFamily="34" charset="0"/>
              <a:buChar char="•"/>
            </a:pPr>
            <a:r>
              <a:rPr lang="en-US" sz="2400" b="1" dirty="0" smtClean="0"/>
              <a:t>Beaver offer:</a:t>
            </a:r>
          </a:p>
          <a:p>
            <a:pPr marL="571500" lvl="1" indent="-228600">
              <a:buFont typeface="Arial" pitchFamily="34" charset="0"/>
              <a:buChar char="•"/>
            </a:pPr>
            <a:r>
              <a:rPr lang="en-US" sz="2400" dirty="0" smtClean="0"/>
              <a:t>Cost savings over human restoration</a:t>
            </a:r>
          </a:p>
          <a:p>
            <a:pPr marL="571500" lvl="1" indent="-228600">
              <a:buFont typeface="Arial" pitchFamily="34" charset="0"/>
              <a:buChar char="•"/>
            </a:pPr>
            <a:r>
              <a:rPr lang="en-US" sz="2400" dirty="0" smtClean="0"/>
              <a:t>They maintain sites continuously  (&gt;100 </a:t>
            </a:r>
            <a:r>
              <a:rPr lang="en-US" sz="2400" dirty="0" err="1" smtClean="0"/>
              <a:t>yr</a:t>
            </a:r>
            <a:r>
              <a:rPr lang="en-US" sz="2400" dirty="0" smtClean="0"/>
              <a:t>)</a:t>
            </a:r>
          </a:p>
          <a:p>
            <a:pPr marL="1143000" lvl="1" indent="-228600">
              <a:buFont typeface="Arial" pitchFamily="34" charset="0"/>
              <a:buChar char="•"/>
            </a:pPr>
            <a:r>
              <a:rPr lang="en-US" sz="2400" dirty="0" smtClean="0"/>
              <a:t>Reproduce!</a:t>
            </a:r>
            <a:endParaRPr lang="en-US" sz="2400" dirty="0" smtClean="0"/>
          </a:p>
          <a:p>
            <a:pPr marL="1320800" lvl="1" indent="-228600">
              <a:buFont typeface="Arial" pitchFamily="34" charset="0"/>
              <a:buChar char="•"/>
            </a:pPr>
            <a:r>
              <a:rPr lang="en-US" sz="2400" dirty="0" smtClean="0"/>
              <a:t>Restore functions of higher scale </a:t>
            </a:r>
            <a:r>
              <a:rPr lang="en-US" sz="2400" dirty="0" smtClean="0"/>
              <a:t>habitat than </a:t>
            </a:r>
            <a:r>
              <a:rPr lang="en-US" sz="2400" dirty="0" smtClean="0"/>
              <a:t>humans are </a:t>
            </a:r>
            <a:r>
              <a:rPr lang="en-US" sz="2400" dirty="0" smtClean="0"/>
              <a:t>able</a:t>
            </a:r>
          </a:p>
          <a:p>
            <a:pPr marL="1139825" lvl="1" indent="-228600">
              <a:buFont typeface="Arial" pitchFamily="34" charset="0"/>
              <a:buChar char="•"/>
            </a:pPr>
            <a:r>
              <a:rPr lang="en-US" sz="2400" dirty="0" smtClean="0"/>
              <a:t>Increase resilience</a:t>
            </a:r>
            <a:endParaRPr lang="en-US" sz="2400" dirty="0" smtClean="0"/>
          </a:p>
          <a:p>
            <a:pPr marL="1139825" lvl="1" indent="-228600">
              <a:buFont typeface="Arial" pitchFamily="34" charset="0"/>
              <a:buChar char="•"/>
            </a:pPr>
            <a:r>
              <a:rPr lang="en-US" sz="2400" dirty="0" smtClean="0"/>
              <a:t>Beaver </a:t>
            </a:r>
            <a:r>
              <a:rPr lang="en-US" sz="2400" dirty="0" smtClean="0"/>
              <a:t>much cuter than humans</a:t>
            </a:r>
            <a:endParaRPr lang="en-US" sz="2400" dirty="0"/>
          </a:p>
        </p:txBody>
      </p:sp>
    </p:spTree>
    <p:extLst>
      <p:ext uri="{BB962C8B-B14F-4D97-AF65-F5344CB8AC3E}">
        <p14:creationId xmlns:p14="http://schemas.microsoft.com/office/powerpoint/2010/main" val="7712910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05000"/>
            <a:ext cx="8229600" cy="1143000"/>
          </a:xfrm>
        </p:spPr>
        <p:txBody>
          <a:bodyPr>
            <a:normAutofit/>
          </a:bodyPr>
          <a:lstStyle/>
          <a:p>
            <a:r>
              <a:rPr lang="en-US" dirty="0" smtClean="0"/>
              <a:t>References</a:t>
            </a:r>
            <a:endParaRPr lang="en-US" dirty="0"/>
          </a:p>
        </p:txBody>
      </p:sp>
      <p:sp>
        <p:nvSpPr>
          <p:cNvPr id="4" name="Content Placeholder 3"/>
          <p:cNvSpPr>
            <a:spLocks noGrp="1"/>
          </p:cNvSpPr>
          <p:nvPr>
            <p:ph idx="1"/>
          </p:nvPr>
        </p:nvSpPr>
        <p:spPr>
          <a:xfrm>
            <a:off x="0" y="3060037"/>
            <a:ext cx="8686800" cy="3797963"/>
          </a:xfrm>
          <a:prstGeom prst="rect">
            <a:avLst/>
          </a:prstGeom>
        </p:spPr>
        <p:txBody>
          <a:bodyPr wrap="square">
            <a:spAutoFit/>
          </a:bodyPr>
          <a:lstStyle/>
          <a:p>
            <a:r>
              <a:rPr lang="en-US" sz="1400" dirty="0"/>
              <a:t>Dalton, M. M., Mote, P. W., &amp; </a:t>
            </a:r>
            <a:r>
              <a:rPr lang="en-US" sz="1400" dirty="0" err="1"/>
              <a:t>Snover</a:t>
            </a:r>
            <a:r>
              <a:rPr lang="en-US" sz="1400" dirty="0"/>
              <a:t>, A. K. (2013). </a:t>
            </a:r>
            <a:r>
              <a:rPr lang="en-US" sz="1400" i="1" dirty="0"/>
              <a:t>Climate Change in the Northwest</a:t>
            </a:r>
            <a:r>
              <a:rPr lang="en-US" sz="1400" dirty="0"/>
              <a:t>. Seattle.</a:t>
            </a:r>
          </a:p>
          <a:p>
            <a:r>
              <a:rPr lang="en-US" sz="1400" dirty="0" err="1" smtClean="0"/>
              <a:t>Elsner</a:t>
            </a:r>
            <a:r>
              <a:rPr lang="en-US" sz="1400" dirty="0" smtClean="0"/>
              <a:t>, MMG., J </a:t>
            </a:r>
            <a:r>
              <a:rPr lang="en-US" sz="1400" dirty="0" err="1" smtClean="0"/>
              <a:t>Littell</a:t>
            </a:r>
            <a:r>
              <a:rPr lang="en-US" sz="1400" dirty="0" smtClean="0"/>
              <a:t>, LCW Binder - 2009 . The Washington climate change impacts assessment: evaluating Washington's future in a changing climate, Climate Impacts Group, Seattle, WA.</a:t>
            </a:r>
          </a:p>
          <a:p>
            <a:pPr marL="342900" lvl="2" indent="-342900"/>
            <a:r>
              <a:rPr lang="en-US" sz="1400" dirty="0" err="1" smtClean="0"/>
              <a:t>Frissell</a:t>
            </a:r>
            <a:r>
              <a:rPr lang="en-US" sz="1400" dirty="0" smtClean="0"/>
              <a:t>, C.A,, WJ </a:t>
            </a:r>
            <a:r>
              <a:rPr lang="en-US" sz="1400" dirty="0" err="1" smtClean="0"/>
              <a:t>Liss</a:t>
            </a:r>
            <a:r>
              <a:rPr lang="en-US" sz="1400" dirty="0" smtClean="0"/>
              <a:t>, CE Warren, MD Hurley, 1986. A Hierarchical Framework for Stream Habitat Classification: Viewing Streams in a Watershed Context. Environmental Management. </a:t>
            </a:r>
            <a:r>
              <a:rPr lang="en-US" sz="1400" dirty="0" err="1" smtClean="0"/>
              <a:t>Vol</a:t>
            </a:r>
            <a:r>
              <a:rPr lang="en-US" sz="1400" dirty="0" smtClean="0"/>
              <a:t> 10, No.2.</a:t>
            </a:r>
          </a:p>
          <a:p>
            <a:pPr marL="342900" lvl="2" indent="-342900"/>
            <a:r>
              <a:rPr lang="en-US" sz="1400" dirty="0" err="1" smtClean="0"/>
              <a:t>Goudie</a:t>
            </a:r>
            <a:r>
              <a:rPr lang="en-US" sz="1400" dirty="0" smtClean="0"/>
              <a:t>, A. 2006. Global warming and fluvial geomorphology. Geomorphology 79:384– 394.</a:t>
            </a:r>
          </a:p>
          <a:p>
            <a:r>
              <a:rPr lang="en-US" sz="1400" dirty="0" smtClean="0"/>
              <a:t>Hamlet, A.F., P. Carrasco, J. Deems, M.M. </a:t>
            </a:r>
            <a:r>
              <a:rPr lang="en-US" sz="1400" dirty="0" err="1" smtClean="0"/>
              <a:t>Elsner</a:t>
            </a:r>
            <a:r>
              <a:rPr lang="en-US" sz="1400" dirty="0" smtClean="0"/>
              <a:t>, T. </a:t>
            </a:r>
            <a:r>
              <a:rPr lang="en-US" sz="1400" dirty="0" err="1" smtClean="0"/>
              <a:t>Kamstra</a:t>
            </a:r>
            <a:r>
              <a:rPr lang="en-US" sz="1400" dirty="0" smtClean="0"/>
              <a:t>, C. Lee, S-Y Lee, G. </a:t>
            </a:r>
            <a:r>
              <a:rPr lang="en-US" sz="1400" dirty="0" err="1" smtClean="0"/>
              <a:t>Mauger</a:t>
            </a:r>
            <a:r>
              <a:rPr lang="en-US" sz="1400" dirty="0" smtClean="0"/>
              <a:t>, E. P. </a:t>
            </a:r>
            <a:r>
              <a:rPr lang="en-US" sz="1400" dirty="0" err="1" smtClean="0"/>
              <a:t>Salathe</a:t>
            </a:r>
            <a:r>
              <a:rPr lang="en-US" sz="1400" dirty="0" smtClean="0"/>
              <a:t>, I. </a:t>
            </a:r>
            <a:r>
              <a:rPr lang="en-US" sz="1400" dirty="0" err="1" smtClean="0"/>
              <a:t>Tohver</a:t>
            </a:r>
            <a:r>
              <a:rPr lang="en-US" sz="1400" dirty="0" smtClean="0"/>
              <a:t>, L. Whitely Binder, 2010, Final Project Report for the Columbia Basin Climate Change Scenarios </a:t>
            </a:r>
            <a:r>
              <a:rPr lang="en-US" sz="1400" dirty="0" err="1" smtClean="0"/>
              <a:t>Project,</a:t>
            </a:r>
            <a:r>
              <a:rPr lang="en-US" sz="1400" dirty="0" err="1" smtClean="0">
                <a:hlinkClick r:id="rId3"/>
              </a:rPr>
              <a:t>http</a:t>
            </a:r>
            <a:r>
              <a:rPr lang="en-US" sz="1400" dirty="0" smtClean="0">
                <a:hlinkClick r:id="rId3"/>
              </a:rPr>
              <a:t>://</a:t>
            </a:r>
            <a:r>
              <a:rPr lang="en-US" sz="1400" dirty="0" err="1" smtClean="0">
                <a:hlinkClick r:id="rId3"/>
              </a:rPr>
              <a:t>warm.atmos.washington.edu</a:t>
            </a:r>
            <a:r>
              <a:rPr lang="en-US" sz="1400" dirty="0" smtClean="0">
                <a:hlinkClick r:id="rId3"/>
              </a:rPr>
              <a:t>/2860/report/</a:t>
            </a:r>
            <a:endParaRPr lang="en-US" sz="1400" dirty="0" smtClean="0"/>
          </a:p>
          <a:p>
            <a:r>
              <a:rPr lang="en-US" sz="1400" dirty="0" smtClean="0"/>
              <a:t>Intergovernmental Panel on Climate Change (IPCC), 2013. Fifth Assessment Report Climate Change 2013: The Physical </a:t>
            </a:r>
            <a:r>
              <a:rPr lang="en-US" sz="1400" dirty="0" err="1" smtClean="0"/>
              <a:t>Sicence</a:t>
            </a:r>
            <a:r>
              <a:rPr lang="en-US" sz="1400" dirty="0" smtClean="0"/>
              <a:t> Basis, Geneva , Switzerland.</a:t>
            </a:r>
          </a:p>
          <a:p>
            <a:r>
              <a:rPr lang="en-US" sz="1400" dirty="0" err="1" smtClean="0"/>
              <a:t>Littell</a:t>
            </a:r>
            <a:r>
              <a:rPr lang="en-US" sz="1400" dirty="0"/>
              <a:t>, J.S., M. McGuire </a:t>
            </a:r>
            <a:r>
              <a:rPr lang="en-US" sz="1400" dirty="0" err="1"/>
              <a:t>Elsner</a:t>
            </a:r>
            <a:r>
              <a:rPr lang="en-US" sz="1400" dirty="0"/>
              <a:t>, L.C. Whitely Binder, A. </a:t>
            </a:r>
            <a:r>
              <a:rPr lang="en-US" sz="1400" dirty="0" err="1"/>
              <a:t>Snover</a:t>
            </a:r>
            <a:r>
              <a:rPr lang="en-US" sz="1400" dirty="0"/>
              <a:t> (editors). 2009. The Washington Climate Change Impacts Assessment: Evaluating Washington's Future in a Changing Climate - Executive Summary. In: The Washington Climate Change Impacts Assessment: Evaluating Washington's Future in a Changing Climate, Climate Impacts Group, University of Washington, Seattle, Washington. Available at: http://</a:t>
            </a:r>
            <a:r>
              <a:rPr lang="en-US" sz="1400" dirty="0" smtClean="0"/>
              <a:t>www.cses.washington.edu/db/pdf/wacciaexecsummary638.pdf</a:t>
            </a:r>
            <a:endParaRPr lang="en-US" sz="1400" dirty="0"/>
          </a:p>
        </p:txBody>
      </p:sp>
      <p:sp>
        <p:nvSpPr>
          <p:cNvPr id="5" name="Title 1"/>
          <p:cNvSpPr txBox="1">
            <a:spLocks/>
          </p:cNvSpPr>
          <p:nvPr/>
        </p:nvSpPr>
        <p:spPr>
          <a:xfrm>
            <a:off x="0" y="228600"/>
            <a:ext cx="91440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dirty="0" smtClean="0">
                <a:latin typeface="+mj-lt"/>
                <a:ea typeface="+mj-ea"/>
                <a:cs typeface="+mj-cs"/>
              </a:rPr>
              <a:t>Thank </a:t>
            </a:r>
            <a:r>
              <a:rPr lang="en-US" sz="4400" dirty="0" smtClean="0">
                <a:latin typeface="+mj-lt"/>
                <a:ea typeface="+mj-ea"/>
                <a:cs typeface="+mj-cs"/>
              </a:rPr>
              <a:t>You. 		</a:t>
            </a:r>
            <a:r>
              <a:rPr lang="en-US" sz="4400" dirty="0" smtClean="0">
                <a:latin typeface="+mj-lt"/>
                <a:ea typeface="+mj-ea"/>
                <a:cs typeface="+mj-cs"/>
              </a:rPr>
              <a:t>Questions</a:t>
            </a:r>
            <a:r>
              <a:rPr lang="en-US" sz="4400" dirty="0" smtClean="0">
                <a:latin typeface="+mj-lt"/>
                <a:ea typeface="+mj-ea"/>
                <a:cs typeface="+mj-cs"/>
              </a:rPr>
              <a:t>?</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344449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3" cstate="print"/>
          <a:srcRect t="7175" r="3297" b="3139"/>
          <a:stretch>
            <a:fillRect/>
          </a:stretch>
        </p:blipFill>
        <p:spPr bwMode="auto">
          <a:xfrm>
            <a:off x="0" y="2701636"/>
            <a:ext cx="4114800" cy="1870364"/>
          </a:xfrm>
          <a:prstGeom prst="rect">
            <a:avLst/>
          </a:prstGeom>
          <a:noFill/>
          <a:ln w="9525">
            <a:noFill/>
            <a:miter lim="800000"/>
            <a:headEnd/>
            <a:tailEnd/>
          </a:ln>
        </p:spPr>
      </p:pic>
      <p:sp>
        <p:nvSpPr>
          <p:cNvPr id="2" name="Title 1"/>
          <p:cNvSpPr>
            <a:spLocks noGrp="1"/>
          </p:cNvSpPr>
          <p:nvPr>
            <p:ph type="title"/>
          </p:nvPr>
        </p:nvSpPr>
        <p:spPr>
          <a:xfrm>
            <a:off x="0" y="0"/>
            <a:ext cx="9144000" cy="762000"/>
          </a:xfrm>
        </p:spPr>
        <p:txBody>
          <a:bodyPr lIns="0" rIns="0">
            <a:normAutofit/>
          </a:bodyPr>
          <a:lstStyle/>
          <a:p>
            <a:r>
              <a:rPr lang="en-US" sz="4000" u="sng" dirty="0" smtClean="0"/>
              <a:t>Spatial </a:t>
            </a:r>
            <a:r>
              <a:rPr lang="en-US" sz="4000" u="sng" dirty="0" smtClean="0"/>
              <a:t>Scales:</a:t>
            </a:r>
            <a:r>
              <a:rPr lang="en-US" sz="3600" dirty="0" smtClean="0"/>
              <a:t> </a:t>
            </a:r>
            <a:r>
              <a:rPr lang="en-US" sz="3600" dirty="0" smtClean="0"/>
              <a:t>Global &amp; WA Climate Models</a:t>
            </a:r>
            <a:endParaRPr lang="en-US" sz="3600" dirty="0"/>
          </a:p>
        </p:txBody>
      </p:sp>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14801" y="2426677"/>
            <a:ext cx="5029200" cy="44313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rot="16200000">
            <a:off x="8357801" y="6071800"/>
            <a:ext cx="1295400" cy="276999"/>
          </a:xfrm>
          <a:prstGeom prst="rect">
            <a:avLst/>
          </a:prstGeom>
        </p:spPr>
        <p:txBody>
          <a:bodyPr wrap="square">
            <a:spAutoFit/>
          </a:bodyPr>
          <a:lstStyle/>
          <a:p>
            <a:r>
              <a:rPr lang="en-US" sz="1200" dirty="0" err="1" smtClean="0">
                <a:solidFill>
                  <a:srgbClr val="002060"/>
                </a:solidFill>
              </a:rPr>
              <a:t>Littell</a:t>
            </a:r>
            <a:r>
              <a:rPr lang="en-US" sz="1200" dirty="0" smtClean="0">
                <a:solidFill>
                  <a:srgbClr val="002060"/>
                </a:solidFill>
              </a:rPr>
              <a:t>, et al. 2009</a:t>
            </a:r>
            <a:endParaRPr lang="en-US" sz="1200" dirty="0">
              <a:solidFill>
                <a:srgbClr val="002060"/>
              </a:solidFill>
            </a:endParaRPr>
          </a:p>
        </p:txBody>
      </p:sp>
      <p:pic>
        <p:nvPicPr>
          <p:cNvPr id="1026" name="Picture 2"/>
          <p:cNvPicPr>
            <a:picLocks noChangeAspect="1" noChangeArrowheads="1"/>
          </p:cNvPicPr>
          <p:nvPr/>
        </p:nvPicPr>
        <p:blipFill>
          <a:blip r:embed="rId5" cstate="print"/>
          <a:srcRect t="10000" b="3333"/>
          <a:stretch>
            <a:fillRect/>
          </a:stretch>
        </p:blipFill>
        <p:spPr bwMode="auto">
          <a:xfrm>
            <a:off x="0" y="5257800"/>
            <a:ext cx="4116622" cy="1600200"/>
          </a:xfrm>
          <a:prstGeom prst="rect">
            <a:avLst/>
          </a:prstGeom>
          <a:noFill/>
          <a:ln w="9525">
            <a:noFill/>
            <a:miter lim="800000"/>
            <a:headEnd/>
            <a:tailEnd/>
          </a:ln>
        </p:spPr>
      </p:pic>
      <p:pic>
        <p:nvPicPr>
          <p:cNvPr id="1027" name="Picture 3"/>
          <p:cNvPicPr>
            <a:picLocks noChangeAspect="1" noChangeArrowheads="1"/>
          </p:cNvPicPr>
          <p:nvPr/>
        </p:nvPicPr>
        <p:blipFill>
          <a:blip r:embed="rId6" cstate="print"/>
          <a:srcRect/>
          <a:stretch>
            <a:fillRect/>
          </a:stretch>
        </p:blipFill>
        <p:spPr bwMode="auto">
          <a:xfrm>
            <a:off x="0" y="4705350"/>
            <a:ext cx="4114800" cy="323850"/>
          </a:xfrm>
          <a:prstGeom prst="rect">
            <a:avLst/>
          </a:prstGeom>
          <a:noFill/>
          <a:ln w="9525">
            <a:noFill/>
            <a:miter lim="800000"/>
            <a:headEnd/>
            <a:tailEnd/>
          </a:ln>
        </p:spPr>
      </p:pic>
      <p:sp>
        <p:nvSpPr>
          <p:cNvPr id="11" name="TextBox 10"/>
          <p:cNvSpPr txBox="1"/>
          <p:nvPr/>
        </p:nvSpPr>
        <p:spPr>
          <a:xfrm>
            <a:off x="0" y="4980801"/>
            <a:ext cx="4114800" cy="276999"/>
          </a:xfrm>
          <a:prstGeom prst="rect">
            <a:avLst/>
          </a:prstGeom>
          <a:solidFill>
            <a:schemeClr val="bg1"/>
          </a:solidFill>
        </p:spPr>
        <p:txBody>
          <a:bodyPr wrap="square" rtlCol="0">
            <a:spAutoFit/>
          </a:bodyPr>
          <a:lstStyle/>
          <a:p>
            <a:pPr algn="ctr"/>
            <a:r>
              <a:rPr lang="en-US" sz="1200" dirty="0" smtClean="0"/>
              <a:t>Change in 2035 Winter Temperature (RCP 4.5)</a:t>
            </a:r>
            <a:endParaRPr lang="en-US" sz="1200" dirty="0"/>
          </a:p>
        </p:txBody>
      </p:sp>
      <p:sp>
        <p:nvSpPr>
          <p:cNvPr id="12" name="Rectangle 11"/>
          <p:cNvSpPr/>
          <p:nvPr/>
        </p:nvSpPr>
        <p:spPr>
          <a:xfrm>
            <a:off x="3505200" y="6629400"/>
            <a:ext cx="838200" cy="276999"/>
          </a:xfrm>
          <a:prstGeom prst="rect">
            <a:avLst/>
          </a:prstGeom>
        </p:spPr>
        <p:txBody>
          <a:bodyPr wrap="square">
            <a:spAutoFit/>
          </a:bodyPr>
          <a:lstStyle/>
          <a:p>
            <a:r>
              <a:rPr lang="en-US" sz="1200" dirty="0" smtClean="0">
                <a:solidFill>
                  <a:srgbClr val="002060"/>
                </a:solidFill>
              </a:rPr>
              <a:t>IPCC 2013</a:t>
            </a:r>
          </a:p>
        </p:txBody>
      </p:sp>
      <p:pic>
        <p:nvPicPr>
          <p:cNvPr id="1029" name="Picture 5"/>
          <p:cNvPicPr>
            <a:picLocks noChangeAspect="1" noChangeArrowheads="1"/>
          </p:cNvPicPr>
          <p:nvPr/>
        </p:nvPicPr>
        <p:blipFill>
          <a:blip r:embed="rId7" cstate="print"/>
          <a:srcRect/>
          <a:stretch>
            <a:fillRect/>
          </a:stretch>
        </p:blipFill>
        <p:spPr bwMode="auto">
          <a:xfrm>
            <a:off x="0" y="4524375"/>
            <a:ext cx="4114800" cy="200025"/>
          </a:xfrm>
          <a:prstGeom prst="rect">
            <a:avLst/>
          </a:prstGeom>
          <a:noFill/>
          <a:ln w="9525">
            <a:noFill/>
            <a:miter lim="800000"/>
            <a:headEnd/>
            <a:tailEnd/>
          </a:ln>
        </p:spPr>
      </p:pic>
      <p:sp>
        <p:nvSpPr>
          <p:cNvPr id="15" name="TextBox 14"/>
          <p:cNvSpPr txBox="1"/>
          <p:nvPr/>
        </p:nvSpPr>
        <p:spPr>
          <a:xfrm>
            <a:off x="0" y="2426677"/>
            <a:ext cx="4114800" cy="276999"/>
          </a:xfrm>
          <a:prstGeom prst="rect">
            <a:avLst/>
          </a:prstGeom>
          <a:solidFill>
            <a:schemeClr val="bg1"/>
          </a:solidFill>
        </p:spPr>
        <p:txBody>
          <a:bodyPr wrap="square" rtlCol="0">
            <a:spAutoFit/>
          </a:bodyPr>
          <a:lstStyle/>
          <a:p>
            <a:pPr algn="ctr"/>
            <a:r>
              <a:rPr lang="en-US" sz="1200" dirty="0" smtClean="0"/>
              <a:t>Change in 2035 Fall Precipitation (RCP 4.5)</a:t>
            </a:r>
            <a:endParaRPr lang="en-US" sz="1200" dirty="0"/>
          </a:p>
        </p:txBody>
      </p:sp>
      <p:sp>
        <p:nvSpPr>
          <p:cNvPr id="17" name="TextBox 16"/>
          <p:cNvSpPr txBox="1"/>
          <p:nvPr/>
        </p:nvSpPr>
        <p:spPr>
          <a:xfrm>
            <a:off x="0" y="2145268"/>
            <a:ext cx="4572000" cy="369332"/>
          </a:xfrm>
          <a:prstGeom prst="rect">
            <a:avLst/>
          </a:prstGeom>
          <a:solidFill>
            <a:schemeClr val="bg1"/>
          </a:solidFill>
        </p:spPr>
        <p:txBody>
          <a:bodyPr wrap="square" rtlCol="0">
            <a:spAutoFit/>
          </a:bodyPr>
          <a:lstStyle/>
          <a:p>
            <a:pPr algn="ctr"/>
            <a:r>
              <a:rPr lang="en-US" b="1" dirty="0" smtClean="0"/>
              <a:t>Global Climate model</a:t>
            </a:r>
            <a:endParaRPr lang="en-US" b="1" dirty="0"/>
          </a:p>
        </p:txBody>
      </p:sp>
      <p:sp>
        <p:nvSpPr>
          <p:cNvPr id="18" name="TextBox 17"/>
          <p:cNvSpPr txBox="1"/>
          <p:nvPr/>
        </p:nvSpPr>
        <p:spPr>
          <a:xfrm>
            <a:off x="4572000" y="2145268"/>
            <a:ext cx="4572000" cy="369332"/>
          </a:xfrm>
          <a:prstGeom prst="rect">
            <a:avLst/>
          </a:prstGeom>
          <a:solidFill>
            <a:schemeClr val="bg1"/>
          </a:solidFill>
        </p:spPr>
        <p:txBody>
          <a:bodyPr wrap="square" rtlCol="0">
            <a:spAutoFit/>
          </a:bodyPr>
          <a:lstStyle/>
          <a:p>
            <a:pPr algn="ctr"/>
            <a:r>
              <a:rPr lang="en-US" b="1" dirty="0" smtClean="0"/>
              <a:t>Regional Climate model</a:t>
            </a:r>
            <a:endParaRPr lang="en-US" b="1" dirty="0"/>
          </a:p>
        </p:txBody>
      </p:sp>
      <p:sp>
        <p:nvSpPr>
          <p:cNvPr id="19" name="TextBox 18"/>
          <p:cNvSpPr txBox="1"/>
          <p:nvPr/>
        </p:nvSpPr>
        <p:spPr>
          <a:xfrm>
            <a:off x="0" y="685800"/>
            <a:ext cx="9144000" cy="1400383"/>
          </a:xfrm>
          <a:prstGeom prst="rect">
            <a:avLst/>
          </a:prstGeom>
          <a:noFill/>
        </p:spPr>
        <p:txBody>
          <a:bodyPr wrap="square" rtlCol="0">
            <a:spAutoFit/>
          </a:bodyPr>
          <a:lstStyle/>
          <a:p>
            <a:pPr>
              <a:tabLst>
                <a:tab pos="2743200" algn="l"/>
                <a:tab pos="5486400" algn="l"/>
              </a:tabLst>
            </a:pPr>
            <a:r>
              <a:rPr lang="en-US" sz="2000" dirty="0" smtClean="0"/>
              <a:t>Regional predictions	</a:t>
            </a:r>
            <a:r>
              <a:rPr lang="en-US" sz="2000" b="1" dirty="0" smtClean="0"/>
              <a:t>Global model	Region model</a:t>
            </a:r>
            <a:endParaRPr lang="en-US" sz="2000" b="1" dirty="0" smtClean="0"/>
          </a:p>
          <a:p>
            <a:pPr marL="171450" indent="-171450">
              <a:buFont typeface="Arial" pitchFamily="34" charset="0"/>
              <a:buChar char="•"/>
              <a:tabLst>
                <a:tab pos="2743200" algn="l"/>
                <a:tab pos="5486400" algn="l"/>
              </a:tabLst>
            </a:pPr>
            <a:r>
              <a:rPr lang="en-US" sz="2000" b="1" dirty="0" smtClean="0"/>
              <a:t>Fall </a:t>
            </a:r>
            <a:r>
              <a:rPr lang="en-US" sz="2000" b="1" dirty="0" err="1" smtClean="0"/>
              <a:t>Precip</a:t>
            </a:r>
            <a:r>
              <a:rPr lang="en-US" sz="2000" dirty="0" smtClean="0"/>
              <a:t>: 	↑ 11.7%	↑ </a:t>
            </a:r>
            <a:r>
              <a:rPr lang="en-US" sz="2000" dirty="0" smtClean="0"/>
              <a:t>spatial variability</a:t>
            </a:r>
          </a:p>
          <a:p>
            <a:pPr marL="171450" indent="-171450">
              <a:buFont typeface="Arial" pitchFamily="34" charset="0"/>
              <a:buChar char="•"/>
              <a:tabLst>
                <a:tab pos="2743200" algn="l"/>
                <a:tab pos="5486400" algn="l"/>
              </a:tabLst>
            </a:pPr>
            <a:r>
              <a:rPr lang="en-US" sz="2000" b="1" dirty="0" smtClean="0"/>
              <a:t>Winter Temp</a:t>
            </a:r>
            <a:r>
              <a:rPr lang="en-US" sz="2000" dirty="0" smtClean="0"/>
              <a:t>:	↑3.6°F	↑ </a:t>
            </a:r>
            <a:r>
              <a:rPr lang="en-US" sz="2000" dirty="0" smtClean="0"/>
              <a:t>2.6°F, </a:t>
            </a:r>
            <a:r>
              <a:rPr lang="en-US" sz="2000" dirty="0" smtClean="0"/>
              <a:t>variable</a:t>
            </a:r>
            <a:r>
              <a:rPr lang="en-US" sz="2000" dirty="0" smtClean="0"/>
              <a:t>, ↑ </a:t>
            </a:r>
            <a:r>
              <a:rPr lang="en-US" sz="2000" dirty="0" smtClean="0"/>
              <a:t>alpine areas</a:t>
            </a:r>
          </a:p>
          <a:p>
            <a:pPr marL="171450" indent="-171450">
              <a:spcBef>
                <a:spcPts val="600"/>
              </a:spcBef>
              <a:buFont typeface="Arial" pitchFamily="34" charset="0"/>
              <a:buChar char="•"/>
            </a:pPr>
            <a:r>
              <a:rPr lang="en-US" sz="2000" dirty="0" smtClean="0"/>
              <a:t>Value of regional models for identifying sub-regional patterns and differences. </a:t>
            </a:r>
            <a:endParaRPr lang="en-US" sz="2000" dirty="0"/>
          </a:p>
        </p:txBody>
      </p:sp>
      <p:sp>
        <p:nvSpPr>
          <p:cNvPr id="3" name="Rectangle 2"/>
          <p:cNvSpPr/>
          <p:nvPr/>
        </p:nvSpPr>
        <p:spPr>
          <a:xfrm>
            <a:off x="-4603898" y="663086"/>
            <a:ext cx="4572000" cy="923330"/>
          </a:xfrm>
          <a:prstGeom prst="rect">
            <a:avLst/>
          </a:prstGeom>
        </p:spPr>
        <p:txBody>
          <a:bodyPr>
            <a:spAutoFit/>
          </a:bodyPr>
          <a:lstStyle/>
          <a:p>
            <a:pPr marL="171450" indent="-171450">
              <a:buFont typeface="Arial" pitchFamily="34" charset="0"/>
              <a:buChar char="•"/>
            </a:pPr>
            <a:r>
              <a:rPr lang="en-US" dirty="0"/>
              <a:t>Increase in model resolution (grain size ) yields different regional predictions than global</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100" name="Picture 4" descr="http://www.urbaneco.washington.edu/sbs/images/Basin_map.jpg"/>
          <p:cNvPicPr>
            <a:picLocks noChangeAspect="1" noChangeArrowheads="1"/>
          </p:cNvPicPr>
          <p:nvPr/>
        </p:nvPicPr>
        <p:blipFill>
          <a:blip r:embed="rId3" cstate="print"/>
          <a:srcRect l="2062"/>
          <a:stretch>
            <a:fillRect/>
          </a:stretch>
        </p:blipFill>
        <p:spPr bwMode="auto">
          <a:xfrm>
            <a:off x="0" y="207569"/>
            <a:ext cx="7239000" cy="6650431"/>
          </a:xfrm>
          <a:prstGeom prst="rect">
            <a:avLst/>
          </a:prstGeom>
          <a:noFill/>
        </p:spPr>
      </p:pic>
      <p:sp>
        <p:nvSpPr>
          <p:cNvPr id="2" name="Title 1"/>
          <p:cNvSpPr>
            <a:spLocks noGrp="1"/>
          </p:cNvSpPr>
          <p:nvPr>
            <p:ph type="title"/>
          </p:nvPr>
        </p:nvSpPr>
        <p:spPr>
          <a:xfrm>
            <a:off x="3276600" y="76200"/>
            <a:ext cx="5867400" cy="1600200"/>
          </a:xfrm>
        </p:spPr>
        <p:txBody>
          <a:bodyPr lIns="0" rIns="0">
            <a:normAutofit fontScale="90000"/>
          </a:bodyPr>
          <a:lstStyle/>
          <a:p>
            <a:r>
              <a:rPr lang="en-US" dirty="0" smtClean="0"/>
              <a:t>Research Scale</a:t>
            </a:r>
            <a:br>
              <a:rPr lang="en-US" dirty="0" smtClean="0"/>
            </a:br>
            <a:r>
              <a:rPr lang="en-US" dirty="0" smtClean="0"/>
              <a:t>Skykomish River Watershed 	Snohomish Basin</a:t>
            </a:r>
            <a:endParaRPr lang="en-US" dirty="0"/>
          </a:p>
        </p:txBody>
      </p:sp>
      <p:pic>
        <p:nvPicPr>
          <p:cNvPr id="4098" name="Picture 2" descr="http://www.epa.gov/owow/surf/hucs/images/17110009l.gif"/>
          <p:cNvPicPr>
            <a:picLocks noChangeAspect="1" noChangeArrowheads="1"/>
          </p:cNvPicPr>
          <p:nvPr/>
        </p:nvPicPr>
        <p:blipFill>
          <a:blip r:embed="rId4" cstate="print"/>
          <a:srcRect l="8451" t="4233" r="7042" b="2645"/>
          <a:stretch>
            <a:fillRect/>
          </a:stretch>
        </p:blipFill>
        <p:spPr bwMode="auto">
          <a:xfrm>
            <a:off x="0" y="5181600"/>
            <a:ext cx="2286000" cy="1676400"/>
          </a:xfrm>
          <a:prstGeom prst="rect">
            <a:avLst/>
          </a:prstGeom>
          <a:noFill/>
        </p:spPr>
      </p:pic>
      <p:pic>
        <p:nvPicPr>
          <p:cNvPr id="4103" name="Picture 7"/>
          <p:cNvPicPr>
            <a:picLocks noChangeAspect="1" noChangeArrowheads="1"/>
          </p:cNvPicPr>
          <p:nvPr/>
        </p:nvPicPr>
        <p:blipFill>
          <a:blip r:embed="rId5" cstate="print"/>
          <a:srcRect/>
          <a:stretch>
            <a:fillRect/>
          </a:stretch>
        </p:blipFill>
        <p:spPr bwMode="auto">
          <a:xfrm>
            <a:off x="7030032" y="1760370"/>
            <a:ext cx="2113968" cy="1592430"/>
          </a:xfrm>
          <a:prstGeom prst="rect">
            <a:avLst/>
          </a:prstGeom>
          <a:noFill/>
          <a:ln w="9525">
            <a:noFill/>
            <a:miter lim="800000"/>
            <a:headEnd/>
            <a:tailEnd/>
          </a:ln>
        </p:spPr>
      </p:pic>
      <p:cxnSp>
        <p:nvCxnSpPr>
          <p:cNvPr id="10" name="Straight Connector 9"/>
          <p:cNvCxnSpPr>
            <a:endCxn id="4105" idx="1"/>
          </p:cNvCxnSpPr>
          <p:nvPr/>
        </p:nvCxnSpPr>
        <p:spPr>
          <a:xfrm>
            <a:off x="5638800" y="4343400"/>
            <a:ext cx="1371600" cy="171450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pic>
        <p:nvPicPr>
          <p:cNvPr id="4105" name="Picture 9" descr="http://fe867b.medialib.glogster.com/media/ff/ff5da7a80f36b807e9a2d25487832e373d59c31249be2bbc37d2a00ce2f9dd52/temperate-rainforest-cordova-alaska-jpg.jpg"/>
          <p:cNvPicPr>
            <a:picLocks noChangeAspect="1" noChangeArrowheads="1"/>
          </p:cNvPicPr>
          <p:nvPr/>
        </p:nvPicPr>
        <p:blipFill>
          <a:blip r:embed="rId6" cstate="print"/>
          <a:srcRect/>
          <a:stretch>
            <a:fillRect/>
          </a:stretch>
        </p:blipFill>
        <p:spPr bwMode="auto">
          <a:xfrm>
            <a:off x="7010400" y="5257800"/>
            <a:ext cx="2133600" cy="1600200"/>
          </a:xfrm>
          <a:prstGeom prst="rect">
            <a:avLst/>
          </a:prstGeom>
          <a:noFill/>
        </p:spPr>
      </p:pic>
      <p:pic>
        <p:nvPicPr>
          <p:cNvPr id="4107" name="Picture 11" descr="http://media.rd.com/rd/images/rdc/books/most-scenic-drives-in-america/hidden-gems-north-cascades-af.jpg"/>
          <p:cNvPicPr>
            <a:picLocks noChangeAspect="1" noChangeArrowheads="1"/>
          </p:cNvPicPr>
          <p:nvPr/>
        </p:nvPicPr>
        <p:blipFill>
          <a:blip r:embed="rId7" cstate="print"/>
          <a:srcRect l="5841"/>
          <a:stretch>
            <a:fillRect/>
          </a:stretch>
        </p:blipFill>
        <p:spPr bwMode="auto">
          <a:xfrm>
            <a:off x="6978316" y="3505200"/>
            <a:ext cx="2165684" cy="1524000"/>
          </a:xfrm>
          <a:prstGeom prst="rect">
            <a:avLst/>
          </a:prstGeom>
          <a:noFill/>
        </p:spPr>
      </p:pic>
      <p:cxnSp>
        <p:nvCxnSpPr>
          <p:cNvPr id="16" name="Straight Connector 15"/>
          <p:cNvCxnSpPr>
            <a:endCxn id="4103" idx="1"/>
          </p:cNvCxnSpPr>
          <p:nvPr/>
        </p:nvCxnSpPr>
        <p:spPr>
          <a:xfrm>
            <a:off x="5410200" y="1988970"/>
            <a:ext cx="1619832" cy="567615"/>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endCxn id="4107" idx="1"/>
          </p:cNvCxnSpPr>
          <p:nvPr/>
        </p:nvCxnSpPr>
        <p:spPr>
          <a:xfrm>
            <a:off x="4572000" y="3352800"/>
            <a:ext cx="2406316" cy="91440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5029200" y="6581001"/>
            <a:ext cx="4114800" cy="276999"/>
          </a:xfrm>
          <a:prstGeom prst="rect">
            <a:avLst/>
          </a:prstGeom>
          <a:solidFill>
            <a:schemeClr val="bg1"/>
          </a:solidFill>
        </p:spPr>
        <p:txBody>
          <a:bodyPr wrap="square">
            <a:spAutoFit/>
          </a:bodyPr>
          <a:lstStyle/>
          <a:p>
            <a:pPr algn="r"/>
            <a:r>
              <a:rPr lang="en-US" sz="1200" dirty="0" smtClean="0">
                <a:solidFill>
                  <a:srgbClr val="002060"/>
                </a:solidFill>
              </a:rPr>
              <a:t>Hamlet et al. 2010</a:t>
            </a:r>
            <a:endParaRPr lang="en-US" sz="1200" dirty="0">
              <a:solidFill>
                <a:srgbClr val="002060"/>
              </a:solidFill>
              <a:effectLst/>
            </a:endParaRPr>
          </a:p>
        </p:txBody>
      </p:sp>
      <p:sp>
        <p:nvSpPr>
          <p:cNvPr id="2" name="Title 1"/>
          <p:cNvSpPr>
            <a:spLocks noGrp="1"/>
          </p:cNvSpPr>
          <p:nvPr>
            <p:ph type="title"/>
          </p:nvPr>
        </p:nvSpPr>
        <p:spPr>
          <a:xfrm>
            <a:off x="0" y="347410"/>
            <a:ext cx="4648200" cy="1676400"/>
          </a:xfrm>
        </p:spPr>
        <p:txBody>
          <a:bodyPr lIns="0" rIns="0">
            <a:normAutofit fontScale="90000"/>
          </a:bodyPr>
          <a:lstStyle/>
          <a:p>
            <a:r>
              <a:rPr lang="en-US" u="sng" dirty="0"/>
              <a:t>Temporal Scale, </a:t>
            </a:r>
            <a:r>
              <a:rPr lang="en-US" u="sng" dirty="0" smtClean="0"/>
              <a:t/>
            </a:r>
            <a:br>
              <a:rPr lang="en-US" u="sng" dirty="0" smtClean="0"/>
            </a:br>
            <a:r>
              <a:rPr lang="en-US" u="sng" dirty="0" smtClean="0"/>
              <a:t>Long Term:</a:t>
            </a:r>
            <a:r>
              <a:rPr lang="en-US" dirty="0" smtClean="0"/>
              <a:t/>
            </a:r>
            <a:br>
              <a:rPr lang="en-US" dirty="0" smtClean="0"/>
            </a:br>
            <a:r>
              <a:rPr lang="en-US" sz="4000" dirty="0" smtClean="0"/>
              <a:t>Climate Projections for Study Area by </a:t>
            </a:r>
            <a:r>
              <a:rPr lang="en-US" sz="4000" dirty="0" smtClean="0"/>
              <a:t>2070</a:t>
            </a:r>
            <a:endParaRPr lang="en-US" sz="4000" dirty="0"/>
          </a:p>
        </p:txBody>
      </p:sp>
      <p:sp>
        <p:nvSpPr>
          <p:cNvPr id="3" name="Content Placeholder 2"/>
          <p:cNvSpPr>
            <a:spLocks noGrp="1"/>
          </p:cNvSpPr>
          <p:nvPr>
            <p:ph idx="1"/>
          </p:nvPr>
        </p:nvSpPr>
        <p:spPr>
          <a:xfrm>
            <a:off x="152400" y="2514600"/>
            <a:ext cx="4648200" cy="3124200"/>
          </a:xfrm>
        </p:spPr>
        <p:txBody>
          <a:bodyPr rIns="0">
            <a:noAutofit/>
          </a:bodyPr>
          <a:lstStyle/>
          <a:p>
            <a:pPr>
              <a:lnSpc>
                <a:spcPct val="150000"/>
              </a:lnSpc>
            </a:pPr>
            <a:r>
              <a:rPr lang="en-US" sz="2000" dirty="0"/>
              <a:t>↑ 14</a:t>
            </a:r>
            <a:r>
              <a:rPr lang="en-US" sz="2000" dirty="0" smtClean="0"/>
              <a:t>% annual average </a:t>
            </a:r>
            <a:r>
              <a:rPr lang="en-US" sz="2000" dirty="0" smtClean="0"/>
              <a:t>precipitation</a:t>
            </a:r>
            <a:endParaRPr lang="en-US" sz="2000" dirty="0" smtClean="0"/>
          </a:p>
          <a:p>
            <a:pPr>
              <a:lnSpc>
                <a:spcPct val="150000"/>
              </a:lnSpc>
            </a:pPr>
            <a:r>
              <a:rPr lang="en-US" sz="2000" dirty="0" smtClean="0"/>
              <a:t>↑ storm intensity</a:t>
            </a:r>
          </a:p>
          <a:p>
            <a:pPr>
              <a:lnSpc>
                <a:spcPct val="150000"/>
              </a:lnSpc>
              <a:tabLst>
                <a:tab pos="342900" algn="l"/>
              </a:tabLst>
            </a:pPr>
            <a:r>
              <a:rPr lang="en-US" sz="2000" dirty="0"/>
              <a:t>2.0 to 8.5°F </a:t>
            </a:r>
            <a:r>
              <a:rPr lang="en-US" sz="2000" dirty="0" smtClean="0"/>
              <a:t>warming </a:t>
            </a:r>
            <a:endParaRPr lang="en-US" sz="2000" dirty="0" smtClean="0"/>
          </a:p>
          <a:p>
            <a:pPr>
              <a:lnSpc>
                <a:spcPct val="150000"/>
              </a:lnSpc>
              <a:tabLst>
                <a:tab pos="342900" algn="l"/>
              </a:tabLst>
            </a:pPr>
            <a:r>
              <a:rPr lang="en-US" sz="2000" dirty="0" smtClean="0"/>
              <a:t>↓ </a:t>
            </a:r>
            <a:r>
              <a:rPr lang="en-US" sz="2000" dirty="0" smtClean="0"/>
              <a:t>snow accumulation</a:t>
            </a:r>
          </a:p>
          <a:p>
            <a:pPr>
              <a:lnSpc>
                <a:spcPct val="150000"/>
              </a:lnSpc>
            </a:pPr>
            <a:r>
              <a:rPr lang="en-US" sz="2000" dirty="0" smtClean="0"/>
              <a:t>↓ </a:t>
            </a:r>
            <a:r>
              <a:rPr lang="en-US" sz="2000" dirty="0" smtClean="0"/>
              <a:t>S</a:t>
            </a:r>
            <a:r>
              <a:rPr lang="en-US" sz="2000" dirty="0" smtClean="0"/>
              <a:t>tream </a:t>
            </a:r>
            <a:r>
              <a:rPr lang="en-US" sz="2000" dirty="0" err="1"/>
              <a:t>baseflow</a:t>
            </a:r>
            <a:r>
              <a:rPr lang="en-US" sz="2000" dirty="0"/>
              <a:t> </a:t>
            </a:r>
            <a:r>
              <a:rPr lang="en-US" sz="2000" dirty="0" smtClean="0"/>
              <a:t>&amp; groundwater</a:t>
            </a:r>
            <a:endParaRPr lang="en-US" sz="2000" dirty="0" smtClean="0"/>
          </a:p>
        </p:txBody>
      </p:sp>
      <p:sp>
        <p:nvSpPr>
          <p:cNvPr id="7" name="Rectangle 6"/>
          <p:cNvSpPr/>
          <p:nvPr/>
        </p:nvSpPr>
        <p:spPr>
          <a:xfrm>
            <a:off x="0" y="6581001"/>
            <a:ext cx="1447800" cy="276999"/>
          </a:xfrm>
          <a:prstGeom prst="rect">
            <a:avLst/>
          </a:prstGeom>
        </p:spPr>
        <p:txBody>
          <a:bodyPr wrap="square">
            <a:spAutoFit/>
          </a:bodyPr>
          <a:lstStyle/>
          <a:p>
            <a:r>
              <a:rPr lang="en-US" sz="1200" dirty="0" smtClean="0">
                <a:solidFill>
                  <a:srgbClr val="002060"/>
                </a:solidFill>
              </a:rPr>
              <a:t>Dalton et al. 2013</a:t>
            </a:r>
            <a:endParaRPr lang="en-US" sz="1200" dirty="0">
              <a:solidFill>
                <a:srgbClr val="002060"/>
              </a:solidFill>
              <a:effectLst/>
            </a:endParaRPr>
          </a:p>
        </p:txBody>
      </p:sp>
      <p:sp>
        <p:nvSpPr>
          <p:cNvPr id="12" name="TextBox 11"/>
          <p:cNvSpPr txBox="1"/>
          <p:nvPr/>
        </p:nvSpPr>
        <p:spPr>
          <a:xfrm>
            <a:off x="4953000" y="0"/>
            <a:ext cx="4191000" cy="646331"/>
          </a:xfrm>
          <a:prstGeom prst="rect">
            <a:avLst/>
          </a:prstGeom>
          <a:solidFill>
            <a:schemeClr val="bg1"/>
          </a:solidFill>
        </p:spPr>
        <p:txBody>
          <a:bodyPr wrap="square" rtlCol="0">
            <a:spAutoFit/>
          </a:bodyPr>
          <a:lstStyle/>
          <a:p>
            <a:pPr algn="ctr"/>
            <a:r>
              <a:rPr lang="en-US" b="1" dirty="0" smtClean="0"/>
              <a:t>Snow Water Equivalent (in), Skykomish River, WA</a:t>
            </a:r>
            <a:endParaRPr lang="en-US" b="1" dirty="0"/>
          </a:p>
        </p:txBody>
      </p:sp>
      <p:pic>
        <p:nvPicPr>
          <p:cNvPr id="4" name="Picture 2"/>
          <p:cNvPicPr>
            <a:picLocks noChangeAspect="1" noChangeArrowheads="1"/>
          </p:cNvPicPr>
          <p:nvPr/>
        </p:nvPicPr>
        <p:blipFill>
          <a:blip r:embed="rId3" cstate="print"/>
          <a:srcRect/>
          <a:stretch>
            <a:fillRect/>
          </a:stretch>
        </p:blipFill>
        <p:spPr bwMode="auto">
          <a:xfrm>
            <a:off x="4953000" y="575149"/>
            <a:ext cx="4191000" cy="6085781"/>
          </a:xfrm>
          <a:prstGeom prst="rect">
            <a:avLst/>
          </a:prstGeom>
          <a:noFill/>
          <a:ln w="9525">
            <a:noFill/>
            <a:miter lim="800000"/>
            <a:headEnd/>
            <a:tailEnd/>
          </a:ln>
        </p:spPr>
      </p:pic>
      <p:pic>
        <p:nvPicPr>
          <p:cNvPr id="5" name="Picture 3"/>
          <p:cNvPicPr>
            <a:picLocks noChangeAspect="1" noChangeArrowheads="1"/>
          </p:cNvPicPr>
          <p:nvPr/>
        </p:nvPicPr>
        <p:blipFill>
          <a:blip r:embed="rId4" cstate="print"/>
          <a:srcRect r="11429"/>
          <a:stretch>
            <a:fillRect/>
          </a:stretch>
        </p:blipFill>
        <p:spPr bwMode="auto">
          <a:xfrm>
            <a:off x="2971800" y="6099912"/>
            <a:ext cx="2362200" cy="758088"/>
          </a:xfrm>
          <a:prstGeom prst="rect">
            <a:avLst/>
          </a:prstGeom>
          <a:noFill/>
          <a:ln w="9525">
            <a:noFill/>
            <a:miter lim="800000"/>
            <a:headEnd/>
            <a:tailEnd/>
          </a:ln>
        </p:spPr>
      </p:pic>
    </p:spTree>
    <p:extLst>
      <p:ext uri="{BB962C8B-B14F-4D97-AF65-F5344CB8AC3E}">
        <p14:creationId xmlns:p14="http://schemas.microsoft.com/office/powerpoint/2010/main" val="14464629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lIns="0" tIns="45720" rIns="0">
            <a:normAutofit fontScale="90000"/>
          </a:bodyPr>
          <a:lstStyle/>
          <a:p>
            <a:r>
              <a:rPr lang="en-US" i="1" u="sng" dirty="0" smtClean="0"/>
              <a:t>Temporal Scale, Short Term</a:t>
            </a:r>
            <a:r>
              <a:rPr lang="en-US" i="1" dirty="0" smtClean="0"/>
              <a:t/>
            </a:r>
            <a:br>
              <a:rPr lang="en-US" i="1" dirty="0" smtClean="0"/>
            </a:br>
            <a:r>
              <a:rPr lang="en-US" dirty="0" smtClean="0"/>
              <a:t> </a:t>
            </a:r>
            <a:r>
              <a:rPr lang="en-US" sz="4000" dirty="0" smtClean="0"/>
              <a:t>Inter-annual changes to hydrology </a:t>
            </a:r>
            <a:endParaRPr lang="en-US" sz="4000" dirty="0"/>
          </a:p>
        </p:txBody>
      </p:sp>
      <p:pic>
        <p:nvPicPr>
          <p:cNvPr id="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5800" y="1447800"/>
            <a:ext cx="4648200" cy="495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7696200" y="6598859"/>
            <a:ext cx="1447800" cy="276999"/>
          </a:xfrm>
          <a:prstGeom prst="rect">
            <a:avLst/>
          </a:prstGeom>
        </p:spPr>
        <p:txBody>
          <a:bodyPr wrap="square">
            <a:spAutoFit/>
          </a:bodyPr>
          <a:lstStyle/>
          <a:p>
            <a:r>
              <a:rPr lang="en-US" sz="1200" dirty="0" err="1" smtClean="0">
                <a:solidFill>
                  <a:srgbClr val="002060"/>
                </a:solidFill>
              </a:rPr>
              <a:t>Elsner</a:t>
            </a:r>
            <a:r>
              <a:rPr lang="en-US" sz="1200" dirty="0" smtClean="0">
                <a:solidFill>
                  <a:srgbClr val="002060"/>
                </a:solidFill>
              </a:rPr>
              <a:t> et al. 2009</a:t>
            </a:r>
            <a:endParaRPr lang="en-US" sz="1200" dirty="0">
              <a:solidFill>
                <a:srgbClr val="002060"/>
              </a:solidFill>
              <a:effectLst/>
            </a:endParaRPr>
          </a:p>
        </p:txBody>
      </p:sp>
      <p:sp>
        <p:nvSpPr>
          <p:cNvPr id="5" name="Rectangle 4"/>
          <p:cNvSpPr/>
          <p:nvPr/>
        </p:nvSpPr>
        <p:spPr>
          <a:xfrm>
            <a:off x="0" y="1444347"/>
            <a:ext cx="4495800" cy="3508653"/>
          </a:xfrm>
          <a:prstGeom prst="rect">
            <a:avLst/>
          </a:prstGeom>
        </p:spPr>
        <p:txBody>
          <a:bodyPr wrap="square">
            <a:spAutoFit/>
          </a:bodyPr>
          <a:lstStyle/>
          <a:p>
            <a:pPr marL="342900" lvl="1" indent="-342900">
              <a:buFont typeface="Arial" pitchFamily="34" charset="0"/>
              <a:buChar char="•"/>
            </a:pPr>
            <a:r>
              <a:rPr lang="en-US" sz="2800" dirty="0" smtClean="0"/>
              <a:t>↓ ~34% summer </a:t>
            </a:r>
            <a:r>
              <a:rPr lang="en-US" sz="2800" dirty="0" err="1" smtClean="0"/>
              <a:t>precip</a:t>
            </a:r>
            <a:endParaRPr lang="en-US" sz="2800" dirty="0" smtClean="0"/>
          </a:p>
          <a:p>
            <a:pPr marL="342900" lvl="1" indent="-342900">
              <a:buFont typeface="Arial" pitchFamily="34" charset="0"/>
              <a:buChar char="•"/>
            </a:pPr>
            <a:r>
              <a:rPr lang="en-US" sz="2800" dirty="0" smtClean="0"/>
              <a:t>↑ winter </a:t>
            </a:r>
            <a:r>
              <a:rPr lang="en-US" sz="2800" dirty="0" err="1" smtClean="0"/>
              <a:t>Precip</a:t>
            </a:r>
            <a:endParaRPr lang="en-US" sz="2800" dirty="0" smtClean="0"/>
          </a:p>
          <a:p>
            <a:pPr marL="342900" lvl="1" indent="-342900">
              <a:buFont typeface="Arial" pitchFamily="34" charset="0"/>
              <a:buChar char="•"/>
            </a:pPr>
            <a:r>
              <a:rPr lang="en-US" sz="2800" dirty="0" smtClean="0">
                <a:sym typeface="Wingdings" panose="05000000000000000000" pitchFamily="2" charset="2"/>
              </a:rPr>
              <a:t>Transition of snow to rain-dominated basins</a:t>
            </a:r>
          </a:p>
          <a:p>
            <a:pPr marL="342900" lvl="1" indent="-342900">
              <a:buFont typeface="Arial" pitchFamily="34" charset="0"/>
              <a:buChar char="•"/>
            </a:pPr>
            <a:endParaRPr lang="en-US" sz="2800" dirty="0" smtClean="0">
              <a:sym typeface="Wingdings" panose="05000000000000000000" pitchFamily="2" charset="2"/>
            </a:endParaRPr>
          </a:p>
          <a:p>
            <a:pPr marL="342900" lvl="1" indent="-342900">
              <a:buFont typeface="Arial" pitchFamily="34" charset="0"/>
              <a:buChar char="•"/>
            </a:pPr>
            <a:r>
              <a:rPr lang="en-US" sz="2800" dirty="0" smtClean="0">
                <a:sym typeface="Wingdings" panose="05000000000000000000" pitchFamily="2" charset="2"/>
              </a:rPr>
              <a:t>Results</a:t>
            </a:r>
            <a:endParaRPr lang="en-US" sz="2800" dirty="0" smtClean="0"/>
          </a:p>
          <a:p>
            <a:pPr lvl="1">
              <a:buFont typeface="Wingdings" panose="05000000000000000000" pitchFamily="2" charset="2"/>
              <a:buChar char="Ø"/>
            </a:pPr>
            <a:r>
              <a:rPr lang="en-US" dirty="0" smtClean="0">
                <a:sym typeface="Wingdings" panose="05000000000000000000" pitchFamily="2" charset="2"/>
              </a:rPr>
              <a:t>Earlier peak flow</a:t>
            </a:r>
          </a:p>
          <a:p>
            <a:pPr lvl="1">
              <a:buFont typeface="Wingdings" panose="05000000000000000000" pitchFamily="2" charset="2"/>
              <a:buChar char="Ø"/>
            </a:pPr>
            <a:r>
              <a:rPr lang="en-US" dirty="0" smtClean="0">
                <a:sym typeface="Wingdings" panose="05000000000000000000" pitchFamily="2" charset="2"/>
              </a:rPr>
              <a:t>Increased winter flow intensity</a:t>
            </a:r>
          </a:p>
          <a:p>
            <a:pPr lvl="1">
              <a:buFont typeface="Wingdings" panose="05000000000000000000" pitchFamily="2" charset="2"/>
              <a:buChar char="Ø"/>
            </a:pPr>
            <a:r>
              <a:rPr lang="en-US" dirty="0" smtClean="0">
                <a:sym typeface="Wingdings" panose="05000000000000000000" pitchFamily="2" charset="2"/>
              </a:rPr>
              <a:t>Decreased summer base flow</a:t>
            </a:r>
          </a:p>
        </p:txBody>
      </p:sp>
      <p:sp>
        <p:nvSpPr>
          <p:cNvPr id="8" name="Rectangle 7"/>
          <p:cNvSpPr/>
          <p:nvPr/>
        </p:nvSpPr>
        <p:spPr>
          <a:xfrm>
            <a:off x="0" y="6581001"/>
            <a:ext cx="1447800" cy="276999"/>
          </a:xfrm>
          <a:prstGeom prst="rect">
            <a:avLst/>
          </a:prstGeom>
        </p:spPr>
        <p:txBody>
          <a:bodyPr wrap="square">
            <a:spAutoFit/>
          </a:bodyPr>
          <a:lstStyle/>
          <a:p>
            <a:r>
              <a:rPr lang="en-US" sz="1200" dirty="0" smtClean="0">
                <a:solidFill>
                  <a:srgbClr val="002060"/>
                </a:solidFill>
              </a:rPr>
              <a:t>Dalton et al. 2013</a:t>
            </a:r>
            <a:endParaRPr lang="en-US" sz="1200" dirty="0">
              <a:solidFill>
                <a:srgbClr val="002060"/>
              </a:solidFill>
              <a:effectLs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0"/>
            <a:ext cx="9144000" cy="990600"/>
          </a:xfrm>
        </p:spPr>
        <p:txBody>
          <a:bodyPr lIns="0" rIns="0">
            <a:normAutofit fontScale="90000"/>
          </a:bodyPr>
          <a:lstStyle/>
          <a:p>
            <a:pPr lvl="0">
              <a:defRPr/>
            </a:pPr>
            <a:r>
              <a:rPr lang="en-US" u="sng" dirty="0" smtClean="0"/>
              <a:t>Scales of </a:t>
            </a:r>
            <a:r>
              <a:rPr lang="en-US" u="sng" dirty="0" smtClean="0"/>
              <a:t>Impact:</a:t>
            </a:r>
            <a:r>
              <a:rPr lang="en-US" dirty="0" smtClean="0"/>
              <a:t/>
            </a:r>
            <a:br>
              <a:rPr lang="en-US" dirty="0" smtClean="0"/>
            </a:br>
            <a:r>
              <a:rPr lang="en-US" sz="4000" dirty="0" smtClean="0"/>
              <a:t>Ecological Effects </a:t>
            </a:r>
            <a:r>
              <a:rPr lang="en-US" sz="4000" dirty="0" smtClean="0"/>
              <a:t>at </a:t>
            </a:r>
            <a:r>
              <a:rPr lang="en-US" sz="4000" dirty="0" smtClean="0"/>
              <a:t>Different </a:t>
            </a:r>
            <a:r>
              <a:rPr lang="en-US" sz="4000" dirty="0" smtClean="0"/>
              <a:t>Habitat Scales</a:t>
            </a:r>
            <a:endParaRPr lang="en-US" sz="4000" dirty="0"/>
          </a:p>
        </p:txBody>
      </p:sp>
      <p:graphicFrame>
        <p:nvGraphicFramePr>
          <p:cNvPr id="9" name="Table 8"/>
          <p:cNvGraphicFramePr>
            <a:graphicFrameLocks noGrp="1"/>
          </p:cNvGraphicFramePr>
          <p:nvPr>
            <p:extLst>
              <p:ext uri="{D42A27DB-BD31-4B8C-83A1-F6EECF244321}">
                <p14:modId xmlns:p14="http://schemas.microsoft.com/office/powerpoint/2010/main" val="1985033371"/>
              </p:ext>
            </p:extLst>
          </p:nvPr>
        </p:nvGraphicFramePr>
        <p:xfrm>
          <a:off x="0" y="1143000"/>
          <a:ext cx="9144000" cy="314325"/>
        </p:xfrm>
        <a:graphic>
          <a:graphicData uri="http://schemas.openxmlformats.org/drawingml/2006/table">
            <a:tbl>
              <a:tblPr/>
              <a:tblGrid>
                <a:gridCol w="1816372"/>
                <a:gridCol w="1510457"/>
                <a:gridCol w="1242780"/>
                <a:gridCol w="1204542"/>
                <a:gridCol w="1878512"/>
                <a:gridCol w="1491337"/>
              </a:tblGrid>
              <a:tr h="190500">
                <a:tc>
                  <a:txBody>
                    <a:bodyPr/>
                    <a:lstStyle/>
                    <a:p>
                      <a:pPr algn="ctr" fontAlgn="b"/>
                      <a:r>
                        <a:rPr lang="en-US" sz="2000" b="1" i="0" u="none" strike="noStrike" dirty="0">
                          <a:solidFill>
                            <a:srgbClr val="000000"/>
                          </a:solidFill>
                          <a:latin typeface="Calibri"/>
                        </a:rPr>
                        <a:t>Microhabitat</a:t>
                      </a:r>
                    </a:p>
                  </a:txBody>
                  <a:tcPr marL="9525" marR="9525" marT="9525" marB="0" anchor="b">
                    <a:lnL>
                      <a:noFill/>
                    </a:lnL>
                    <a:lnR>
                      <a:noFill/>
                    </a:lnR>
                    <a:lnT>
                      <a:noFill/>
                    </a:lnT>
                    <a:lnB>
                      <a:noFill/>
                    </a:lnB>
                  </a:tcPr>
                </a:tc>
                <a:tc>
                  <a:txBody>
                    <a:bodyPr/>
                    <a:lstStyle/>
                    <a:p>
                      <a:pPr algn="ctr" fontAlgn="b"/>
                      <a:r>
                        <a:rPr lang="en-US" sz="2000" b="1" i="0" u="none" strike="noStrike" dirty="0">
                          <a:solidFill>
                            <a:srgbClr val="000000"/>
                          </a:solidFill>
                          <a:latin typeface="Calibri"/>
                        </a:rPr>
                        <a:t>Pool/Riffle</a:t>
                      </a:r>
                    </a:p>
                  </a:txBody>
                  <a:tcPr marL="9525" marR="9525" marT="9525" marB="0" anchor="b">
                    <a:lnL>
                      <a:noFill/>
                    </a:lnL>
                    <a:lnR>
                      <a:noFill/>
                    </a:lnR>
                    <a:lnT>
                      <a:noFill/>
                    </a:lnT>
                    <a:lnB>
                      <a:noFill/>
                    </a:lnB>
                  </a:tcPr>
                </a:tc>
                <a:tc>
                  <a:txBody>
                    <a:bodyPr/>
                    <a:lstStyle/>
                    <a:p>
                      <a:pPr algn="ctr" fontAlgn="b"/>
                      <a:r>
                        <a:rPr lang="en-US" sz="2000" b="1" i="0" u="none" strike="noStrike" dirty="0">
                          <a:solidFill>
                            <a:srgbClr val="000000"/>
                          </a:solidFill>
                          <a:latin typeface="Calibri"/>
                        </a:rPr>
                        <a:t>Reach</a:t>
                      </a:r>
                    </a:p>
                  </a:txBody>
                  <a:tcPr marL="9525" marR="9525" marT="9525" marB="0" anchor="b">
                    <a:lnL>
                      <a:noFill/>
                    </a:lnL>
                    <a:lnR>
                      <a:noFill/>
                    </a:lnR>
                    <a:lnT>
                      <a:noFill/>
                    </a:lnT>
                    <a:lnB>
                      <a:noFill/>
                    </a:lnB>
                  </a:tcPr>
                </a:tc>
                <a:tc>
                  <a:txBody>
                    <a:bodyPr/>
                    <a:lstStyle/>
                    <a:p>
                      <a:pPr algn="ctr" fontAlgn="b"/>
                      <a:r>
                        <a:rPr lang="en-US" sz="2000" b="1" i="0" u="none" strike="noStrike">
                          <a:solidFill>
                            <a:srgbClr val="000000"/>
                          </a:solidFill>
                          <a:latin typeface="Calibri"/>
                        </a:rPr>
                        <a:t>Segment</a:t>
                      </a:r>
                    </a:p>
                  </a:txBody>
                  <a:tcPr marL="9525" marR="9525" marT="9525" marB="0" anchor="b">
                    <a:lnL>
                      <a:noFill/>
                    </a:lnL>
                    <a:lnR>
                      <a:noFill/>
                    </a:lnR>
                    <a:lnT>
                      <a:noFill/>
                    </a:lnT>
                    <a:lnB>
                      <a:noFill/>
                    </a:lnB>
                  </a:tcPr>
                </a:tc>
                <a:tc>
                  <a:txBody>
                    <a:bodyPr/>
                    <a:lstStyle/>
                    <a:p>
                      <a:pPr algn="ctr" fontAlgn="b"/>
                      <a:r>
                        <a:rPr lang="en-US" sz="2000" b="1" i="0" u="none" strike="noStrike">
                          <a:solidFill>
                            <a:srgbClr val="000000"/>
                          </a:solidFill>
                          <a:latin typeface="Calibri"/>
                        </a:rPr>
                        <a:t>Stream System</a:t>
                      </a:r>
                    </a:p>
                  </a:txBody>
                  <a:tcPr marL="9525" marR="9525" marT="9525" marB="0" anchor="b">
                    <a:lnL>
                      <a:noFill/>
                    </a:lnL>
                    <a:lnR>
                      <a:noFill/>
                    </a:lnR>
                    <a:lnT>
                      <a:noFill/>
                    </a:lnT>
                    <a:lnB>
                      <a:noFill/>
                    </a:lnB>
                  </a:tcPr>
                </a:tc>
                <a:tc>
                  <a:txBody>
                    <a:bodyPr/>
                    <a:lstStyle/>
                    <a:p>
                      <a:pPr algn="ctr" fontAlgn="b"/>
                      <a:r>
                        <a:rPr lang="en-US" sz="2000" b="1" i="0" u="none" strike="noStrike" dirty="0">
                          <a:solidFill>
                            <a:srgbClr val="000000"/>
                          </a:solidFill>
                          <a:latin typeface="Calibri"/>
                        </a:rPr>
                        <a:t>Watershed</a:t>
                      </a:r>
                    </a:p>
                  </a:txBody>
                  <a:tcPr marL="9525" marR="9525" marT="9525" marB="0" anchor="b">
                    <a:lnL>
                      <a:noFill/>
                    </a:lnL>
                    <a:lnR>
                      <a:noFill/>
                    </a:lnR>
                    <a:lnT>
                      <a:noFill/>
                    </a:lnT>
                    <a:lnB>
                      <a:noFill/>
                    </a:lnB>
                  </a:tcPr>
                </a:tc>
              </a:tr>
            </a:tbl>
          </a:graphicData>
        </a:graphic>
      </p:graphicFrame>
      <p:sp>
        <p:nvSpPr>
          <p:cNvPr id="10" name="Rectangle 9"/>
          <p:cNvSpPr/>
          <p:nvPr/>
        </p:nvSpPr>
        <p:spPr>
          <a:xfrm>
            <a:off x="7391400" y="0"/>
            <a:ext cx="2209800" cy="276999"/>
          </a:xfrm>
          <a:prstGeom prst="rect">
            <a:avLst/>
          </a:prstGeom>
        </p:spPr>
        <p:txBody>
          <a:bodyPr wrap="square" lIns="0" rIns="0">
            <a:spAutoFit/>
          </a:bodyPr>
          <a:lstStyle/>
          <a:p>
            <a:pPr lvl="2"/>
            <a:r>
              <a:rPr lang="en-US" sz="1200" dirty="0" err="1" smtClean="0">
                <a:solidFill>
                  <a:srgbClr val="002060"/>
                </a:solidFill>
              </a:rPr>
              <a:t>Goudie</a:t>
            </a:r>
            <a:r>
              <a:rPr lang="en-US" sz="1200" dirty="0" smtClean="0">
                <a:solidFill>
                  <a:srgbClr val="002060"/>
                </a:solidFill>
              </a:rPr>
              <a:t> 2006</a:t>
            </a:r>
            <a:endParaRPr lang="en-US" sz="1200" dirty="0">
              <a:solidFill>
                <a:srgbClr val="002060"/>
              </a:solidFill>
            </a:endParaRPr>
          </a:p>
        </p:txBody>
      </p:sp>
      <p:sp>
        <p:nvSpPr>
          <p:cNvPr id="2" name="TextBox 1"/>
          <p:cNvSpPr txBox="1"/>
          <p:nvPr/>
        </p:nvSpPr>
        <p:spPr>
          <a:xfrm>
            <a:off x="1524000" y="4191000"/>
            <a:ext cx="7467600" cy="276999"/>
          </a:xfrm>
          <a:prstGeom prst="rect">
            <a:avLst/>
          </a:prstGeom>
          <a:noFill/>
        </p:spPr>
        <p:txBody>
          <a:bodyPr wrap="square" rtlCol="0" anchor="b">
            <a:spAutoFit/>
          </a:bodyPr>
          <a:lstStyle/>
          <a:p>
            <a:pPr>
              <a:tabLst>
                <a:tab pos="1317625" algn="l"/>
                <a:tab pos="2574925" algn="l"/>
                <a:tab pos="3886200" algn="l"/>
                <a:tab pos="5203825" algn="l"/>
                <a:tab pos="6515100" algn="l"/>
              </a:tabLst>
            </a:pPr>
            <a:r>
              <a:rPr lang="en-US" sz="1200" dirty="0" smtClean="0"/>
              <a:t>10</a:t>
            </a:r>
            <a:r>
              <a:rPr lang="en-US" sz="1200" baseline="30000" dirty="0" smtClean="0"/>
              <a:t>-1</a:t>
            </a:r>
            <a:r>
              <a:rPr lang="en-US" sz="1200" dirty="0" smtClean="0"/>
              <a:t> m	10</a:t>
            </a:r>
            <a:r>
              <a:rPr lang="en-US" sz="1200" baseline="30000" dirty="0" smtClean="0"/>
              <a:t>0</a:t>
            </a:r>
            <a:r>
              <a:rPr lang="en-US" sz="1200" dirty="0" smtClean="0"/>
              <a:t> m	10</a:t>
            </a:r>
            <a:r>
              <a:rPr lang="en-US" sz="1200" baseline="30000" dirty="0" smtClean="0"/>
              <a:t>1</a:t>
            </a:r>
            <a:r>
              <a:rPr lang="en-US" sz="1200" dirty="0" smtClean="0"/>
              <a:t> m	10</a:t>
            </a:r>
            <a:r>
              <a:rPr lang="en-US" sz="1200" baseline="30000" dirty="0" smtClean="0"/>
              <a:t>2</a:t>
            </a:r>
            <a:r>
              <a:rPr lang="en-US" sz="1200" dirty="0" smtClean="0"/>
              <a:t> m	10</a:t>
            </a:r>
            <a:r>
              <a:rPr lang="en-US" sz="1200" baseline="30000" dirty="0" smtClean="0"/>
              <a:t>3</a:t>
            </a:r>
            <a:r>
              <a:rPr lang="en-US" sz="1200" dirty="0" smtClean="0"/>
              <a:t> m	10</a:t>
            </a:r>
            <a:r>
              <a:rPr lang="en-US" sz="1200" baseline="30000" dirty="0" smtClean="0"/>
              <a:t>4</a:t>
            </a:r>
            <a:r>
              <a:rPr lang="en-US" sz="1200" dirty="0" smtClean="0"/>
              <a:t> m</a:t>
            </a:r>
            <a:endParaRPr lang="en-US" sz="1200" dirty="0"/>
          </a:p>
        </p:txBody>
      </p:sp>
      <p:graphicFrame>
        <p:nvGraphicFramePr>
          <p:cNvPr id="21" name="Chart 20"/>
          <p:cNvGraphicFramePr>
            <a:graphicFrameLocks/>
          </p:cNvGraphicFramePr>
          <p:nvPr>
            <p:extLst>
              <p:ext uri="{D42A27DB-BD31-4B8C-83A1-F6EECF244321}">
                <p14:modId xmlns:p14="http://schemas.microsoft.com/office/powerpoint/2010/main" val="1466062801"/>
              </p:ext>
            </p:extLst>
          </p:nvPr>
        </p:nvGraphicFramePr>
        <p:xfrm>
          <a:off x="0" y="4267200"/>
          <a:ext cx="9137073" cy="2590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810855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0"/>
            <a:ext cx="9144000" cy="990600"/>
          </a:xfrm>
        </p:spPr>
        <p:txBody>
          <a:bodyPr lIns="0" rIns="0">
            <a:normAutofit fontScale="90000"/>
          </a:bodyPr>
          <a:lstStyle/>
          <a:p>
            <a:pPr lvl="0">
              <a:defRPr/>
            </a:pPr>
            <a:r>
              <a:rPr lang="en-US" u="sng" dirty="0" smtClean="0"/>
              <a:t>Scales of </a:t>
            </a:r>
            <a:r>
              <a:rPr lang="en-US" u="sng" dirty="0" smtClean="0"/>
              <a:t>Impact:</a:t>
            </a:r>
            <a:r>
              <a:rPr lang="en-US" dirty="0" smtClean="0"/>
              <a:t/>
            </a:r>
            <a:br>
              <a:rPr lang="en-US" dirty="0" smtClean="0"/>
            </a:br>
            <a:r>
              <a:rPr lang="en-US" sz="4000" dirty="0" smtClean="0"/>
              <a:t>Ecological Effects </a:t>
            </a:r>
            <a:r>
              <a:rPr lang="en-US" sz="4000" dirty="0" smtClean="0"/>
              <a:t>at </a:t>
            </a:r>
            <a:r>
              <a:rPr lang="en-US" sz="4000" dirty="0" smtClean="0"/>
              <a:t>Different </a:t>
            </a:r>
            <a:r>
              <a:rPr lang="en-US" sz="4000" dirty="0" smtClean="0"/>
              <a:t>Habitat Scales</a:t>
            </a:r>
            <a:endParaRPr lang="en-US" sz="4000" dirty="0"/>
          </a:p>
        </p:txBody>
      </p:sp>
      <p:graphicFrame>
        <p:nvGraphicFramePr>
          <p:cNvPr id="9" name="Table 8"/>
          <p:cNvGraphicFramePr>
            <a:graphicFrameLocks noGrp="1"/>
          </p:cNvGraphicFramePr>
          <p:nvPr>
            <p:extLst>
              <p:ext uri="{D42A27DB-BD31-4B8C-83A1-F6EECF244321}">
                <p14:modId xmlns:p14="http://schemas.microsoft.com/office/powerpoint/2010/main" val="2508810617"/>
              </p:ext>
            </p:extLst>
          </p:nvPr>
        </p:nvGraphicFramePr>
        <p:xfrm>
          <a:off x="0" y="1143000"/>
          <a:ext cx="9144000" cy="314325"/>
        </p:xfrm>
        <a:graphic>
          <a:graphicData uri="http://schemas.openxmlformats.org/drawingml/2006/table">
            <a:tbl>
              <a:tblPr/>
              <a:tblGrid>
                <a:gridCol w="1816372"/>
                <a:gridCol w="1510457"/>
                <a:gridCol w="1242780"/>
                <a:gridCol w="1204542"/>
                <a:gridCol w="1878512"/>
                <a:gridCol w="1491337"/>
              </a:tblGrid>
              <a:tr h="190500">
                <a:tc>
                  <a:txBody>
                    <a:bodyPr/>
                    <a:lstStyle/>
                    <a:p>
                      <a:pPr algn="ctr" fontAlgn="b"/>
                      <a:r>
                        <a:rPr lang="en-US" sz="2000" b="1" i="0" u="none" strike="noStrike" dirty="0">
                          <a:solidFill>
                            <a:srgbClr val="000000"/>
                          </a:solidFill>
                          <a:latin typeface="Calibri"/>
                        </a:rPr>
                        <a:t>Microhabitat</a:t>
                      </a:r>
                    </a:p>
                  </a:txBody>
                  <a:tcPr marL="9525" marR="9525" marT="9525" marB="0" anchor="b">
                    <a:lnL>
                      <a:noFill/>
                    </a:lnL>
                    <a:lnR>
                      <a:noFill/>
                    </a:lnR>
                    <a:lnT>
                      <a:noFill/>
                    </a:lnT>
                    <a:lnB>
                      <a:noFill/>
                    </a:lnB>
                  </a:tcPr>
                </a:tc>
                <a:tc>
                  <a:txBody>
                    <a:bodyPr/>
                    <a:lstStyle/>
                    <a:p>
                      <a:pPr algn="ctr" fontAlgn="b"/>
                      <a:r>
                        <a:rPr lang="en-US" sz="2000" b="1" i="0" u="none" strike="noStrike" dirty="0">
                          <a:solidFill>
                            <a:srgbClr val="000000"/>
                          </a:solidFill>
                          <a:latin typeface="Calibri"/>
                        </a:rPr>
                        <a:t>Pool/Riffle</a:t>
                      </a:r>
                    </a:p>
                  </a:txBody>
                  <a:tcPr marL="9525" marR="9525" marT="9525" marB="0" anchor="b">
                    <a:lnL>
                      <a:noFill/>
                    </a:lnL>
                    <a:lnR>
                      <a:noFill/>
                    </a:lnR>
                    <a:lnT>
                      <a:noFill/>
                    </a:lnT>
                    <a:lnB>
                      <a:noFill/>
                    </a:lnB>
                  </a:tcPr>
                </a:tc>
                <a:tc>
                  <a:txBody>
                    <a:bodyPr/>
                    <a:lstStyle/>
                    <a:p>
                      <a:pPr algn="ctr" fontAlgn="b"/>
                      <a:r>
                        <a:rPr lang="en-US" sz="2000" b="1" i="0" u="none" strike="noStrike" dirty="0">
                          <a:solidFill>
                            <a:srgbClr val="000000"/>
                          </a:solidFill>
                          <a:latin typeface="Calibri"/>
                        </a:rPr>
                        <a:t>Reach</a:t>
                      </a:r>
                    </a:p>
                  </a:txBody>
                  <a:tcPr marL="9525" marR="9525" marT="9525" marB="0" anchor="b">
                    <a:lnL>
                      <a:noFill/>
                    </a:lnL>
                    <a:lnR>
                      <a:noFill/>
                    </a:lnR>
                    <a:lnT>
                      <a:noFill/>
                    </a:lnT>
                    <a:lnB>
                      <a:noFill/>
                    </a:lnB>
                  </a:tcPr>
                </a:tc>
                <a:tc>
                  <a:txBody>
                    <a:bodyPr/>
                    <a:lstStyle/>
                    <a:p>
                      <a:pPr algn="ctr" fontAlgn="b"/>
                      <a:r>
                        <a:rPr lang="en-US" sz="2000" b="1" i="0" u="none" strike="noStrike">
                          <a:solidFill>
                            <a:srgbClr val="000000"/>
                          </a:solidFill>
                          <a:latin typeface="Calibri"/>
                        </a:rPr>
                        <a:t>Segment</a:t>
                      </a:r>
                    </a:p>
                  </a:txBody>
                  <a:tcPr marL="9525" marR="9525" marT="9525" marB="0" anchor="b">
                    <a:lnL>
                      <a:noFill/>
                    </a:lnL>
                    <a:lnR>
                      <a:noFill/>
                    </a:lnR>
                    <a:lnT>
                      <a:noFill/>
                    </a:lnT>
                    <a:lnB>
                      <a:noFill/>
                    </a:lnB>
                  </a:tcPr>
                </a:tc>
                <a:tc>
                  <a:txBody>
                    <a:bodyPr/>
                    <a:lstStyle/>
                    <a:p>
                      <a:pPr algn="ctr" fontAlgn="b"/>
                      <a:r>
                        <a:rPr lang="en-US" sz="2000" b="1" i="0" u="none" strike="noStrike">
                          <a:solidFill>
                            <a:srgbClr val="000000"/>
                          </a:solidFill>
                          <a:latin typeface="Calibri"/>
                        </a:rPr>
                        <a:t>Stream System</a:t>
                      </a:r>
                    </a:p>
                  </a:txBody>
                  <a:tcPr marL="9525" marR="9525" marT="9525" marB="0" anchor="b">
                    <a:lnL>
                      <a:noFill/>
                    </a:lnL>
                    <a:lnR>
                      <a:noFill/>
                    </a:lnR>
                    <a:lnT>
                      <a:noFill/>
                    </a:lnT>
                    <a:lnB>
                      <a:noFill/>
                    </a:lnB>
                  </a:tcPr>
                </a:tc>
                <a:tc>
                  <a:txBody>
                    <a:bodyPr/>
                    <a:lstStyle/>
                    <a:p>
                      <a:pPr algn="ctr" fontAlgn="b"/>
                      <a:r>
                        <a:rPr lang="en-US" sz="2000" b="1" i="0" u="none" strike="noStrike" dirty="0">
                          <a:solidFill>
                            <a:srgbClr val="000000"/>
                          </a:solidFill>
                          <a:latin typeface="Calibri"/>
                        </a:rPr>
                        <a:t>Watershed</a:t>
                      </a:r>
                    </a:p>
                  </a:txBody>
                  <a:tcPr marL="9525" marR="9525" marT="9525" marB="0" anchor="b">
                    <a:lnL>
                      <a:noFill/>
                    </a:lnL>
                    <a:lnR>
                      <a:noFill/>
                    </a:lnR>
                    <a:lnT>
                      <a:noFill/>
                    </a:lnT>
                    <a:lnB>
                      <a:noFill/>
                    </a:lnB>
                  </a:tcPr>
                </a:tc>
              </a:tr>
            </a:tbl>
          </a:graphicData>
        </a:graphic>
      </p:graphicFrame>
      <p:sp>
        <p:nvSpPr>
          <p:cNvPr id="10" name="Rectangle 9"/>
          <p:cNvSpPr/>
          <p:nvPr/>
        </p:nvSpPr>
        <p:spPr>
          <a:xfrm>
            <a:off x="7391400" y="0"/>
            <a:ext cx="2209800" cy="276999"/>
          </a:xfrm>
          <a:prstGeom prst="rect">
            <a:avLst/>
          </a:prstGeom>
        </p:spPr>
        <p:txBody>
          <a:bodyPr wrap="square" lIns="0" rIns="0">
            <a:spAutoFit/>
          </a:bodyPr>
          <a:lstStyle/>
          <a:p>
            <a:pPr lvl="2"/>
            <a:r>
              <a:rPr lang="en-US" sz="1200" dirty="0" err="1" smtClean="0">
                <a:solidFill>
                  <a:srgbClr val="002060"/>
                </a:solidFill>
              </a:rPr>
              <a:t>Goudie</a:t>
            </a:r>
            <a:r>
              <a:rPr lang="en-US" sz="1200" dirty="0" smtClean="0">
                <a:solidFill>
                  <a:srgbClr val="002060"/>
                </a:solidFill>
              </a:rPr>
              <a:t> 2006</a:t>
            </a:r>
            <a:endParaRPr lang="en-US" sz="1200" dirty="0">
              <a:solidFill>
                <a:srgbClr val="002060"/>
              </a:solidFill>
            </a:endParaRPr>
          </a:p>
        </p:txBody>
      </p:sp>
      <p:graphicFrame>
        <p:nvGraphicFramePr>
          <p:cNvPr id="15" name="Table 14"/>
          <p:cNvGraphicFramePr>
            <a:graphicFrameLocks noGrp="1"/>
          </p:cNvGraphicFramePr>
          <p:nvPr>
            <p:extLst>
              <p:ext uri="{D42A27DB-BD31-4B8C-83A1-F6EECF244321}">
                <p14:modId xmlns:p14="http://schemas.microsoft.com/office/powerpoint/2010/main" val="2861946323"/>
              </p:ext>
            </p:extLst>
          </p:nvPr>
        </p:nvGraphicFramePr>
        <p:xfrm>
          <a:off x="76200" y="1523832"/>
          <a:ext cx="1752600" cy="872490"/>
        </p:xfrm>
        <a:graphic>
          <a:graphicData uri="http://schemas.openxmlformats.org/drawingml/2006/table">
            <a:tbl>
              <a:tblPr/>
              <a:tblGrid>
                <a:gridCol w="1752600"/>
              </a:tblGrid>
              <a:tr h="224589">
                <a:tc>
                  <a:txBody>
                    <a:bodyPr/>
                    <a:lstStyle/>
                    <a:p>
                      <a:pPr algn="ctr" rtl="0" fontAlgn="b"/>
                      <a:r>
                        <a:rPr lang="en-US" sz="1400" b="1" i="0" u="sng" strike="noStrike" dirty="0">
                          <a:solidFill>
                            <a:srgbClr val="FFFF00"/>
                          </a:solidFill>
                          <a:latin typeface="Calibri"/>
                        </a:rPr>
                        <a:t>Desynchronized flow timing</a:t>
                      </a:r>
                    </a:p>
                  </a:txBody>
                  <a:tcPr marL="9525" marR="9525" marT="9525" marB="0" anchor="b">
                    <a:lnL>
                      <a:noFill/>
                    </a:lnL>
                    <a:lnR>
                      <a:noFill/>
                    </a:lnR>
                    <a:lnT>
                      <a:noFill/>
                    </a:lnT>
                    <a:lnB>
                      <a:noFill/>
                    </a:lnB>
                  </a:tcPr>
                </a:tc>
              </a:tr>
              <a:tr h="385011">
                <a:tc>
                  <a:txBody>
                    <a:bodyPr/>
                    <a:lstStyle/>
                    <a:p>
                      <a:pPr algn="l" fontAlgn="b"/>
                      <a:r>
                        <a:rPr lang="en-US" sz="1400" b="0" i="0" u="none" strike="noStrike" dirty="0" smtClean="0">
                          <a:solidFill>
                            <a:srgbClr val="FFFF00"/>
                          </a:solidFill>
                          <a:latin typeface="+mn-lt"/>
                        </a:rPr>
                        <a:t>↓  </a:t>
                      </a:r>
                      <a:r>
                        <a:rPr lang="en-US" sz="1400" b="0" i="0" u="none" strike="noStrike" dirty="0">
                          <a:solidFill>
                            <a:srgbClr val="FFFF00"/>
                          </a:solidFill>
                          <a:latin typeface="Calibri"/>
                        </a:rPr>
                        <a:t>base flow during critical life stages</a:t>
                      </a:r>
                    </a:p>
                  </a:txBody>
                  <a:tcPr marL="9525" marR="9525" marT="9525" marB="0" anchor="b">
                    <a:lnL>
                      <a:noFill/>
                    </a:lnL>
                    <a:lnR>
                      <a:noFill/>
                    </a:lnR>
                    <a:lnT>
                      <a:noFill/>
                    </a:lnT>
                    <a:lnB>
                      <a:noFill/>
                    </a:lnB>
                  </a:tcPr>
                </a:tc>
              </a:tr>
            </a:tbl>
          </a:graphicData>
        </a:graphic>
      </p:graphicFrame>
      <p:sp>
        <p:nvSpPr>
          <p:cNvPr id="2" name="TextBox 1"/>
          <p:cNvSpPr txBox="1"/>
          <p:nvPr/>
        </p:nvSpPr>
        <p:spPr>
          <a:xfrm>
            <a:off x="1524000" y="4191000"/>
            <a:ext cx="7467600" cy="276999"/>
          </a:xfrm>
          <a:prstGeom prst="rect">
            <a:avLst/>
          </a:prstGeom>
          <a:noFill/>
        </p:spPr>
        <p:txBody>
          <a:bodyPr wrap="square" rtlCol="0" anchor="b">
            <a:spAutoFit/>
          </a:bodyPr>
          <a:lstStyle/>
          <a:p>
            <a:pPr>
              <a:tabLst>
                <a:tab pos="1317625" algn="l"/>
                <a:tab pos="2574925" algn="l"/>
                <a:tab pos="3886200" algn="l"/>
                <a:tab pos="5203825" algn="l"/>
                <a:tab pos="6515100" algn="l"/>
              </a:tabLst>
            </a:pPr>
            <a:r>
              <a:rPr lang="en-US" sz="1200" dirty="0" smtClean="0"/>
              <a:t>10</a:t>
            </a:r>
            <a:r>
              <a:rPr lang="en-US" sz="1200" baseline="30000" dirty="0" smtClean="0"/>
              <a:t>-1</a:t>
            </a:r>
            <a:r>
              <a:rPr lang="en-US" sz="1200" dirty="0" smtClean="0"/>
              <a:t> m	10</a:t>
            </a:r>
            <a:r>
              <a:rPr lang="en-US" sz="1200" baseline="30000" dirty="0" smtClean="0"/>
              <a:t>0</a:t>
            </a:r>
            <a:r>
              <a:rPr lang="en-US" sz="1200" dirty="0" smtClean="0"/>
              <a:t> m	10</a:t>
            </a:r>
            <a:r>
              <a:rPr lang="en-US" sz="1200" baseline="30000" dirty="0" smtClean="0"/>
              <a:t>1</a:t>
            </a:r>
            <a:r>
              <a:rPr lang="en-US" sz="1200" dirty="0" smtClean="0"/>
              <a:t> m	10</a:t>
            </a:r>
            <a:r>
              <a:rPr lang="en-US" sz="1200" baseline="30000" dirty="0" smtClean="0"/>
              <a:t>2</a:t>
            </a:r>
            <a:r>
              <a:rPr lang="en-US" sz="1200" dirty="0" smtClean="0"/>
              <a:t> m	10</a:t>
            </a:r>
            <a:r>
              <a:rPr lang="en-US" sz="1200" baseline="30000" dirty="0" smtClean="0"/>
              <a:t>3</a:t>
            </a:r>
            <a:r>
              <a:rPr lang="en-US" sz="1200" dirty="0" smtClean="0"/>
              <a:t> m	10</a:t>
            </a:r>
            <a:r>
              <a:rPr lang="en-US" sz="1200" baseline="30000" dirty="0" smtClean="0"/>
              <a:t>4</a:t>
            </a:r>
            <a:r>
              <a:rPr lang="en-US" sz="1200" dirty="0" smtClean="0"/>
              <a:t> m</a:t>
            </a:r>
            <a:endParaRPr lang="en-US" sz="1200" dirty="0"/>
          </a:p>
        </p:txBody>
      </p:sp>
      <p:graphicFrame>
        <p:nvGraphicFramePr>
          <p:cNvPr id="13" name="Chart 12"/>
          <p:cNvGraphicFramePr>
            <a:graphicFrameLocks/>
          </p:cNvGraphicFramePr>
          <p:nvPr>
            <p:extLst>
              <p:ext uri="{D42A27DB-BD31-4B8C-83A1-F6EECF244321}">
                <p14:modId xmlns:p14="http://schemas.microsoft.com/office/powerpoint/2010/main" val="1924962163"/>
              </p:ext>
            </p:extLst>
          </p:nvPr>
        </p:nvGraphicFramePr>
        <p:xfrm>
          <a:off x="0" y="4267200"/>
          <a:ext cx="9137073" cy="2590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196300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0"/>
            <a:ext cx="9144000" cy="990600"/>
          </a:xfrm>
        </p:spPr>
        <p:txBody>
          <a:bodyPr lIns="0" rIns="0">
            <a:normAutofit fontScale="90000"/>
          </a:bodyPr>
          <a:lstStyle/>
          <a:p>
            <a:pPr lvl="0">
              <a:defRPr/>
            </a:pPr>
            <a:r>
              <a:rPr lang="en-US" u="sng" dirty="0" smtClean="0"/>
              <a:t>Scales of </a:t>
            </a:r>
            <a:r>
              <a:rPr lang="en-US" u="sng" dirty="0" smtClean="0"/>
              <a:t>Impact:</a:t>
            </a:r>
            <a:r>
              <a:rPr lang="en-US" dirty="0" smtClean="0"/>
              <a:t/>
            </a:r>
            <a:br>
              <a:rPr lang="en-US" dirty="0" smtClean="0"/>
            </a:br>
            <a:r>
              <a:rPr lang="en-US" sz="4000" dirty="0" smtClean="0"/>
              <a:t>Ecological Effects </a:t>
            </a:r>
            <a:r>
              <a:rPr lang="en-US" sz="4000" dirty="0" smtClean="0"/>
              <a:t>at </a:t>
            </a:r>
            <a:r>
              <a:rPr lang="en-US" sz="4000" dirty="0" smtClean="0"/>
              <a:t>Different </a:t>
            </a:r>
            <a:r>
              <a:rPr lang="en-US" sz="4000" dirty="0" smtClean="0"/>
              <a:t>Habitat Scales</a:t>
            </a:r>
            <a:endParaRPr lang="en-US" sz="4000" dirty="0"/>
          </a:p>
        </p:txBody>
      </p:sp>
      <p:graphicFrame>
        <p:nvGraphicFramePr>
          <p:cNvPr id="9" name="Table 8"/>
          <p:cNvGraphicFramePr>
            <a:graphicFrameLocks noGrp="1"/>
          </p:cNvGraphicFramePr>
          <p:nvPr>
            <p:extLst>
              <p:ext uri="{D42A27DB-BD31-4B8C-83A1-F6EECF244321}">
                <p14:modId xmlns:p14="http://schemas.microsoft.com/office/powerpoint/2010/main" val="2508810617"/>
              </p:ext>
            </p:extLst>
          </p:nvPr>
        </p:nvGraphicFramePr>
        <p:xfrm>
          <a:off x="0" y="1143000"/>
          <a:ext cx="9144000" cy="314325"/>
        </p:xfrm>
        <a:graphic>
          <a:graphicData uri="http://schemas.openxmlformats.org/drawingml/2006/table">
            <a:tbl>
              <a:tblPr/>
              <a:tblGrid>
                <a:gridCol w="1816372"/>
                <a:gridCol w="1510457"/>
                <a:gridCol w="1242780"/>
                <a:gridCol w="1204542"/>
                <a:gridCol w="1878512"/>
                <a:gridCol w="1491337"/>
              </a:tblGrid>
              <a:tr h="190500">
                <a:tc>
                  <a:txBody>
                    <a:bodyPr/>
                    <a:lstStyle/>
                    <a:p>
                      <a:pPr algn="ctr" fontAlgn="b"/>
                      <a:r>
                        <a:rPr lang="en-US" sz="2000" b="1" i="0" u="none" strike="noStrike" dirty="0">
                          <a:solidFill>
                            <a:srgbClr val="000000"/>
                          </a:solidFill>
                          <a:latin typeface="Calibri"/>
                        </a:rPr>
                        <a:t>Microhabitat</a:t>
                      </a:r>
                    </a:p>
                  </a:txBody>
                  <a:tcPr marL="9525" marR="9525" marT="9525" marB="0" anchor="b">
                    <a:lnL>
                      <a:noFill/>
                    </a:lnL>
                    <a:lnR>
                      <a:noFill/>
                    </a:lnR>
                    <a:lnT>
                      <a:noFill/>
                    </a:lnT>
                    <a:lnB>
                      <a:noFill/>
                    </a:lnB>
                  </a:tcPr>
                </a:tc>
                <a:tc>
                  <a:txBody>
                    <a:bodyPr/>
                    <a:lstStyle/>
                    <a:p>
                      <a:pPr algn="ctr" fontAlgn="b"/>
                      <a:r>
                        <a:rPr lang="en-US" sz="2000" b="1" i="0" u="none" strike="noStrike" dirty="0">
                          <a:solidFill>
                            <a:srgbClr val="000000"/>
                          </a:solidFill>
                          <a:latin typeface="Calibri"/>
                        </a:rPr>
                        <a:t>Pool/Riffle</a:t>
                      </a:r>
                    </a:p>
                  </a:txBody>
                  <a:tcPr marL="9525" marR="9525" marT="9525" marB="0" anchor="b">
                    <a:lnL>
                      <a:noFill/>
                    </a:lnL>
                    <a:lnR>
                      <a:noFill/>
                    </a:lnR>
                    <a:lnT>
                      <a:noFill/>
                    </a:lnT>
                    <a:lnB>
                      <a:noFill/>
                    </a:lnB>
                  </a:tcPr>
                </a:tc>
                <a:tc>
                  <a:txBody>
                    <a:bodyPr/>
                    <a:lstStyle/>
                    <a:p>
                      <a:pPr algn="ctr" fontAlgn="b"/>
                      <a:r>
                        <a:rPr lang="en-US" sz="2000" b="1" i="0" u="none" strike="noStrike" dirty="0">
                          <a:solidFill>
                            <a:srgbClr val="000000"/>
                          </a:solidFill>
                          <a:latin typeface="Calibri"/>
                        </a:rPr>
                        <a:t>Reach</a:t>
                      </a:r>
                    </a:p>
                  </a:txBody>
                  <a:tcPr marL="9525" marR="9525" marT="9525" marB="0" anchor="b">
                    <a:lnL>
                      <a:noFill/>
                    </a:lnL>
                    <a:lnR>
                      <a:noFill/>
                    </a:lnR>
                    <a:lnT>
                      <a:noFill/>
                    </a:lnT>
                    <a:lnB>
                      <a:noFill/>
                    </a:lnB>
                  </a:tcPr>
                </a:tc>
                <a:tc>
                  <a:txBody>
                    <a:bodyPr/>
                    <a:lstStyle/>
                    <a:p>
                      <a:pPr algn="ctr" fontAlgn="b"/>
                      <a:r>
                        <a:rPr lang="en-US" sz="2000" b="1" i="0" u="none" strike="noStrike">
                          <a:solidFill>
                            <a:srgbClr val="000000"/>
                          </a:solidFill>
                          <a:latin typeface="Calibri"/>
                        </a:rPr>
                        <a:t>Segment</a:t>
                      </a:r>
                    </a:p>
                  </a:txBody>
                  <a:tcPr marL="9525" marR="9525" marT="9525" marB="0" anchor="b">
                    <a:lnL>
                      <a:noFill/>
                    </a:lnL>
                    <a:lnR>
                      <a:noFill/>
                    </a:lnR>
                    <a:lnT>
                      <a:noFill/>
                    </a:lnT>
                    <a:lnB>
                      <a:noFill/>
                    </a:lnB>
                  </a:tcPr>
                </a:tc>
                <a:tc>
                  <a:txBody>
                    <a:bodyPr/>
                    <a:lstStyle/>
                    <a:p>
                      <a:pPr algn="ctr" fontAlgn="b"/>
                      <a:r>
                        <a:rPr lang="en-US" sz="2000" b="1" i="0" u="none" strike="noStrike">
                          <a:solidFill>
                            <a:srgbClr val="000000"/>
                          </a:solidFill>
                          <a:latin typeface="Calibri"/>
                        </a:rPr>
                        <a:t>Stream System</a:t>
                      </a:r>
                    </a:p>
                  </a:txBody>
                  <a:tcPr marL="9525" marR="9525" marT="9525" marB="0" anchor="b">
                    <a:lnL>
                      <a:noFill/>
                    </a:lnL>
                    <a:lnR>
                      <a:noFill/>
                    </a:lnR>
                    <a:lnT>
                      <a:noFill/>
                    </a:lnT>
                    <a:lnB>
                      <a:noFill/>
                    </a:lnB>
                  </a:tcPr>
                </a:tc>
                <a:tc>
                  <a:txBody>
                    <a:bodyPr/>
                    <a:lstStyle/>
                    <a:p>
                      <a:pPr algn="ctr" fontAlgn="b"/>
                      <a:r>
                        <a:rPr lang="en-US" sz="2000" b="1" i="0" u="none" strike="noStrike" dirty="0">
                          <a:solidFill>
                            <a:srgbClr val="000000"/>
                          </a:solidFill>
                          <a:latin typeface="Calibri"/>
                        </a:rPr>
                        <a:t>Watershed</a:t>
                      </a:r>
                    </a:p>
                  </a:txBody>
                  <a:tcPr marL="9525" marR="9525" marT="9525" marB="0" anchor="b">
                    <a:lnL>
                      <a:noFill/>
                    </a:lnL>
                    <a:lnR>
                      <a:noFill/>
                    </a:lnR>
                    <a:lnT>
                      <a:noFill/>
                    </a:lnT>
                    <a:lnB>
                      <a:noFill/>
                    </a:lnB>
                  </a:tcPr>
                </a:tc>
              </a:tr>
            </a:tbl>
          </a:graphicData>
        </a:graphic>
      </p:graphicFrame>
      <p:sp>
        <p:nvSpPr>
          <p:cNvPr id="10" name="Rectangle 9"/>
          <p:cNvSpPr/>
          <p:nvPr/>
        </p:nvSpPr>
        <p:spPr>
          <a:xfrm>
            <a:off x="7391400" y="0"/>
            <a:ext cx="2209800" cy="276999"/>
          </a:xfrm>
          <a:prstGeom prst="rect">
            <a:avLst/>
          </a:prstGeom>
        </p:spPr>
        <p:txBody>
          <a:bodyPr wrap="square" lIns="0" rIns="0">
            <a:spAutoFit/>
          </a:bodyPr>
          <a:lstStyle/>
          <a:p>
            <a:pPr lvl="2"/>
            <a:r>
              <a:rPr lang="en-US" sz="1200" dirty="0" err="1" smtClean="0">
                <a:solidFill>
                  <a:srgbClr val="002060"/>
                </a:solidFill>
              </a:rPr>
              <a:t>Goudie</a:t>
            </a:r>
            <a:r>
              <a:rPr lang="en-US" sz="1200" dirty="0" smtClean="0">
                <a:solidFill>
                  <a:srgbClr val="002060"/>
                </a:solidFill>
              </a:rPr>
              <a:t> 2006</a:t>
            </a:r>
            <a:endParaRPr lang="en-US" sz="1200" dirty="0">
              <a:solidFill>
                <a:srgbClr val="002060"/>
              </a:solidFill>
            </a:endParaRPr>
          </a:p>
        </p:txBody>
      </p:sp>
      <p:graphicFrame>
        <p:nvGraphicFramePr>
          <p:cNvPr id="15" name="Table 14"/>
          <p:cNvGraphicFramePr>
            <a:graphicFrameLocks noGrp="1"/>
          </p:cNvGraphicFramePr>
          <p:nvPr>
            <p:extLst>
              <p:ext uri="{D42A27DB-BD31-4B8C-83A1-F6EECF244321}">
                <p14:modId xmlns:p14="http://schemas.microsoft.com/office/powerpoint/2010/main" val="2861946323"/>
              </p:ext>
            </p:extLst>
          </p:nvPr>
        </p:nvGraphicFramePr>
        <p:xfrm>
          <a:off x="76200" y="1523832"/>
          <a:ext cx="1752600" cy="872490"/>
        </p:xfrm>
        <a:graphic>
          <a:graphicData uri="http://schemas.openxmlformats.org/drawingml/2006/table">
            <a:tbl>
              <a:tblPr/>
              <a:tblGrid>
                <a:gridCol w="1752600"/>
              </a:tblGrid>
              <a:tr h="224589">
                <a:tc>
                  <a:txBody>
                    <a:bodyPr/>
                    <a:lstStyle/>
                    <a:p>
                      <a:pPr algn="ctr" rtl="0" fontAlgn="b"/>
                      <a:r>
                        <a:rPr lang="en-US" sz="1400" b="1" i="0" u="sng" strike="noStrike" dirty="0">
                          <a:solidFill>
                            <a:srgbClr val="FFFF00"/>
                          </a:solidFill>
                          <a:latin typeface="Calibri"/>
                        </a:rPr>
                        <a:t>Desynchronized flow timing</a:t>
                      </a:r>
                    </a:p>
                  </a:txBody>
                  <a:tcPr marL="9525" marR="9525" marT="9525" marB="0" anchor="b">
                    <a:lnL>
                      <a:noFill/>
                    </a:lnL>
                    <a:lnR>
                      <a:noFill/>
                    </a:lnR>
                    <a:lnT>
                      <a:noFill/>
                    </a:lnT>
                    <a:lnB>
                      <a:noFill/>
                    </a:lnB>
                  </a:tcPr>
                </a:tc>
              </a:tr>
              <a:tr h="385011">
                <a:tc>
                  <a:txBody>
                    <a:bodyPr/>
                    <a:lstStyle/>
                    <a:p>
                      <a:pPr algn="l" fontAlgn="b"/>
                      <a:r>
                        <a:rPr lang="en-US" sz="1400" b="0" i="0" u="none" strike="noStrike" dirty="0" smtClean="0">
                          <a:solidFill>
                            <a:srgbClr val="FFFF00"/>
                          </a:solidFill>
                          <a:latin typeface="+mn-lt"/>
                        </a:rPr>
                        <a:t>↓  </a:t>
                      </a:r>
                      <a:r>
                        <a:rPr lang="en-US" sz="1400" b="0" i="0" u="none" strike="noStrike" dirty="0">
                          <a:solidFill>
                            <a:srgbClr val="FFFF00"/>
                          </a:solidFill>
                          <a:latin typeface="Calibri"/>
                        </a:rPr>
                        <a:t>base flow during critical life stages</a:t>
                      </a:r>
                    </a:p>
                  </a:txBody>
                  <a:tcPr marL="9525" marR="9525" marT="9525" marB="0" anchor="b">
                    <a:lnL>
                      <a:noFill/>
                    </a:lnL>
                    <a:lnR>
                      <a:noFill/>
                    </a:lnR>
                    <a:lnT>
                      <a:noFill/>
                    </a:lnT>
                    <a:lnB>
                      <a:noFill/>
                    </a:lnB>
                  </a:tcPr>
                </a:tc>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380962195"/>
              </p:ext>
            </p:extLst>
          </p:nvPr>
        </p:nvGraphicFramePr>
        <p:xfrm>
          <a:off x="1905000" y="1371600"/>
          <a:ext cx="1295400" cy="1185624"/>
        </p:xfrm>
        <a:graphic>
          <a:graphicData uri="http://schemas.openxmlformats.org/drawingml/2006/table">
            <a:tbl>
              <a:tblPr/>
              <a:tblGrid>
                <a:gridCol w="1295400"/>
              </a:tblGrid>
              <a:tr h="576669">
                <a:tc>
                  <a:txBody>
                    <a:bodyPr/>
                    <a:lstStyle/>
                    <a:p>
                      <a:pPr algn="l" rtl="0" fontAlgn="b"/>
                      <a:r>
                        <a:rPr lang="en-US" sz="1400" b="1" i="0" u="sng" strike="noStrike" dirty="0">
                          <a:solidFill>
                            <a:srgbClr val="FFFF00"/>
                          </a:solidFill>
                          <a:latin typeface="Calibri"/>
                        </a:rPr>
                        <a:t>Desynchronized flow timing</a:t>
                      </a:r>
                    </a:p>
                  </a:txBody>
                  <a:tcPr marL="9525" marR="9525" marT="9525" marB="0" anchor="b">
                    <a:lnL>
                      <a:noFill/>
                    </a:lnL>
                    <a:lnR>
                      <a:noFill/>
                    </a:lnR>
                    <a:lnT>
                      <a:noFill/>
                    </a:lnT>
                    <a:lnB>
                      <a:noFill/>
                    </a:lnB>
                  </a:tcPr>
                </a:tc>
              </a:tr>
              <a:tr h="294630">
                <a:tc>
                  <a:txBody>
                    <a:bodyPr/>
                    <a:lstStyle/>
                    <a:p>
                      <a:pPr algn="l" rtl="0" fontAlgn="b"/>
                      <a:r>
                        <a:rPr lang="en-US" sz="1400" b="0" i="0" u="none" strike="noStrike" dirty="0" err="1" smtClean="0">
                          <a:solidFill>
                            <a:srgbClr val="FFFF00"/>
                          </a:solidFill>
                          <a:latin typeface="Calibri"/>
                        </a:rPr>
                        <a:t>Redd</a:t>
                      </a:r>
                      <a:r>
                        <a:rPr lang="en-US" sz="1400" b="0" i="0" u="none" strike="noStrike" dirty="0" smtClean="0">
                          <a:solidFill>
                            <a:srgbClr val="FFFF00"/>
                          </a:solidFill>
                          <a:latin typeface="Calibri"/>
                        </a:rPr>
                        <a:t> </a:t>
                      </a:r>
                      <a:r>
                        <a:rPr lang="en-US" sz="1400" b="0" i="0" u="none" strike="noStrike" dirty="0">
                          <a:solidFill>
                            <a:srgbClr val="FFFF00"/>
                          </a:solidFill>
                          <a:latin typeface="Calibri"/>
                        </a:rPr>
                        <a:t>scouring</a:t>
                      </a:r>
                    </a:p>
                  </a:txBody>
                  <a:tcPr marL="9525" marR="9525" marT="9525" marB="0" anchor="b">
                    <a:lnL>
                      <a:noFill/>
                    </a:lnL>
                    <a:lnR>
                      <a:noFill/>
                    </a:lnR>
                    <a:lnT>
                      <a:noFill/>
                    </a:lnT>
                    <a:lnB>
                      <a:noFill/>
                    </a:lnB>
                  </a:tcPr>
                </a:tc>
              </a:tr>
              <a:tr h="271701">
                <a:tc>
                  <a:txBody>
                    <a:bodyPr/>
                    <a:lstStyle/>
                    <a:p>
                      <a:pPr algn="l" rtl="0" fontAlgn="b"/>
                      <a:r>
                        <a:rPr lang="en-US" sz="1000" b="0" i="0" u="none" strike="noStrike" dirty="0">
                          <a:solidFill>
                            <a:schemeClr val="tx1"/>
                          </a:solidFill>
                          <a:latin typeface="Calibri"/>
                        </a:rPr>
                        <a:t>Amphibian reproductive cycles </a:t>
                      </a:r>
                    </a:p>
                  </a:txBody>
                  <a:tcPr marL="9525" marR="9525" marT="9525" marB="0" anchor="b">
                    <a:lnL>
                      <a:noFill/>
                    </a:lnL>
                    <a:lnR>
                      <a:noFill/>
                    </a:lnR>
                    <a:lnT>
                      <a:noFill/>
                    </a:lnT>
                    <a:lnB>
                      <a:noFill/>
                    </a:lnB>
                  </a:tcPr>
                </a:tc>
              </a:tr>
            </a:tbl>
          </a:graphicData>
        </a:graphic>
      </p:graphicFrame>
      <p:sp>
        <p:nvSpPr>
          <p:cNvPr id="2" name="TextBox 1"/>
          <p:cNvSpPr txBox="1"/>
          <p:nvPr/>
        </p:nvSpPr>
        <p:spPr>
          <a:xfrm>
            <a:off x="1524000" y="4191000"/>
            <a:ext cx="7467600" cy="276999"/>
          </a:xfrm>
          <a:prstGeom prst="rect">
            <a:avLst/>
          </a:prstGeom>
          <a:noFill/>
        </p:spPr>
        <p:txBody>
          <a:bodyPr wrap="square" rtlCol="0" anchor="b">
            <a:spAutoFit/>
          </a:bodyPr>
          <a:lstStyle/>
          <a:p>
            <a:pPr>
              <a:tabLst>
                <a:tab pos="1317625" algn="l"/>
                <a:tab pos="2574925" algn="l"/>
                <a:tab pos="3886200" algn="l"/>
                <a:tab pos="5203825" algn="l"/>
                <a:tab pos="6515100" algn="l"/>
              </a:tabLst>
            </a:pPr>
            <a:r>
              <a:rPr lang="en-US" sz="1200" dirty="0" smtClean="0"/>
              <a:t>10</a:t>
            </a:r>
            <a:r>
              <a:rPr lang="en-US" sz="1200" baseline="30000" dirty="0" smtClean="0"/>
              <a:t>-1</a:t>
            </a:r>
            <a:r>
              <a:rPr lang="en-US" sz="1200" dirty="0" smtClean="0"/>
              <a:t> m	10</a:t>
            </a:r>
            <a:r>
              <a:rPr lang="en-US" sz="1200" baseline="30000" dirty="0" smtClean="0"/>
              <a:t>0</a:t>
            </a:r>
            <a:r>
              <a:rPr lang="en-US" sz="1200" dirty="0" smtClean="0"/>
              <a:t> m	10</a:t>
            </a:r>
            <a:r>
              <a:rPr lang="en-US" sz="1200" baseline="30000" dirty="0" smtClean="0"/>
              <a:t>1</a:t>
            </a:r>
            <a:r>
              <a:rPr lang="en-US" sz="1200" dirty="0" smtClean="0"/>
              <a:t> m	10</a:t>
            </a:r>
            <a:r>
              <a:rPr lang="en-US" sz="1200" baseline="30000" dirty="0" smtClean="0"/>
              <a:t>2</a:t>
            </a:r>
            <a:r>
              <a:rPr lang="en-US" sz="1200" dirty="0" smtClean="0"/>
              <a:t> m	10</a:t>
            </a:r>
            <a:r>
              <a:rPr lang="en-US" sz="1200" baseline="30000" dirty="0" smtClean="0"/>
              <a:t>3</a:t>
            </a:r>
            <a:r>
              <a:rPr lang="en-US" sz="1200" dirty="0" smtClean="0"/>
              <a:t> m	10</a:t>
            </a:r>
            <a:r>
              <a:rPr lang="en-US" sz="1200" baseline="30000" dirty="0" smtClean="0"/>
              <a:t>4</a:t>
            </a:r>
            <a:r>
              <a:rPr lang="en-US" sz="1200" dirty="0" smtClean="0"/>
              <a:t> m</a:t>
            </a:r>
            <a:endParaRPr lang="en-US" sz="1200" dirty="0"/>
          </a:p>
        </p:txBody>
      </p:sp>
      <p:graphicFrame>
        <p:nvGraphicFramePr>
          <p:cNvPr id="13" name="Chart 12"/>
          <p:cNvGraphicFramePr>
            <a:graphicFrameLocks/>
          </p:cNvGraphicFramePr>
          <p:nvPr>
            <p:extLst>
              <p:ext uri="{D42A27DB-BD31-4B8C-83A1-F6EECF244321}">
                <p14:modId xmlns:p14="http://schemas.microsoft.com/office/powerpoint/2010/main" val="4255673215"/>
              </p:ext>
            </p:extLst>
          </p:nvPr>
        </p:nvGraphicFramePr>
        <p:xfrm>
          <a:off x="0" y="4267200"/>
          <a:ext cx="9137073" cy="2590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196300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0"/>
            <a:ext cx="9144000" cy="990600"/>
          </a:xfrm>
        </p:spPr>
        <p:txBody>
          <a:bodyPr lIns="0" rIns="0">
            <a:normAutofit fontScale="90000"/>
          </a:bodyPr>
          <a:lstStyle/>
          <a:p>
            <a:pPr lvl="0">
              <a:defRPr/>
            </a:pPr>
            <a:r>
              <a:rPr lang="en-US" u="sng" dirty="0" smtClean="0"/>
              <a:t>Scales of </a:t>
            </a:r>
            <a:r>
              <a:rPr lang="en-US" u="sng" dirty="0" smtClean="0"/>
              <a:t>Impact:</a:t>
            </a:r>
            <a:r>
              <a:rPr lang="en-US" dirty="0" smtClean="0"/>
              <a:t/>
            </a:r>
            <a:br>
              <a:rPr lang="en-US" dirty="0" smtClean="0"/>
            </a:br>
            <a:r>
              <a:rPr lang="en-US" sz="4000" dirty="0" smtClean="0"/>
              <a:t>Ecological Effects </a:t>
            </a:r>
            <a:r>
              <a:rPr lang="en-US" sz="4000" dirty="0" smtClean="0"/>
              <a:t>at </a:t>
            </a:r>
            <a:r>
              <a:rPr lang="en-US" sz="4000" dirty="0" smtClean="0"/>
              <a:t>Different </a:t>
            </a:r>
            <a:r>
              <a:rPr lang="en-US" sz="4000" dirty="0" smtClean="0"/>
              <a:t>Habitat Scales</a:t>
            </a:r>
            <a:endParaRPr lang="en-US" sz="4000" dirty="0"/>
          </a:p>
        </p:txBody>
      </p:sp>
      <p:graphicFrame>
        <p:nvGraphicFramePr>
          <p:cNvPr id="9" name="Table 8"/>
          <p:cNvGraphicFramePr>
            <a:graphicFrameLocks noGrp="1"/>
          </p:cNvGraphicFramePr>
          <p:nvPr>
            <p:extLst>
              <p:ext uri="{D42A27DB-BD31-4B8C-83A1-F6EECF244321}">
                <p14:modId xmlns:p14="http://schemas.microsoft.com/office/powerpoint/2010/main" val="2508810617"/>
              </p:ext>
            </p:extLst>
          </p:nvPr>
        </p:nvGraphicFramePr>
        <p:xfrm>
          <a:off x="0" y="1143000"/>
          <a:ext cx="9144000" cy="314325"/>
        </p:xfrm>
        <a:graphic>
          <a:graphicData uri="http://schemas.openxmlformats.org/drawingml/2006/table">
            <a:tbl>
              <a:tblPr/>
              <a:tblGrid>
                <a:gridCol w="1816372"/>
                <a:gridCol w="1510457"/>
                <a:gridCol w="1242780"/>
                <a:gridCol w="1204542"/>
                <a:gridCol w="1878512"/>
                <a:gridCol w="1491337"/>
              </a:tblGrid>
              <a:tr h="190500">
                <a:tc>
                  <a:txBody>
                    <a:bodyPr/>
                    <a:lstStyle/>
                    <a:p>
                      <a:pPr algn="ctr" fontAlgn="b"/>
                      <a:r>
                        <a:rPr lang="en-US" sz="2000" b="1" i="0" u="none" strike="noStrike" dirty="0">
                          <a:solidFill>
                            <a:srgbClr val="000000"/>
                          </a:solidFill>
                          <a:latin typeface="Calibri"/>
                        </a:rPr>
                        <a:t>Microhabitat</a:t>
                      </a:r>
                    </a:p>
                  </a:txBody>
                  <a:tcPr marL="9525" marR="9525" marT="9525" marB="0" anchor="b">
                    <a:lnL>
                      <a:noFill/>
                    </a:lnL>
                    <a:lnR>
                      <a:noFill/>
                    </a:lnR>
                    <a:lnT>
                      <a:noFill/>
                    </a:lnT>
                    <a:lnB>
                      <a:noFill/>
                    </a:lnB>
                  </a:tcPr>
                </a:tc>
                <a:tc>
                  <a:txBody>
                    <a:bodyPr/>
                    <a:lstStyle/>
                    <a:p>
                      <a:pPr algn="ctr" fontAlgn="b"/>
                      <a:r>
                        <a:rPr lang="en-US" sz="2000" b="1" i="0" u="none" strike="noStrike" dirty="0">
                          <a:solidFill>
                            <a:srgbClr val="000000"/>
                          </a:solidFill>
                          <a:latin typeface="Calibri"/>
                        </a:rPr>
                        <a:t>Pool/Riffle</a:t>
                      </a:r>
                    </a:p>
                  </a:txBody>
                  <a:tcPr marL="9525" marR="9525" marT="9525" marB="0" anchor="b">
                    <a:lnL>
                      <a:noFill/>
                    </a:lnL>
                    <a:lnR>
                      <a:noFill/>
                    </a:lnR>
                    <a:lnT>
                      <a:noFill/>
                    </a:lnT>
                    <a:lnB>
                      <a:noFill/>
                    </a:lnB>
                  </a:tcPr>
                </a:tc>
                <a:tc>
                  <a:txBody>
                    <a:bodyPr/>
                    <a:lstStyle/>
                    <a:p>
                      <a:pPr algn="ctr" fontAlgn="b"/>
                      <a:r>
                        <a:rPr lang="en-US" sz="2000" b="1" i="0" u="none" strike="noStrike" dirty="0">
                          <a:solidFill>
                            <a:srgbClr val="000000"/>
                          </a:solidFill>
                          <a:latin typeface="Calibri"/>
                        </a:rPr>
                        <a:t>Reach</a:t>
                      </a:r>
                    </a:p>
                  </a:txBody>
                  <a:tcPr marL="9525" marR="9525" marT="9525" marB="0" anchor="b">
                    <a:lnL>
                      <a:noFill/>
                    </a:lnL>
                    <a:lnR>
                      <a:noFill/>
                    </a:lnR>
                    <a:lnT>
                      <a:noFill/>
                    </a:lnT>
                    <a:lnB>
                      <a:noFill/>
                    </a:lnB>
                  </a:tcPr>
                </a:tc>
                <a:tc>
                  <a:txBody>
                    <a:bodyPr/>
                    <a:lstStyle/>
                    <a:p>
                      <a:pPr algn="ctr" fontAlgn="b"/>
                      <a:r>
                        <a:rPr lang="en-US" sz="2000" b="1" i="0" u="none" strike="noStrike">
                          <a:solidFill>
                            <a:srgbClr val="000000"/>
                          </a:solidFill>
                          <a:latin typeface="Calibri"/>
                        </a:rPr>
                        <a:t>Segment</a:t>
                      </a:r>
                    </a:p>
                  </a:txBody>
                  <a:tcPr marL="9525" marR="9525" marT="9525" marB="0" anchor="b">
                    <a:lnL>
                      <a:noFill/>
                    </a:lnL>
                    <a:lnR>
                      <a:noFill/>
                    </a:lnR>
                    <a:lnT>
                      <a:noFill/>
                    </a:lnT>
                    <a:lnB>
                      <a:noFill/>
                    </a:lnB>
                  </a:tcPr>
                </a:tc>
                <a:tc>
                  <a:txBody>
                    <a:bodyPr/>
                    <a:lstStyle/>
                    <a:p>
                      <a:pPr algn="ctr" fontAlgn="b"/>
                      <a:r>
                        <a:rPr lang="en-US" sz="2000" b="1" i="0" u="none" strike="noStrike">
                          <a:solidFill>
                            <a:srgbClr val="000000"/>
                          </a:solidFill>
                          <a:latin typeface="Calibri"/>
                        </a:rPr>
                        <a:t>Stream System</a:t>
                      </a:r>
                    </a:p>
                  </a:txBody>
                  <a:tcPr marL="9525" marR="9525" marT="9525" marB="0" anchor="b">
                    <a:lnL>
                      <a:noFill/>
                    </a:lnL>
                    <a:lnR>
                      <a:noFill/>
                    </a:lnR>
                    <a:lnT>
                      <a:noFill/>
                    </a:lnT>
                    <a:lnB>
                      <a:noFill/>
                    </a:lnB>
                  </a:tcPr>
                </a:tc>
                <a:tc>
                  <a:txBody>
                    <a:bodyPr/>
                    <a:lstStyle/>
                    <a:p>
                      <a:pPr algn="ctr" fontAlgn="b"/>
                      <a:r>
                        <a:rPr lang="en-US" sz="2000" b="1" i="0" u="none" strike="noStrike" dirty="0">
                          <a:solidFill>
                            <a:srgbClr val="000000"/>
                          </a:solidFill>
                          <a:latin typeface="Calibri"/>
                        </a:rPr>
                        <a:t>Watershed</a:t>
                      </a:r>
                    </a:p>
                  </a:txBody>
                  <a:tcPr marL="9525" marR="9525" marT="9525" marB="0" anchor="b">
                    <a:lnL>
                      <a:noFill/>
                    </a:lnL>
                    <a:lnR>
                      <a:noFill/>
                    </a:lnR>
                    <a:lnT>
                      <a:noFill/>
                    </a:lnT>
                    <a:lnB>
                      <a:noFill/>
                    </a:lnB>
                  </a:tcPr>
                </a:tc>
              </a:tr>
            </a:tbl>
          </a:graphicData>
        </a:graphic>
      </p:graphicFrame>
      <p:sp>
        <p:nvSpPr>
          <p:cNvPr id="10" name="Rectangle 9"/>
          <p:cNvSpPr/>
          <p:nvPr/>
        </p:nvSpPr>
        <p:spPr>
          <a:xfrm>
            <a:off x="7391400" y="0"/>
            <a:ext cx="2209800" cy="276999"/>
          </a:xfrm>
          <a:prstGeom prst="rect">
            <a:avLst/>
          </a:prstGeom>
        </p:spPr>
        <p:txBody>
          <a:bodyPr wrap="square" lIns="0" rIns="0">
            <a:spAutoFit/>
          </a:bodyPr>
          <a:lstStyle/>
          <a:p>
            <a:pPr lvl="2"/>
            <a:r>
              <a:rPr lang="en-US" sz="1200" dirty="0" err="1" smtClean="0">
                <a:solidFill>
                  <a:srgbClr val="002060"/>
                </a:solidFill>
              </a:rPr>
              <a:t>Goudie</a:t>
            </a:r>
            <a:r>
              <a:rPr lang="en-US" sz="1200" dirty="0" smtClean="0">
                <a:solidFill>
                  <a:srgbClr val="002060"/>
                </a:solidFill>
              </a:rPr>
              <a:t> 2006</a:t>
            </a:r>
            <a:endParaRPr lang="en-US" sz="1200" dirty="0">
              <a:solidFill>
                <a:srgbClr val="002060"/>
              </a:solidFill>
            </a:endParaRPr>
          </a:p>
        </p:txBody>
      </p:sp>
      <p:graphicFrame>
        <p:nvGraphicFramePr>
          <p:cNvPr id="15" name="Table 14"/>
          <p:cNvGraphicFramePr>
            <a:graphicFrameLocks noGrp="1"/>
          </p:cNvGraphicFramePr>
          <p:nvPr>
            <p:extLst>
              <p:ext uri="{D42A27DB-BD31-4B8C-83A1-F6EECF244321}">
                <p14:modId xmlns:p14="http://schemas.microsoft.com/office/powerpoint/2010/main" val="2861946323"/>
              </p:ext>
            </p:extLst>
          </p:nvPr>
        </p:nvGraphicFramePr>
        <p:xfrm>
          <a:off x="76200" y="1523832"/>
          <a:ext cx="1752600" cy="872490"/>
        </p:xfrm>
        <a:graphic>
          <a:graphicData uri="http://schemas.openxmlformats.org/drawingml/2006/table">
            <a:tbl>
              <a:tblPr/>
              <a:tblGrid>
                <a:gridCol w="1752600"/>
              </a:tblGrid>
              <a:tr h="224589">
                <a:tc>
                  <a:txBody>
                    <a:bodyPr/>
                    <a:lstStyle/>
                    <a:p>
                      <a:pPr algn="ctr" rtl="0" fontAlgn="b"/>
                      <a:r>
                        <a:rPr lang="en-US" sz="1400" b="1" i="0" u="sng" strike="noStrike" dirty="0">
                          <a:solidFill>
                            <a:srgbClr val="FFFF00"/>
                          </a:solidFill>
                          <a:latin typeface="Calibri"/>
                        </a:rPr>
                        <a:t>Desynchronized flow timing</a:t>
                      </a:r>
                    </a:p>
                  </a:txBody>
                  <a:tcPr marL="9525" marR="9525" marT="9525" marB="0" anchor="b">
                    <a:lnL>
                      <a:noFill/>
                    </a:lnL>
                    <a:lnR>
                      <a:noFill/>
                    </a:lnR>
                    <a:lnT>
                      <a:noFill/>
                    </a:lnT>
                    <a:lnB>
                      <a:noFill/>
                    </a:lnB>
                  </a:tcPr>
                </a:tc>
              </a:tr>
              <a:tr h="385011">
                <a:tc>
                  <a:txBody>
                    <a:bodyPr/>
                    <a:lstStyle/>
                    <a:p>
                      <a:pPr algn="l" fontAlgn="b"/>
                      <a:r>
                        <a:rPr lang="en-US" sz="1400" b="0" i="0" u="none" strike="noStrike" dirty="0" smtClean="0">
                          <a:solidFill>
                            <a:srgbClr val="FFFF00"/>
                          </a:solidFill>
                          <a:latin typeface="+mn-lt"/>
                        </a:rPr>
                        <a:t>↓  </a:t>
                      </a:r>
                      <a:r>
                        <a:rPr lang="en-US" sz="1400" b="0" i="0" u="none" strike="noStrike" dirty="0">
                          <a:solidFill>
                            <a:srgbClr val="FFFF00"/>
                          </a:solidFill>
                          <a:latin typeface="Calibri"/>
                        </a:rPr>
                        <a:t>base flow during critical life stages</a:t>
                      </a:r>
                    </a:p>
                  </a:txBody>
                  <a:tcPr marL="9525" marR="9525" marT="9525" marB="0" anchor="b">
                    <a:lnL>
                      <a:noFill/>
                    </a:lnL>
                    <a:lnR>
                      <a:noFill/>
                    </a:lnR>
                    <a:lnT>
                      <a:noFill/>
                    </a:lnT>
                    <a:lnB>
                      <a:noFill/>
                    </a:lnB>
                  </a:tcPr>
                </a:tc>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380962195"/>
              </p:ext>
            </p:extLst>
          </p:nvPr>
        </p:nvGraphicFramePr>
        <p:xfrm>
          <a:off x="1905000" y="1371600"/>
          <a:ext cx="1295400" cy="1185624"/>
        </p:xfrm>
        <a:graphic>
          <a:graphicData uri="http://schemas.openxmlformats.org/drawingml/2006/table">
            <a:tbl>
              <a:tblPr/>
              <a:tblGrid>
                <a:gridCol w="1295400"/>
              </a:tblGrid>
              <a:tr h="576669">
                <a:tc>
                  <a:txBody>
                    <a:bodyPr/>
                    <a:lstStyle/>
                    <a:p>
                      <a:pPr algn="l" rtl="0" fontAlgn="b"/>
                      <a:r>
                        <a:rPr lang="en-US" sz="1400" b="1" i="0" u="sng" strike="noStrike" dirty="0">
                          <a:solidFill>
                            <a:srgbClr val="FFFF00"/>
                          </a:solidFill>
                          <a:latin typeface="Calibri"/>
                        </a:rPr>
                        <a:t>Desynchronized flow timing</a:t>
                      </a:r>
                    </a:p>
                  </a:txBody>
                  <a:tcPr marL="9525" marR="9525" marT="9525" marB="0" anchor="b">
                    <a:lnL>
                      <a:noFill/>
                    </a:lnL>
                    <a:lnR>
                      <a:noFill/>
                    </a:lnR>
                    <a:lnT>
                      <a:noFill/>
                    </a:lnT>
                    <a:lnB>
                      <a:noFill/>
                    </a:lnB>
                  </a:tcPr>
                </a:tc>
              </a:tr>
              <a:tr h="294630">
                <a:tc>
                  <a:txBody>
                    <a:bodyPr/>
                    <a:lstStyle/>
                    <a:p>
                      <a:pPr algn="l" rtl="0" fontAlgn="b"/>
                      <a:r>
                        <a:rPr lang="en-US" sz="1400" b="0" i="0" u="none" strike="noStrike" dirty="0" err="1" smtClean="0">
                          <a:solidFill>
                            <a:srgbClr val="FFFF00"/>
                          </a:solidFill>
                          <a:latin typeface="Calibri"/>
                        </a:rPr>
                        <a:t>Redd</a:t>
                      </a:r>
                      <a:r>
                        <a:rPr lang="en-US" sz="1400" b="0" i="0" u="none" strike="noStrike" dirty="0" smtClean="0">
                          <a:solidFill>
                            <a:srgbClr val="FFFF00"/>
                          </a:solidFill>
                          <a:latin typeface="Calibri"/>
                        </a:rPr>
                        <a:t> </a:t>
                      </a:r>
                      <a:r>
                        <a:rPr lang="en-US" sz="1400" b="0" i="0" u="none" strike="noStrike" dirty="0">
                          <a:solidFill>
                            <a:srgbClr val="FFFF00"/>
                          </a:solidFill>
                          <a:latin typeface="Calibri"/>
                        </a:rPr>
                        <a:t>scouring</a:t>
                      </a:r>
                    </a:p>
                  </a:txBody>
                  <a:tcPr marL="9525" marR="9525" marT="9525" marB="0" anchor="b">
                    <a:lnL>
                      <a:noFill/>
                    </a:lnL>
                    <a:lnR>
                      <a:noFill/>
                    </a:lnR>
                    <a:lnT>
                      <a:noFill/>
                    </a:lnT>
                    <a:lnB>
                      <a:noFill/>
                    </a:lnB>
                  </a:tcPr>
                </a:tc>
              </a:tr>
              <a:tr h="271701">
                <a:tc>
                  <a:txBody>
                    <a:bodyPr/>
                    <a:lstStyle/>
                    <a:p>
                      <a:pPr algn="l" rtl="0" fontAlgn="b"/>
                      <a:r>
                        <a:rPr lang="en-US" sz="1000" b="0" i="0" u="none" strike="noStrike" dirty="0">
                          <a:solidFill>
                            <a:schemeClr val="tx1"/>
                          </a:solidFill>
                          <a:latin typeface="Calibri"/>
                        </a:rPr>
                        <a:t>Amphibian reproductive cycles </a:t>
                      </a:r>
                    </a:p>
                  </a:txBody>
                  <a:tcPr marL="9525" marR="9525" marT="9525" marB="0" anchor="b">
                    <a:lnL>
                      <a:noFill/>
                    </a:lnL>
                    <a:lnR>
                      <a:noFill/>
                    </a:lnR>
                    <a:lnT>
                      <a:noFill/>
                    </a:lnT>
                    <a:lnB>
                      <a:noFill/>
                    </a:lnB>
                  </a:tcPr>
                </a:tc>
              </a:tr>
            </a:tbl>
          </a:graphicData>
        </a:graphic>
      </p:graphicFrame>
      <p:graphicFrame>
        <p:nvGraphicFramePr>
          <p:cNvPr id="17" name="Table 16"/>
          <p:cNvGraphicFramePr>
            <a:graphicFrameLocks noGrp="1"/>
          </p:cNvGraphicFramePr>
          <p:nvPr>
            <p:extLst>
              <p:ext uri="{D42A27DB-BD31-4B8C-83A1-F6EECF244321}">
                <p14:modId xmlns:p14="http://schemas.microsoft.com/office/powerpoint/2010/main" val="3905898448"/>
              </p:ext>
            </p:extLst>
          </p:nvPr>
        </p:nvGraphicFramePr>
        <p:xfrm>
          <a:off x="3276600" y="1541302"/>
          <a:ext cx="1295400" cy="2710658"/>
        </p:xfrm>
        <a:graphic>
          <a:graphicData uri="http://schemas.openxmlformats.org/drawingml/2006/table">
            <a:tbl>
              <a:tblPr/>
              <a:tblGrid>
                <a:gridCol w="1295400"/>
              </a:tblGrid>
              <a:tr h="142934">
                <a:tc>
                  <a:txBody>
                    <a:bodyPr/>
                    <a:lstStyle/>
                    <a:p>
                      <a:pPr algn="l" rtl="0" fontAlgn="b"/>
                      <a:r>
                        <a:rPr lang="en-US" sz="1000" b="0" i="0" u="sng" strike="noStrike" dirty="0" smtClean="0">
                          <a:solidFill>
                            <a:srgbClr val="000000"/>
                          </a:solidFill>
                          <a:latin typeface="+mn-lt"/>
                        </a:rPr>
                        <a:t>↑ </a:t>
                      </a:r>
                      <a:r>
                        <a:rPr lang="en-US" sz="1000" b="1" i="0" u="sng" strike="noStrike" dirty="0" smtClean="0">
                          <a:solidFill>
                            <a:srgbClr val="000000"/>
                          </a:solidFill>
                          <a:latin typeface="Calibri"/>
                        </a:rPr>
                        <a:t>winter peak intensity</a:t>
                      </a:r>
                      <a:endParaRPr lang="en-US" sz="1000" b="1" i="0" u="sng" strike="noStrike" dirty="0">
                        <a:solidFill>
                          <a:srgbClr val="000000"/>
                        </a:solidFill>
                        <a:latin typeface="Calibri"/>
                      </a:endParaRPr>
                    </a:p>
                  </a:txBody>
                  <a:tcPr marL="8414" marR="8414" marT="8414" marB="0" anchor="b">
                    <a:lnL>
                      <a:noFill/>
                    </a:lnL>
                    <a:lnR>
                      <a:noFill/>
                    </a:lnR>
                    <a:lnT>
                      <a:noFill/>
                    </a:lnT>
                    <a:lnB>
                      <a:noFill/>
                    </a:lnB>
                  </a:tcPr>
                </a:tc>
              </a:tr>
              <a:tr h="238066">
                <a:tc>
                  <a:txBody>
                    <a:bodyPr/>
                    <a:lstStyle/>
                    <a:p>
                      <a:pPr algn="l" rtl="0" fontAlgn="b"/>
                      <a:r>
                        <a:rPr lang="en-US" sz="1000" b="0" i="0" u="none" strike="noStrike" dirty="0" smtClean="0">
                          <a:solidFill>
                            <a:srgbClr val="000000"/>
                          </a:solidFill>
                          <a:latin typeface="Calibri"/>
                        </a:rPr>
                        <a:t>Disconnect </a:t>
                      </a:r>
                      <a:r>
                        <a:rPr lang="en-US" sz="1000" b="0" i="0" u="none" strike="noStrike" dirty="0">
                          <a:solidFill>
                            <a:srgbClr val="000000"/>
                          </a:solidFill>
                          <a:latin typeface="Calibri"/>
                        </a:rPr>
                        <a:t>stream from floodplain </a:t>
                      </a:r>
                    </a:p>
                  </a:txBody>
                  <a:tcPr marL="8414" marR="8414" marT="8414" marB="0" anchor="b">
                    <a:lnL>
                      <a:noFill/>
                    </a:lnL>
                    <a:lnR>
                      <a:noFill/>
                    </a:lnR>
                    <a:lnT>
                      <a:noFill/>
                    </a:lnT>
                    <a:lnB>
                      <a:noFill/>
                    </a:lnB>
                  </a:tcPr>
                </a:tc>
              </a:tr>
              <a:tr h="295334">
                <a:tc>
                  <a:txBody>
                    <a:bodyPr/>
                    <a:lstStyle/>
                    <a:p>
                      <a:pPr algn="l" rtl="0" fontAlgn="b"/>
                      <a:r>
                        <a:rPr lang="en-US" sz="1000" b="0" i="0" u="none" strike="noStrike" dirty="0">
                          <a:solidFill>
                            <a:srgbClr val="000000"/>
                          </a:solidFill>
                          <a:latin typeface="Calibri"/>
                        </a:rPr>
                        <a:t>↑ Sediment transport, scour, erosion</a:t>
                      </a:r>
                    </a:p>
                  </a:txBody>
                  <a:tcPr marL="8414" marR="8414" marT="8414" marB="0" anchor="b">
                    <a:lnL>
                      <a:noFill/>
                    </a:lnL>
                    <a:lnR>
                      <a:noFill/>
                    </a:lnR>
                    <a:lnT>
                      <a:noFill/>
                    </a:lnT>
                    <a:lnB>
                      <a:noFill/>
                    </a:lnB>
                  </a:tcPr>
                </a:tc>
              </a:tr>
              <a:tr h="0">
                <a:tc>
                  <a:txBody>
                    <a:bodyPr/>
                    <a:lstStyle/>
                    <a:p>
                      <a:pPr algn="l" rtl="0" fontAlgn="b"/>
                      <a:r>
                        <a:rPr lang="en-US" sz="1000" b="0" i="0" u="none" strike="noStrike" dirty="0">
                          <a:solidFill>
                            <a:srgbClr val="000000"/>
                          </a:solidFill>
                          <a:latin typeface="Calibri"/>
                        </a:rPr>
                        <a:t>↓ spawning gravels</a:t>
                      </a:r>
                    </a:p>
                  </a:txBody>
                  <a:tcPr marL="8414" marR="8414" marT="8414" marB="0" anchor="b">
                    <a:lnL>
                      <a:noFill/>
                    </a:lnL>
                    <a:lnR>
                      <a:noFill/>
                    </a:lnR>
                    <a:lnT>
                      <a:noFill/>
                    </a:lnT>
                    <a:lnB>
                      <a:noFill/>
                    </a:lnB>
                  </a:tcPr>
                </a:tc>
              </a:tr>
              <a:tr h="266463">
                <a:tc>
                  <a:txBody>
                    <a:bodyPr/>
                    <a:lstStyle/>
                    <a:p>
                      <a:pPr algn="l" rtl="0" fontAlgn="b"/>
                      <a:r>
                        <a:rPr lang="en-US" sz="1000" b="0" i="0" u="none" strike="noStrike" dirty="0">
                          <a:solidFill>
                            <a:srgbClr val="000000"/>
                          </a:solidFill>
                          <a:latin typeface="Calibri"/>
                        </a:rPr>
                        <a:t>↑ disturbance frequency ~ loss of specialist species</a:t>
                      </a:r>
                    </a:p>
                  </a:txBody>
                  <a:tcPr marL="8414" marR="8414" marT="8414" marB="0" anchor="b">
                    <a:lnL>
                      <a:noFill/>
                    </a:lnL>
                    <a:lnR>
                      <a:noFill/>
                    </a:lnR>
                    <a:lnT>
                      <a:noFill/>
                    </a:lnT>
                    <a:lnB>
                      <a:noFill/>
                    </a:lnB>
                  </a:tcPr>
                </a:tc>
              </a:tr>
              <a:tr h="295334">
                <a:tc>
                  <a:txBody>
                    <a:bodyPr/>
                    <a:lstStyle/>
                    <a:p>
                      <a:pPr algn="l" rtl="0" fontAlgn="b"/>
                      <a:r>
                        <a:rPr lang="en-US" sz="1400" b="1" i="0" u="sng" strike="noStrike" dirty="0">
                          <a:solidFill>
                            <a:srgbClr val="FFFF00"/>
                          </a:solidFill>
                          <a:latin typeface="Calibri"/>
                        </a:rPr>
                        <a:t>Decreased </a:t>
                      </a:r>
                      <a:endParaRPr lang="en-US" sz="1400" b="1" i="0" u="sng" strike="noStrike" dirty="0" smtClean="0">
                        <a:solidFill>
                          <a:srgbClr val="FFFF00"/>
                        </a:solidFill>
                        <a:latin typeface="Calibri"/>
                      </a:endParaRPr>
                    </a:p>
                    <a:p>
                      <a:pPr algn="l" rtl="0" fontAlgn="b"/>
                      <a:r>
                        <a:rPr lang="en-US" sz="1400" b="1" i="0" u="sng" strike="noStrike" dirty="0" smtClean="0">
                          <a:solidFill>
                            <a:srgbClr val="FFFF00"/>
                          </a:solidFill>
                          <a:latin typeface="Calibri"/>
                        </a:rPr>
                        <a:t>base </a:t>
                      </a:r>
                      <a:r>
                        <a:rPr lang="en-US" sz="1400" b="1" i="0" u="sng" strike="noStrike" dirty="0">
                          <a:solidFill>
                            <a:srgbClr val="FFFF00"/>
                          </a:solidFill>
                          <a:latin typeface="Calibri"/>
                        </a:rPr>
                        <a:t>flow</a:t>
                      </a:r>
                    </a:p>
                  </a:txBody>
                  <a:tcPr marL="8414" marR="8414" marT="8414" marB="0" anchor="b">
                    <a:lnL>
                      <a:noFill/>
                    </a:lnL>
                    <a:lnR>
                      <a:noFill/>
                    </a:lnR>
                    <a:lnT>
                      <a:noFill/>
                    </a:lnT>
                    <a:lnB>
                      <a:noFill/>
                    </a:lnB>
                  </a:tcPr>
                </a:tc>
              </a:tr>
              <a:tr h="518844">
                <a:tc>
                  <a:txBody>
                    <a:bodyPr/>
                    <a:lstStyle/>
                    <a:p>
                      <a:pPr algn="l" rtl="0" fontAlgn="b"/>
                      <a:r>
                        <a:rPr lang="en-US" sz="1400" b="0" i="0" u="none" strike="noStrike" dirty="0" smtClean="0">
                          <a:solidFill>
                            <a:srgbClr val="FFFF00"/>
                          </a:solidFill>
                          <a:latin typeface="+mn-lt"/>
                        </a:rPr>
                        <a:t>↑ </a:t>
                      </a:r>
                      <a:r>
                        <a:rPr lang="en-US" sz="1400" b="0" i="0" u="none" strike="noStrike" dirty="0">
                          <a:solidFill>
                            <a:srgbClr val="FFFF00"/>
                          </a:solidFill>
                          <a:latin typeface="Calibri"/>
                        </a:rPr>
                        <a:t>stream temp, surpassing lethal threshold for sensitive species</a:t>
                      </a:r>
                    </a:p>
                  </a:txBody>
                  <a:tcPr marL="8414" marR="8414" marT="8414" marB="0" anchor="b">
                    <a:lnL>
                      <a:noFill/>
                    </a:lnL>
                    <a:lnR>
                      <a:noFill/>
                    </a:lnR>
                    <a:lnT>
                      <a:noFill/>
                    </a:lnT>
                    <a:lnB>
                      <a:noFill/>
                    </a:lnB>
                  </a:tcPr>
                </a:tc>
              </a:tr>
            </a:tbl>
          </a:graphicData>
        </a:graphic>
      </p:graphicFrame>
      <p:sp>
        <p:nvSpPr>
          <p:cNvPr id="2" name="TextBox 1"/>
          <p:cNvSpPr txBox="1"/>
          <p:nvPr/>
        </p:nvSpPr>
        <p:spPr>
          <a:xfrm>
            <a:off x="1524000" y="4191000"/>
            <a:ext cx="7467600" cy="276999"/>
          </a:xfrm>
          <a:prstGeom prst="rect">
            <a:avLst/>
          </a:prstGeom>
          <a:noFill/>
        </p:spPr>
        <p:txBody>
          <a:bodyPr wrap="square" rtlCol="0" anchor="b">
            <a:spAutoFit/>
          </a:bodyPr>
          <a:lstStyle/>
          <a:p>
            <a:pPr>
              <a:tabLst>
                <a:tab pos="1317625" algn="l"/>
                <a:tab pos="2574925" algn="l"/>
                <a:tab pos="3886200" algn="l"/>
                <a:tab pos="5203825" algn="l"/>
                <a:tab pos="6515100" algn="l"/>
              </a:tabLst>
            </a:pPr>
            <a:r>
              <a:rPr lang="en-US" sz="1200" dirty="0" smtClean="0"/>
              <a:t>10</a:t>
            </a:r>
            <a:r>
              <a:rPr lang="en-US" sz="1200" baseline="30000" dirty="0" smtClean="0"/>
              <a:t>-1</a:t>
            </a:r>
            <a:r>
              <a:rPr lang="en-US" sz="1200" dirty="0" smtClean="0"/>
              <a:t> m	10</a:t>
            </a:r>
            <a:r>
              <a:rPr lang="en-US" sz="1200" baseline="30000" dirty="0" smtClean="0"/>
              <a:t>0</a:t>
            </a:r>
            <a:r>
              <a:rPr lang="en-US" sz="1200" dirty="0" smtClean="0"/>
              <a:t> m	10</a:t>
            </a:r>
            <a:r>
              <a:rPr lang="en-US" sz="1200" baseline="30000" dirty="0" smtClean="0"/>
              <a:t>1</a:t>
            </a:r>
            <a:r>
              <a:rPr lang="en-US" sz="1200" dirty="0" smtClean="0"/>
              <a:t> m	10</a:t>
            </a:r>
            <a:r>
              <a:rPr lang="en-US" sz="1200" baseline="30000" dirty="0" smtClean="0"/>
              <a:t>2</a:t>
            </a:r>
            <a:r>
              <a:rPr lang="en-US" sz="1200" dirty="0" smtClean="0"/>
              <a:t> m	10</a:t>
            </a:r>
            <a:r>
              <a:rPr lang="en-US" sz="1200" baseline="30000" dirty="0" smtClean="0"/>
              <a:t>3</a:t>
            </a:r>
            <a:r>
              <a:rPr lang="en-US" sz="1200" dirty="0" smtClean="0"/>
              <a:t> m	10</a:t>
            </a:r>
            <a:r>
              <a:rPr lang="en-US" sz="1200" baseline="30000" dirty="0" smtClean="0"/>
              <a:t>4</a:t>
            </a:r>
            <a:r>
              <a:rPr lang="en-US" sz="1200" dirty="0" smtClean="0"/>
              <a:t> m</a:t>
            </a:r>
            <a:endParaRPr lang="en-US" sz="1200" dirty="0"/>
          </a:p>
        </p:txBody>
      </p:sp>
      <p:graphicFrame>
        <p:nvGraphicFramePr>
          <p:cNvPr id="13" name="Chart 12"/>
          <p:cNvGraphicFramePr>
            <a:graphicFrameLocks/>
          </p:cNvGraphicFramePr>
          <p:nvPr>
            <p:extLst>
              <p:ext uri="{D42A27DB-BD31-4B8C-83A1-F6EECF244321}">
                <p14:modId xmlns:p14="http://schemas.microsoft.com/office/powerpoint/2010/main" val="2160209334"/>
              </p:ext>
            </p:extLst>
          </p:nvPr>
        </p:nvGraphicFramePr>
        <p:xfrm>
          <a:off x="0" y="4248150"/>
          <a:ext cx="9137073" cy="2590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1963000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1675</TotalTime>
  <Words>1469</Words>
  <Application>Microsoft Office PowerPoint</Application>
  <PresentationFormat>On-screen Show (4:3)</PresentationFormat>
  <Paragraphs>413</Paragraphs>
  <Slides>19</Slides>
  <Notes>19</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Using Beavers to Address Problems of Scale</vt:lpstr>
      <vt:lpstr>Spatial Scales: Global &amp; WA Climate Models</vt:lpstr>
      <vt:lpstr>Research Scale Skykomish River Watershed  Snohomish Basin</vt:lpstr>
      <vt:lpstr>Temporal Scale,  Long Term: Climate Projections for Study Area by 2070</vt:lpstr>
      <vt:lpstr>Temporal Scale, Short Term  Inter-annual changes to hydrology </vt:lpstr>
      <vt:lpstr>Scales of Impact: Ecological Effects at Different Habitat Scales</vt:lpstr>
      <vt:lpstr>Scales of Impact: Ecological Effects at Different Habitat Scales</vt:lpstr>
      <vt:lpstr>Scales of Impact: Ecological Effects at Different Habitat Scales</vt:lpstr>
      <vt:lpstr>Scales of Impact: Ecological Effects at Different Habitat Scales</vt:lpstr>
      <vt:lpstr>Scales of Impact: Ecological Effects at Different Habitat Scales</vt:lpstr>
      <vt:lpstr>Scales of Impact: Ecological Effects at Different Habitat Scales</vt:lpstr>
      <vt:lpstr>Scales of Impact: Ecological Effects at Different Habitat Scales</vt:lpstr>
      <vt:lpstr>Is Existing Restoration Paradigm Sufficient to Address Impacts of Climate Change?</vt:lpstr>
      <vt:lpstr>Success of Human Restoration by Habitat Scale</vt:lpstr>
      <vt:lpstr>Restoration Alternative? American Beaver</vt:lpstr>
      <vt:lpstr>How Does Beaver-Assisted Restoration Compare to human restoration Success?</vt:lpstr>
      <vt:lpstr>Financial Scales: Cost of Human vs Beaver-Assisted Restoration</vt:lpstr>
      <vt:lpstr>PowerPoint Presentation</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 Slide</dc:title>
  <dc:creator>Dittbrenner, Benjamin J</dc:creator>
  <cp:lastModifiedBy>Dittbrenner, Benjamin J</cp:lastModifiedBy>
  <cp:revision>167</cp:revision>
  <dcterms:created xsi:type="dcterms:W3CDTF">2006-08-16T00:00:00Z</dcterms:created>
  <dcterms:modified xsi:type="dcterms:W3CDTF">2013-12-10T00:12:33Z</dcterms:modified>
</cp:coreProperties>
</file>