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2" r:id="rId3"/>
  </p:sldMasterIdLst>
  <p:notesMasterIdLst>
    <p:notesMasterId r:id="rId40"/>
  </p:notesMasterIdLst>
  <p:sldIdLst>
    <p:sldId id="428" r:id="rId4"/>
    <p:sldId id="495" r:id="rId5"/>
    <p:sldId id="434" r:id="rId6"/>
    <p:sldId id="437" r:id="rId7"/>
    <p:sldId id="438" r:id="rId8"/>
    <p:sldId id="443" r:id="rId9"/>
    <p:sldId id="458" r:id="rId10"/>
    <p:sldId id="473" r:id="rId11"/>
    <p:sldId id="460" r:id="rId12"/>
    <p:sldId id="461" r:id="rId13"/>
    <p:sldId id="441" r:id="rId14"/>
    <p:sldId id="442" r:id="rId15"/>
    <p:sldId id="429" r:id="rId16"/>
    <p:sldId id="493" r:id="rId17"/>
    <p:sldId id="439" r:id="rId18"/>
    <p:sldId id="431" r:id="rId19"/>
    <p:sldId id="432" r:id="rId20"/>
    <p:sldId id="421" r:id="rId21"/>
    <p:sldId id="422" r:id="rId22"/>
    <p:sldId id="426" r:id="rId23"/>
    <p:sldId id="427" r:id="rId24"/>
    <p:sldId id="466" r:id="rId25"/>
    <p:sldId id="475" r:id="rId26"/>
    <p:sldId id="474" r:id="rId27"/>
    <p:sldId id="477" r:id="rId28"/>
    <p:sldId id="478" r:id="rId29"/>
    <p:sldId id="494" r:id="rId30"/>
    <p:sldId id="468" r:id="rId31"/>
    <p:sldId id="485" r:id="rId32"/>
    <p:sldId id="486" r:id="rId33"/>
    <p:sldId id="487" r:id="rId34"/>
    <p:sldId id="488" r:id="rId35"/>
    <p:sldId id="452" r:id="rId36"/>
    <p:sldId id="479" r:id="rId37"/>
    <p:sldId id="481" r:id="rId38"/>
    <p:sldId id="482" r:id="rId39"/>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0FF00"/>
    <a:srgbClr val="33CC33"/>
    <a:srgbClr val="FFFF99"/>
    <a:srgbClr val="FF0000"/>
    <a:srgbClr val="FFFF00"/>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0" autoAdjust="0"/>
    <p:restoredTop sz="94660"/>
  </p:normalViewPr>
  <p:slideViewPr>
    <p:cSldViewPr snapToGrid="0">
      <p:cViewPr>
        <p:scale>
          <a:sx n="126" d="100"/>
          <a:sy n="126" d="100"/>
        </p:scale>
        <p:origin x="-38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defRPr>
            </a:lvl1pPr>
          </a:lstStyle>
          <a:p>
            <a:endParaRPr lang="en-US" altLang="en-US"/>
          </a:p>
        </p:txBody>
      </p:sp>
      <p:sp>
        <p:nvSpPr>
          <p:cNvPr id="9421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defRPr>
            </a:lvl1pPr>
          </a:lstStyle>
          <a:p>
            <a:endParaRPr lang="en-US" altLang="en-US"/>
          </a:p>
        </p:txBody>
      </p:sp>
      <p:sp>
        <p:nvSpPr>
          <p:cNvPr id="94212"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421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421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defRPr>
            </a:lvl1pPr>
          </a:lstStyle>
          <a:p>
            <a:endParaRPr lang="en-US" altLang="en-US"/>
          </a:p>
        </p:txBody>
      </p:sp>
      <p:sp>
        <p:nvSpPr>
          <p:cNvPr id="9421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defRPr>
            </a:lvl1pPr>
          </a:lstStyle>
          <a:p>
            <a:fld id="{6451555F-BE4F-47F7-8EB0-89FD57CA47C8}" type="slidenum">
              <a:rPr lang="en-US" altLang="en-US"/>
              <a:pPr/>
              <a:t>‹#›</a:t>
            </a:fld>
            <a:endParaRPr lang="en-US" altLang="en-US"/>
          </a:p>
        </p:txBody>
      </p:sp>
    </p:spTree>
    <p:extLst>
      <p:ext uri="{BB962C8B-B14F-4D97-AF65-F5344CB8AC3E}">
        <p14:creationId xmlns:p14="http://schemas.microsoft.com/office/powerpoint/2010/main" val="2080075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3CE2589-5659-4F1C-8C2F-6CE2C0D81CF0}" type="slidenum">
              <a:rPr lang="en-US" altLang="en-US"/>
              <a:pPr/>
              <a:t>4</a:t>
            </a:fld>
            <a:endParaRPr lang="en-US" altLang="en-US"/>
          </a:p>
        </p:txBody>
      </p:sp>
      <p:sp>
        <p:nvSpPr>
          <p:cNvPr id="3543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8DBA2579-7EAF-4C73-B54B-402144B96E33}" type="slidenum">
              <a:rPr lang="en-US" altLang="en-US" sz="1200">
                <a:effectLst/>
                <a:latin typeface="Arial" charset="0"/>
              </a:rPr>
              <a:pPr algn="r"/>
              <a:t>4</a:t>
            </a:fld>
            <a:endParaRPr lang="en-US" altLang="en-US" sz="1200">
              <a:effectLst/>
              <a:latin typeface="Arial" charset="0"/>
            </a:endParaRPr>
          </a:p>
        </p:txBody>
      </p:sp>
      <p:sp>
        <p:nvSpPr>
          <p:cNvPr id="354307" name="Rectangle 2"/>
          <p:cNvSpPr>
            <a:spLocks noRot="1" noChangeArrowheads="1" noTextEdit="1"/>
          </p:cNvSpPr>
          <p:nvPr>
            <p:ph type="sldImg"/>
          </p:nvPr>
        </p:nvSpPr>
        <p:spPr>
          <a:ln/>
        </p:spPr>
      </p:sp>
      <p:sp>
        <p:nvSpPr>
          <p:cNvPr id="354308"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65C3628-6DEC-4689-9538-5D62AABBBFD3}" type="slidenum">
              <a:rPr lang="en-US" altLang="en-US"/>
              <a:pPr/>
              <a:t>15</a:t>
            </a:fld>
            <a:endParaRPr lang="en-US" altLang="en-US"/>
          </a:p>
        </p:txBody>
      </p:sp>
      <p:sp>
        <p:nvSpPr>
          <p:cNvPr id="3584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981F94B7-7F49-4B69-AE87-ECD811575A4D}" type="slidenum">
              <a:rPr lang="en-US" altLang="en-US" sz="1200">
                <a:effectLst/>
                <a:latin typeface="Arial" charset="0"/>
              </a:rPr>
              <a:pPr algn="r"/>
              <a:t>15</a:t>
            </a:fld>
            <a:endParaRPr lang="en-US" altLang="en-US" sz="1200">
              <a:effectLst/>
              <a:latin typeface="Arial" charset="0"/>
            </a:endParaRPr>
          </a:p>
        </p:txBody>
      </p:sp>
      <p:sp>
        <p:nvSpPr>
          <p:cNvPr id="358403" name="Rectangle 2"/>
          <p:cNvSpPr>
            <a:spLocks noRot="1" noChangeArrowheads="1" noTextEdit="1"/>
          </p:cNvSpPr>
          <p:nvPr>
            <p:ph type="sldImg"/>
          </p:nvPr>
        </p:nvSpPr>
        <p:spPr>
          <a:ln/>
        </p:spPr>
      </p:sp>
      <p:sp>
        <p:nvSpPr>
          <p:cNvPr id="358404"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22067-2B50-4F7C-B7C4-2F9485688596}" type="slidenum">
              <a:rPr lang="en-US" altLang="en-US"/>
              <a:pPr/>
              <a:t>20</a:t>
            </a:fld>
            <a:endParaRPr lang="en-US" altLang="en-US"/>
          </a:p>
        </p:txBody>
      </p:sp>
      <p:sp>
        <p:nvSpPr>
          <p:cNvPr id="338946" name="Rectangle 2"/>
          <p:cNvSpPr>
            <a:spLocks noChangeArrowheads="1" noTextEdit="1"/>
          </p:cNvSpPr>
          <p:nvPr>
            <p:ph type="sldImg"/>
          </p:nvPr>
        </p:nvSpPr>
        <p:spPr>
          <a:xfrm>
            <a:off x="1144588" y="684213"/>
            <a:ext cx="4573587" cy="3430587"/>
          </a:xfrm>
          <a:ln/>
        </p:spPr>
      </p:sp>
      <p:sp>
        <p:nvSpPr>
          <p:cNvPr id="338947" name="Rectangle 3"/>
          <p:cNvSpPr>
            <a:spLocks noGrp="1" noChangeArrowheads="1"/>
          </p:cNvSpPr>
          <p:nvPr>
            <p:ph type="body" idx="1"/>
          </p:nvPr>
        </p:nvSpPr>
        <p:spPr>
          <a:xfrm>
            <a:off x="912813" y="4344988"/>
            <a:ext cx="5032375" cy="411480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4ABB1-E279-43A3-B81B-FEAB4208ACFB}" type="slidenum">
              <a:rPr lang="en-US" altLang="en-US"/>
              <a:pPr/>
              <a:t>21</a:t>
            </a:fld>
            <a:endParaRPr lang="en-US" altLang="en-US"/>
          </a:p>
        </p:txBody>
      </p:sp>
      <p:sp>
        <p:nvSpPr>
          <p:cNvPr id="340994" name="Rectangle 2"/>
          <p:cNvSpPr>
            <a:spLocks noChangeArrowheads="1" noTextEdit="1"/>
          </p:cNvSpPr>
          <p:nvPr>
            <p:ph type="sldImg"/>
          </p:nvPr>
        </p:nvSpPr>
        <p:spPr>
          <a:xfrm>
            <a:off x="1144588" y="684213"/>
            <a:ext cx="4573587" cy="3430587"/>
          </a:xfrm>
          <a:ln/>
        </p:spPr>
      </p:sp>
      <p:sp>
        <p:nvSpPr>
          <p:cNvPr id="340995" name="Rectangle 3"/>
          <p:cNvSpPr>
            <a:spLocks noGrp="1" noChangeArrowheads="1"/>
          </p:cNvSpPr>
          <p:nvPr>
            <p:ph type="body" idx="1"/>
          </p:nvPr>
        </p:nvSpPr>
        <p:spPr>
          <a:xfrm>
            <a:off x="912813" y="4344988"/>
            <a:ext cx="5032375" cy="411480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C7A8FB6-0F5C-45F4-BC1B-4DEFC7233E57}" type="slidenum">
              <a:rPr lang="en-US" altLang="en-US"/>
              <a:pPr/>
              <a:t>22</a:t>
            </a:fld>
            <a:endParaRPr lang="en-US" altLang="en-US"/>
          </a:p>
        </p:txBody>
      </p:sp>
      <p:sp>
        <p:nvSpPr>
          <p:cNvPr id="409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622D2D02-B6B9-4009-BA3F-688D57B09661}" type="slidenum">
              <a:rPr lang="en-US" altLang="en-US" sz="1200">
                <a:effectLst/>
                <a:latin typeface="Arial" charset="0"/>
              </a:rPr>
              <a:pPr algn="r"/>
              <a:t>22</a:t>
            </a:fld>
            <a:endParaRPr lang="en-US" altLang="en-US" sz="1200">
              <a:effectLst/>
              <a:latin typeface="Arial" charset="0"/>
            </a:endParaRPr>
          </a:p>
        </p:txBody>
      </p:sp>
      <p:sp>
        <p:nvSpPr>
          <p:cNvPr id="409603" name="Rectangle 2"/>
          <p:cNvSpPr>
            <a:spLocks noRot="1" noChangeArrowheads="1" noTextEdit="1"/>
          </p:cNvSpPr>
          <p:nvPr>
            <p:ph type="sldImg"/>
          </p:nvPr>
        </p:nvSpPr>
        <p:spPr>
          <a:ln/>
        </p:spPr>
      </p:sp>
      <p:sp>
        <p:nvSpPr>
          <p:cNvPr id="409604"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B0A3C45-D296-41DE-9727-7F1D1BF122D4}" type="slidenum">
              <a:rPr lang="en-US" altLang="en-US"/>
              <a:pPr/>
              <a:t>23</a:t>
            </a:fld>
            <a:endParaRPr lang="en-US" altLang="en-US"/>
          </a:p>
        </p:txBody>
      </p:sp>
      <p:sp>
        <p:nvSpPr>
          <p:cNvPr id="430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CC235C8E-3E1E-41ED-9BD3-ACFA7D162303}" type="slidenum">
              <a:rPr lang="en-US" altLang="en-US" sz="1200">
                <a:effectLst/>
                <a:latin typeface="Arial" charset="0"/>
              </a:rPr>
              <a:pPr algn="r"/>
              <a:t>23</a:t>
            </a:fld>
            <a:endParaRPr lang="en-US" altLang="en-US" sz="1200">
              <a:effectLst/>
              <a:latin typeface="Arial" charset="0"/>
            </a:endParaRPr>
          </a:p>
        </p:txBody>
      </p:sp>
      <p:sp>
        <p:nvSpPr>
          <p:cNvPr id="430083" name="Rectangle 2"/>
          <p:cNvSpPr>
            <a:spLocks noRot="1" noChangeArrowheads="1" noTextEdit="1"/>
          </p:cNvSpPr>
          <p:nvPr>
            <p:ph type="sldImg"/>
          </p:nvPr>
        </p:nvSpPr>
        <p:spPr>
          <a:ln/>
        </p:spPr>
      </p:sp>
      <p:sp>
        <p:nvSpPr>
          <p:cNvPr id="430084"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2DAB91F-A703-4B5D-A57E-2F84EBFD5355}" type="slidenum">
              <a:rPr lang="en-US" altLang="en-US"/>
              <a:pPr/>
              <a:t>24</a:t>
            </a:fld>
            <a:endParaRPr lang="en-US" altLang="en-US"/>
          </a:p>
        </p:txBody>
      </p:sp>
      <p:sp>
        <p:nvSpPr>
          <p:cNvPr id="428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6D6F45EC-0A58-4E0A-852D-C9B44AA89174}" type="slidenum">
              <a:rPr lang="en-US" altLang="en-US" sz="1200">
                <a:effectLst/>
                <a:latin typeface="Arial" charset="0"/>
              </a:rPr>
              <a:pPr algn="r"/>
              <a:t>24</a:t>
            </a:fld>
            <a:endParaRPr lang="en-US" altLang="en-US" sz="1200">
              <a:effectLst/>
              <a:latin typeface="Arial" charset="0"/>
            </a:endParaRPr>
          </a:p>
        </p:txBody>
      </p:sp>
      <p:sp>
        <p:nvSpPr>
          <p:cNvPr id="428035" name="Rectangle 2"/>
          <p:cNvSpPr>
            <a:spLocks noRot="1" noChangeArrowheads="1" noTextEdit="1"/>
          </p:cNvSpPr>
          <p:nvPr>
            <p:ph type="sldImg"/>
          </p:nvPr>
        </p:nvSpPr>
        <p:spPr>
          <a:ln/>
        </p:spPr>
      </p:sp>
      <p:sp>
        <p:nvSpPr>
          <p:cNvPr id="428036"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DBF4D38-29CC-497B-9EFF-215A8A37AE9E}" type="slidenum">
              <a:rPr lang="en-US" altLang="en-US"/>
              <a:pPr/>
              <a:t>25</a:t>
            </a:fld>
            <a:endParaRPr lang="en-US" altLang="en-US"/>
          </a:p>
        </p:txBody>
      </p:sp>
      <p:sp>
        <p:nvSpPr>
          <p:cNvPr id="434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E5EB00B9-6A75-4E1E-8794-6DDBF5D83F42}" type="slidenum">
              <a:rPr lang="en-US" altLang="en-US" sz="1200">
                <a:effectLst/>
                <a:latin typeface="Arial" charset="0"/>
              </a:rPr>
              <a:pPr algn="r"/>
              <a:t>25</a:t>
            </a:fld>
            <a:endParaRPr lang="en-US" altLang="en-US" sz="1200">
              <a:effectLst/>
              <a:latin typeface="Arial" charset="0"/>
            </a:endParaRPr>
          </a:p>
        </p:txBody>
      </p:sp>
      <p:sp>
        <p:nvSpPr>
          <p:cNvPr id="434179" name="Rectangle 2"/>
          <p:cNvSpPr>
            <a:spLocks noRot="1" noChangeArrowheads="1" noTextEdit="1"/>
          </p:cNvSpPr>
          <p:nvPr>
            <p:ph type="sldImg"/>
          </p:nvPr>
        </p:nvSpPr>
        <p:spPr>
          <a:ln/>
        </p:spPr>
      </p:sp>
      <p:sp>
        <p:nvSpPr>
          <p:cNvPr id="434180"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6F8BA4E-C602-4884-9980-413A8F40C4AB}" type="slidenum">
              <a:rPr lang="en-US" altLang="en-US"/>
              <a:pPr/>
              <a:t>27</a:t>
            </a:fld>
            <a:endParaRPr lang="en-US" altLang="en-US"/>
          </a:p>
        </p:txBody>
      </p:sp>
      <p:sp>
        <p:nvSpPr>
          <p:cNvPr id="464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E3609131-B86A-47E1-83A4-E9F467B5F146}" type="slidenum">
              <a:rPr lang="en-US" altLang="en-US" sz="1200">
                <a:effectLst/>
                <a:latin typeface="Arial" charset="0"/>
              </a:rPr>
              <a:pPr algn="r"/>
              <a:t>27</a:t>
            </a:fld>
            <a:endParaRPr lang="en-US" altLang="en-US" sz="1200">
              <a:effectLst/>
              <a:latin typeface="Arial" charset="0"/>
            </a:endParaRPr>
          </a:p>
        </p:txBody>
      </p:sp>
      <p:sp>
        <p:nvSpPr>
          <p:cNvPr id="464899" name="Rectangle 2"/>
          <p:cNvSpPr>
            <a:spLocks noRot="1" noChangeArrowheads="1" noTextEdit="1"/>
          </p:cNvSpPr>
          <p:nvPr>
            <p:ph type="sldImg"/>
          </p:nvPr>
        </p:nvSpPr>
        <p:spPr>
          <a:ln/>
        </p:spPr>
      </p:sp>
      <p:sp>
        <p:nvSpPr>
          <p:cNvPr id="464900"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862ABF-834E-4329-B341-0205A3430BC2}" type="slidenum">
              <a:rPr lang="en-US" altLang="en-US"/>
              <a:pPr/>
              <a:t>28</a:t>
            </a:fld>
            <a:endParaRPr lang="en-US" altLang="en-US"/>
          </a:p>
        </p:txBody>
      </p:sp>
      <p:sp>
        <p:nvSpPr>
          <p:cNvPr id="411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26B72F8D-D506-44AC-9490-DE998D8D625F}" type="slidenum">
              <a:rPr lang="en-US" altLang="en-US" sz="1200">
                <a:effectLst/>
                <a:latin typeface="Arial" charset="0"/>
              </a:rPr>
              <a:pPr algn="r"/>
              <a:t>28</a:t>
            </a:fld>
            <a:endParaRPr lang="en-US" altLang="en-US" sz="1200">
              <a:effectLst/>
              <a:latin typeface="Arial" charset="0"/>
            </a:endParaRPr>
          </a:p>
        </p:txBody>
      </p:sp>
      <p:sp>
        <p:nvSpPr>
          <p:cNvPr id="411651" name="Rectangle 2"/>
          <p:cNvSpPr>
            <a:spLocks noRot="1" noChangeArrowheads="1" noTextEdit="1"/>
          </p:cNvSpPr>
          <p:nvPr>
            <p:ph type="sldImg"/>
          </p:nvPr>
        </p:nvSpPr>
        <p:spPr>
          <a:ln/>
        </p:spPr>
      </p:sp>
      <p:sp>
        <p:nvSpPr>
          <p:cNvPr id="411652"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C11D9DF-475B-4526-B688-4F3836F27A56}" type="slidenum">
              <a:rPr lang="en-US" altLang="en-US"/>
              <a:pPr/>
              <a:t>29</a:t>
            </a:fld>
            <a:endParaRPr lang="en-US" altLang="en-US"/>
          </a:p>
        </p:txBody>
      </p:sp>
      <p:sp>
        <p:nvSpPr>
          <p:cNvPr id="4495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8B774A89-8C17-414B-A742-1C5A664B52D1}" type="slidenum">
              <a:rPr lang="en-US" altLang="en-US" sz="1200">
                <a:effectLst/>
                <a:latin typeface="Arial" charset="0"/>
              </a:rPr>
              <a:pPr algn="r"/>
              <a:t>29</a:t>
            </a:fld>
            <a:endParaRPr lang="en-US" altLang="en-US" sz="1200">
              <a:effectLst/>
              <a:latin typeface="Arial" charset="0"/>
            </a:endParaRPr>
          </a:p>
        </p:txBody>
      </p:sp>
      <p:sp>
        <p:nvSpPr>
          <p:cNvPr id="449539" name="Rectangle 2"/>
          <p:cNvSpPr>
            <a:spLocks noRot="1" noChangeArrowheads="1" noTextEdit="1"/>
          </p:cNvSpPr>
          <p:nvPr>
            <p:ph type="sldImg"/>
          </p:nvPr>
        </p:nvSpPr>
        <p:spPr>
          <a:ln/>
        </p:spPr>
      </p:sp>
      <p:sp>
        <p:nvSpPr>
          <p:cNvPr id="449540"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6E4EAB6-4666-4424-8D6B-0BABE11D31F9}" type="slidenum">
              <a:rPr lang="en-US" altLang="en-US"/>
              <a:pPr/>
              <a:t>5</a:t>
            </a:fld>
            <a:endParaRPr lang="en-US" altLang="en-US"/>
          </a:p>
        </p:txBody>
      </p:sp>
      <p:sp>
        <p:nvSpPr>
          <p:cNvPr id="3563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08A4C0A5-01BC-4CB0-9A97-FD3AED090A67}" type="slidenum">
              <a:rPr lang="en-US" altLang="en-US" sz="1200">
                <a:effectLst/>
                <a:latin typeface="Arial" charset="0"/>
              </a:rPr>
              <a:pPr algn="r"/>
              <a:t>5</a:t>
            </a:fld>
            <a:endParaRPr lang="en-US" altLang="en-US" sz="1200">
              <a:effectLst/>
              <a:latin typeface="Arial" charset="0"/>
            </a:endParaRPr>
          </a:p>
        </p:txBody>
      </p:sp>
      <p:sp>
        <p:nvSpPr>
          <p:cNvPr id="356355" name="Rectangle 2"/>
          <p:cNvSpPr>
            <a:spLocks noRot="1" noChangeArrowheads="1" noTextEdit="1"/>
          </p:cNvSpPr>
          <p:nvPr>
            <p:ph type="sldImg"/>
          </p:nvPr>
        </p:nvSpPr>
        <p:spPr>
          <a:ln/>
        </p:spPr>
      </p:sp>
      <p:sp>
        <p:nvSpPr>
          <p:cNvPr id="356356"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8BF0FD6-E265-4CC7-8D81-32ED4F785656}" type="slidenum">
              <a:rPr lang="en-US" altLang="en-US"/>
              <a:pPr/>
              <a:t>30</a:t>
            </a:fld>
            <a:endParaRPr lang="en-US" altLang="en-US"/>
          </a:p>
        </p:txBody>
      </p:sp>
      <p:sp>
        <p:nvSpPr>
          <p:cNvPr id="451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88097DB3-7EB0-4145-9704-CB09D6D88DE2}" type="slidenum">
              <a:rPr lang="en-US" altLang="en-US" sz="1200">
                <a:effectLst/>
                <a:latin typeface="Arial" charset="0"/>
              </a:rPr>
              <a:pPr algn="r"/>
              <a:t>30</a:t>
            </a:fld>
            <a:endParaRPr lang="en-US" altLang="en-US" sz="1200">
              <a:effectLst/>
              <a:latin typeface="Arial" charset="0"/>
            </a:endParaRPr>
          </a:p>
        </p:txBody>
      </p:sp>
      <p:sp>
        <p:nvSpPr>
          <p:cNvPr id="451587" name="Rectangle 2"/>
          <p:cNvSpPr>
            <a:spLocks noRot="1" noChangeArrowheads="1" noTextEdit="1"/>
          </p:cNvSpPr>
          <p:nvPr>
            <p:ph type="sldImg"/>
          </p:nvPr>
        </p:nvSpPr>
        <p:spPr>
          <a:ln/>
        </p:spPr>
      </p:sp>
      <p:sp>
        <p:nvSpPr>
          <p:cNvPr id="451588"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778CB2A-19CE-458C-B815-F651F89F6931}" type="slidenum">
              <a:rPr lang="en-US" altLang="en-US"/>
              <a:pPr/>
              <a:t>31</a:t>
            </a:fld>
            <a:endParaRPr lang="en-US" altLang="en-US"/>
          </a:p>
        </p:txBody>
      </p:sp>
      <p:sp>
        <p:nvSpPr>
          <p:cNvPr id="453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FF6051F0-033B-477D-BD7D-9217E5D5EE8D}" type="slidenum">
              <a:rPr lang="en-US" altLang="en-US" sz="1200">
                <a:effectLst/>
                <a:latin typeface="Arial" charset="0"/>
              </a:rPr>
              <a:pPr algn="r"/>
              <a:t>31</a:t>
            </a:fld>
            <a:endParaRPr lang="en-US" altLang="en-US" sz="1200">
              <a:effectLst/>
              <a:latin typeface="Arial" charset="0"/>
            </a:endParaRPr>
          </a:p>
        </p:txBody>
      </p:sp>
      <p:sp>
        <p:nvSpPr>
          <p:cNvPr id="453635" name="Rectangle 2"/>
          <p:cNvSpPr>
            <a:spLocks noRot="1" noChangeArrowheads="1" noTextEdit="1"/>
          </p:cNvSpPr>
          <p:nvPr>
            <p:ph type="sldImg"/>
          </p:nvPr>
        </p:nvSpPr>
        <p:spPr>
          <a:ln/>
        </p:spPr>
      </p:sp>
      <p:sp>
        <p:nvSpPr>
          <p:cNvPr id="453636"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2E1AB7A-88ED-41C6-B4F6-58228A939084}" type="slidenum">
              <a:rPr lang="en-US" altLang="en-US"/>
              <a:pPr/>
              <a:t>32</a:t>
            </a:fld>
            <a:endParaRPr lang="en-US" altLang="en-US"/>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26B2FB9A-8933-476D-B3D3-69CC991B87C6}" type="slidenum">
              <a:rPr lang="en-US" altLang="en-US" sz="1200">
                <a:effectLst/>
                <a:latin typeface="Arial" charset="0"/>
              </a:rPr>
              <a:pPr algn="r"/>
              <a:t>32</a:t>
            </a:fld>
            <a:endParaRPr lang="en-US" altLang="en-US" sz="1200">
              <a:effectLst/>
              <a:latin typeface="Arial" charset="0"/>
            </a:endParaRPr>
          </a:p>
        </p:txBody>
      </p:sp>
      <p:sp>
        <p:nvSpPr>
          <p:cNvPr id="455683" name="Rectangle 2"/>
          <p:cNvSpPr>
            <a:spLocks noRot="1" noChangeArrowheads="1" noTextEdit="1"/>
          </p:cNvSpPr>
          <p:nvPr>
            <p:ph type="sldImg"/>
          </p:nvPr>
        </p:nvSpPr>
        <p:spPr>
          <a:ln/>
        </p:spPr>
      </p:sp>
      <p:sp>
        <p:nvSpPr>
          <p:cNvPr id="455684"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D6237E7-437B-43E5-B5CF-7AFE55AAAB30}" type="slidenum">
              <a:rPr lang="en-US" altLang="en-US"/>
              <a:pPr/>
              <a:t>34</a:t>
            </a:fld>
            <a:endParaRPr lang="en-US" altLang="en-US"/>
          </a:p>
        </p:txBody>
      </p:sp>
      <p:sp>
        <p:nvSpPr>
          <p:cNvPr id="4372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E2AC2594-8039-470A-989F-4963EC6814A5}" type="slidenum">
              <a:rPr lang="en-US" altLang="en-US" sz="1200">
                <a:effectLst/>
                <a:latin typeface="Arial" charset="0"/>
              </a:rPr>
              <a:pPr algn="r"/>
              <a:t>34</a:t>
            </a:fld>
            <a:endParaRPr lang="en-US" altLang="en-US" sz="1200">
              <a:effectLst/>
              <a:latin typeface="Arial" charset="0"/>
            </a:endParaRPr>
          </a:p>
        </p:txBody>
      </p:sp>
      <p:sp>
        <p:nvSpPr>
          <p:cNvPr id="437251" name="Rectangle 2"/>
          <p:cNvSpPr>
            <a:spLocks noRot="1" noChangeArrowheads="1" noTextEdit="1"/>
          </p:cNvSpPr>
          <p:nvPr>
            <p:ph type="sldImg"/>
          </p:nvPr>
        </p:nvSpPr>
        <p:spPr>
          <a:ln/>
        </p:spPr>
      </p:sp>
      <p:sp>
        <p:nvSpPr>
          <p:cNvPr id="437252"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A4B48E7-DC77-4F0B-8704-884CCAF2C0CE}" type="slidenum">
              <a:rPr lang="en-US" altLang="en-US"/>
              <a:pPr/>
              <a:t>35</a:t>
            </a:fld>
            <a:endParaRPr lang="en-US" altLang="en-US"/>
          </a:p>
        </p:txBody>
      </p:sp>
      <p:sp>
        <p:nvSpPr>
          <p:cNvPr id="4413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5016B9FE-B875-4996-AB64-A0B627A6E0AE}" type="slidenum">
              <a:rPr lang="en-US" altLang="en-US" sz="1200">
                <a:effectLst/>
                <a:latin typeface="Arial" charset="0"/>
              </a:rPr>
              <a:pPr algn="r"/>
              <a:t>35</a:t>
            </a:fld>
            <a:endParaRPr lang="en-US" altLang="en-US" sz="1200">
              <a:effectLst/>
              <a:latin typeface="Arial" charset="0"/>
            </a:endParaRPr>
          </a:p>
        </p:txBody>
      </p:sp>
      <p:sp>
        <p:nvSpPr>
          <p:cNvPr id="441347" name="Rectangle 2"/>
          <p:cNvSpPr>
            <a:spLocks noRot="1" noChangeArrowheads="1" noTextEdit="1"/>
          </p:cNvSpPr>
          <p:nvPr>
            <p:ph type="sldImg"/>
          </p:nvPr>
        </p:nvSpPr>
        <p:spPr>
          <a:ln/>
        </p:spPr>
      </p:sp>
      <p:sp>
        <p:nvSpPr>
          <p:cNvPr id="441348"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9806ADE-EC43-4B5A-8A2D-1541DEFCA7BC}" type="slidenum">
              <a:rPr lang="en-US" altLang="en-US"/>
              <a:pPr/>
              <a:t>36</a:t>
            </a:fld>
            <a:endParaRPr lang="en-US" altLang="en-US"/>
          </a:p>
        </p:txBody>
      </p:sp>
      <p:sp>
        <p:nvSpPr>
          <p:cNvPr id="443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31BB89E8-C2A1-45CF-901E-2AD1CA9957FF}" type="slidenum">
              <a:rPr lang="en-US" altLang="en-US" sz="1200">
                <a:effectLst/>
                <a:latin typeface="Arial" charset="0"/>
              </a:rPr>
              <a:pPr algn="r"/>
              <a:t>36</a:t>
            </a:fld>
            <a:endParaRPr lang="en-US" altLang="en-US" sz="1200">
              <a:effectLst/>
              <a:latin typeface="Arial" charset="0"/>
            </a:endParaRPr>
          </a:p>
        </p:txBody>
      </p:sp>
      <p:sp>
        <p:nvSpPr>
          <p:cNvPr id="443395" name="Rectangle 2"/>
          <p:cNvSpPr>
            <a:spLocks noRot="1" noChangeArrowheads="1" noTextEdit="1"/>
          </p:cNvSpPr>
          <p:nvPr>
            <p:ph type="sldImg"/>
          </p:nvPr>
        </p:nvSpPr>
        <p:spPr>
          <a:ln/>
        </p:spPr>
      </p:sp>
      <p:sp>
        <p:nvSpPr>
          <p:cNvPr id="443396"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45773F1-7C2D-428C-88EA-F7F909A32AA3}" type="slidenum">
              <a:rPr lang="en-US" altLang="en-US"/>
              <a:pPr/>
              <a:t>6</a:t>
            </a:fld>
            <a:endParaRPr lang="en-US" altLang="en-US"/>
          </a:p>
        </p:txBody>
      </p:sp>
      <p:sp>
        <p:nvSpPr>
          <p:cNvPr id="3665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09B113D7-078D-4AE4-AC36-45E8EEA55F92}" type="slidenum">
              <a:rPr lang="en-US" altLang="en-US" sz="1200">
                <a:effectLst/>
                <a:latin typeface="Arial" charset="0"/>
              </a:rPr>
              <a:pPr algn="r"/>
              <a:t>6</a:t>
            </a:fld>
            <a:endParaRPr lang="en-US" altLang="en-US" sz="1200">
              <a:effectLst/>
              <a:latin typeface="Arial" charset="0"/>
            </a:endParaRPr>
          </a:p>
        </p:txBody>
      </p:sp>
      <p:sp>
        <p:nvSpPr>
          <p:cNvPr id="366595" name="Rectangle 2"/>
          <p:cNvSpPr>
            <a:spLocks noRot="1" noChangeArrowheads="1" noTextEdit="1"/>
          </p:cNvSpPr>
          <p:nvPr>
            <p:ph type="sldImg"/>
          </p:nvPr>
        </p:nvSpPr>
        <p:spPr>
          <a:ln/>
        </p:spPr>
      </p:sp>
      <p:sp>
        <p:nvSpPr>
          <p:cNvPr id="366596"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AB823F3-421A-475A-B85F-9136A6718A0E}" type="slidenum">
              <a:rPr lang="en-US" altLang="en-US"/>
              <a:pPr/>
              <a:t>7</a:t>
            </a:fld>
            <a:endParaRPr lang="en-US" altLang="en-US"/>
          </a:p>
        </p:txBody>
      </p:sp>
      <p:sp>
        <p:nvSpPr>
          <p:cNvPr id="3911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B954C8F3-555A-40D5-B19A-589729336FC1}" type="slidenum">
              <a:rPr lang="en-US" altLang="en-US" sz="1200">
                <a:effectLst/>
                <a:latin typeface="Arial" charset="0"/>
              </a:rPr>
              <a:pPr algn="r"/>
              <a:t>7</a:t>
            </a:fld>
            <a:endParaRPr lang="en-US" altLang="en-US" sz="1200">
              <a:effectLst/>
              <a:latin typeface="Arial" charset="0"/>
            </a:endParaRPr>
          </a:p>
        </p:txBody>
      </p:sp>
      <p:sp>
        <p:nvSpPr>
          <p:cNvPr id="391171" name="Rectangle 2"/>
          <p:cNvSpPr>
            <a:spLocks noRot="1" noChangeArrowheads="1" noTextEdit="1"/>
          </p:cNvSpPr>
          <p:nvPr>
            <p:ph type="sldImg"/>
          </p:nvPr>
        </p:nvSpPr>
        <p:spPr>
          <a:ln/>
        </p:spPr>
      </p:sp>
      <p:sp>
        <p:nvSpPr>
          <p:cNvPr id="391172"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23EB656-ED78-4AC7-9D37-5B376C3BF36C}" type="slidenum">
              <a:rPr lang="en-US" altLang="en-US"/>
              <a:pPr/>
              <a:t>8</a:t>
            </a:fld>
            <a:endParaRPr lang="en-US" altLang="en-US"/>
          </a:p>
        </p:txBody>
      </p:sp>
      <p:sp>
        <p:nvSpPr>
          <p:cNvPr id="423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ACE63F89-6C8B-4D67-8534-423DEA5145C0}" type="slidenum">
              <a:rPr lang="en-US" altLang="en-US" sz="1200">
                <a:effectLst/>
                <a:latin typeface="Arial" charset="0"/>
              </a:rPr>
              <a:pPr algn="r"/>
              <a:t>8</a:t>
            </a:fld>
            <a:endParaRPr lang="en-US" altLang="en-US" sz="1200">
              <a:effectLst/>
              <a:latin typeface="Arial" charset="0"/>
            </a:endParaRPr>
          </a:p>
        </p:txBody>
      </p:sp>
      <p:sp>
        <p:nvSpPr>
          <p:cNvPr id="423939" name="Rectangle 2"/>
          <p:cNvSpPr>
            <a:spLocks noRot="1" noChangeArrowheads="1" noTextEdit="1"/>
          </p:cNvSpPr>
          <p:nvPr>
            <p:ph type="sldImg"/>
          </p:nvPr>
        </p:nvSpPr>
        <p:spPr>
          <a:ln/>
        </p:spPr>
      </p:sp>
      <p:sp>
        <p:nvSpPr>
          <p:cNvPr id="423940"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5AF2C16-72D9-4830-AE75-3B2E699E63F7}" type="slidenum">
              <a:rPr lang="en-US" altLang="en-US"/>
              <a:pPr/>
              <a:t>9</a:t>
            </a:fld>
            <a:endParaRPr lang="en-US" altLang="en-US"/>
          </a:p>
        </p:txBody>
      </p:sp>
      <p:sp>
        <p:nvSpPr>
          <p:cNvPr id="3952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43DBAAF0-3EE6-40CA-965F-EDDB381FFC73}" type="slidenum">
              <a:rPr lang="en-US" altLang="en-US" sz="1200">
                <a:effectLst/>
                <a:latin typeface="Arial" charset="0"/>
              </a:rPr>
              <a:pPr algn="r"/>
              <a:t>9</a:t>
            </a:fld>
            <a:endParaRPr lang="en-US" altLang="en-US" sz="1200">
              <a:effectLst/>
              <a:latin typeface="Arial" charset="0"/>
            </a:endParaRPr>
          </a:p>
        </p:txBody>
      </p:sp>
      <p:sp>
        <p:nvSpPr>
          <p:cNvPr id="395267" name="Rectangle 2"/>
          <p:cNvSpPr>
            <a:spLocks noRot="1" noChangeArrowheads="1" noTextEdit="1"/>
          </p:cNvSpPr>
          <p:nvPr>
            <p:ph type="sldImg"/>
          </p:nvPr>
        </p:nvSpPr>
        <p:spPr>
          <a:ln/>
        </p:spPr>
      </p:sp>
      <p:sp>
        <p:nvSpPr>
          <p:cNvPr id="395268"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4816D76-ED9F-43A6-886E-53E8C9346A09}" type="slidenum">
              <a:rPr lang="en-US" altLang="en-US"/>
              <a:pPr/>
              <a:t>10</a:t>
            </a:fld>
            <a:endParaRPr lang="en-US" altLang="en-US"/>
          </a:p>
        </p:txBody>
      </p:sp>
      <p:sp>
        <p:nvSpPr>
          <p:cNvPr id="3973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46DAC489-EFD5-41CB-B643-B1B18171E196}" type="slidenum">
              <a:rPr lang="en-US" altLang="en-US" sz="1200">
                <a:effectLst/>
                <a:latin typeface="Arial" charset="0"/>
              </a:rPr>
              <a:pPr algn="r"/>
              <a:t>10</a:t>
            </a:fld>
            <a:endParaRPr lang="en-US" altLang="en-US" sz="1200">
              <a:effectLst/>
              <a:latin typeface="Arial" charset="0"/>
            </a:endParaRPr>
          </a:p>
        </p:txBody>
      </p:sp>
      <p:sp>
        <p:nvSpPr>
          <p:cNvPr id="397315" name="Rectangle 2"/>
          <p:cNvSpPr>
            <a:spLocks noRot="1" noChangeArrowheads="1" noTextEdit="1"/>
          </p:cNvSpPr>
          <p:nvPr>
            <p:ph type="sldImg"/>
          </p:nvPr>
        </p:nvSpPr>
        <p:spPr>
          <a:ln/>
        </p:spPr>
      </p:sp>
      <p:sp>
        <p:nvSpPr>
          <p:cNvPr id="397316"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47C7F8E-2C75-4519-914D-33147105E026}" type="slidenum">
              <a:rPr lang="en-US" altLang="en-US"/>
              <a:pPr/>
              <a:t>11</a:t>
            </a:fld>
            <a:endParaRPr lang="en-US" altLang="en-US"/>
          </a:p>
        </p:txBody>
      </p:sp>
      <p:sp>
        <p:nvSpPr>
          <p:cNvPr id="3624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2BA66753-230E-454E-B26C-2CD388D9630A}" type="slidenum">
              <a:rPr lang="en-US" altLang="en-US" sz="1200">
                <a:effectLst/>
                <a:latin typeface="Arial" charset="0"/>
              </a:rPr>
              <a:pPr algn="r"/>
              <a:t>11</a:t>
            </a:fld>
            <a:endParaRPr lang="en-US" altLang="en-US" sz="1200">
              <a:effectLst/>
              <a:latin typeface="Arial" charset="0"/>
            </a:endParaRPr>
          </a:p>
        </p:txBody>
      </p:sp>
      <p:sp>
        <p:nvSpPr>
          <p:cNvPr id="362499" name="Rectangle 2"/>
          <p:cNvSpPr>
            <a:spLocks noRot="1" noChangeArrowheads="1" noTextEdit="1"/>
          </p:cNvSpPr>
          <p:nvPr>
            <p:ph type="sldImg"/>
          </p:nvPr>
        </p:nvSpPr>
        <p:spPr>
          <a:ln/>
        </p:spPr>
      </p:sp>
      <p:sp>
        <p:nvSpPr>
          <p:cNvPr id="362500"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6237C8C-030B-4BDB-82C6-386ECEC821BB}" type="slidenum">
              <a:rPr lang="en-US" altLang="en-US"/>
              <a:pPr/>
              <a:t>12</a:t>
            </a:fld>
            <a:endParaRPr lang="en-US" altLang="en-US"/>
          </a:p>
        </p:txBody>
      </p:sp>
      <p:sp>
        <p:nvSpPr>
          <p:cNvPr id="3645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B62792B2-A9F1-4593-8D55-54FD2D3323D7}" type="slidenum">
              <a:rPr lang="en-US" altLang="en-US" sz="1200">
                <a:effectLst/>
                <a:latin typeface="Arial" charset="0"/>
              </a:rPr>
              <a:pPr algn="r"/>
              <a:t>12</a:t>
            </a:fld>
            <a:endParaRPr lang="en-US" altLang="en-US" sz="1200">
              <a:effectLst/>
              <a:latin typeface="Arial" charset="0"/>
            </a:endParaRPr>
          </a:p>
        </p:txBody>
      </p:sp>
      <p:sp>
        <p:nvSpPr>
          <p:cNvPr id="364547" name="Rectangle 2"/>
          <p:cNvSpPr>
            <a:spLocks noRot="1" noChangeArrowheads="1" noTextEdit="1"/>
          </p:cNvSpPr>
          <p:nvPr>
            <p:ph type="sldImg"/>
          </p:nvPr>
        </p:nvSpPr>
        <p:spPr>
          <a:ln/>
        </p:spPr>
      </p:sp>
      <p:sp>
        <p:nvSpPr>
          <p:cNvPr id="364548" name="Rectangle 3"/>
          <p:cNvSpPr>
            <a:spLocks noGrp="1" noChangeArrowheads="1"/>
          </p:cNvSpPr>
          <p:nvPr>
            <p:ph type="body" idx="1"/>
          </p:nvPr>
        </p:nvSpPr>
        <p:spPr>
          <a:xfrm>
            <a:off x="685800" y="4343400"/>
            <a:ext cx="5486400" cy="411480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D41B1DE-14A4-48E2-AAB2-8B23DDE84044}" type="slidenum">
              <a:rPr lang="en-US" altLang="en-US"/>
              <a:pPr/>
              <a:t>‹#›</a:t>
            </a:fld>
            <a:endParaRPr lang="en-US" altLang="en-US"/>
          </a:p>
        </p:txBody>
      </p:sp>
    </p:spTree>
    <p:extLst>
      <p:ext uri="{BB962C8B-B14F-4D97-AF65-F5344CB8AC3E}">
        <p14:creationId xmlns:p14="http://schemas.microsoft.com/office/powerpoint/2010/main" val="2031708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D4089FC-8017-4B05-B83D-37442358A080}" type="slidenum">
              <a:rPr lang="en-US" altLang="en-US"/>
              <a:pPr/>
              <a:t>‹#›</a:t>
            </a:fld>
            <a:endParaRPr lang="en-US" altLang="en-US"/>
          </a:p>
        </p:txBody>
      </p:sp>
    </p:spTree>
    <p:extLst>
      <p:ext uri="{BB962C8B-B14F-4D97-AF65-F5344CB8AC3E}">
        <p14:creationId xmlns:p14="http://schemas.microsoft.com/office/powerpoint/2010/main" val="3515888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126D4A4-6C96-44EF-A5DB-759E06D665B2}" type="slidenum">
              <a:rPr lang="en-US" altLang="en-US"/>
              <a:pPr/>
              <a:t>‹#›</a:t>
            </a:fld>
            <a:endParaRPr lang="en-US" altLang="en-US"/>
          </a:p>
        </p:txBody>
      </p:sp>
    </p:spTree>
    <p:extLst>
      <p:ext uri="{BB962C8B-B14F-4D97-AF65-F5344CB8AC3E}">
        <p14:creationId xmlns:p14="http://schemas.microsoft.com/office/powerpoint/2010/main" val="1763595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A7AE35F-0C19-4EA8-B854-24BF35EA6A1E}" type="slidenum">
              <a:rPr lang="en-US" altLang="en-US"/>
              <a:pPr/>
              <a:t>‹#›</a:t>
            </a:fld>
            <a:endParaRPr lang="en-US" altLang="en-US"/>
          </a:p>
        </p:txBody>
      </p:sp>
    </p:spTree>
    <p:extLst>
      <p:ext uri="{BB962C8B-B14F-4D97-AF65-F5344CB8AC3E}">
        <p14:creationId xmlns:p14="http://schemas.microsoft.com/office/powerpoint/2010/main" val="3313167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5D9558-A72F-495A-B854-69A1091E8AAF}" type="slidenum">
              <a:rPr lang="en-US" altLang="en-US"/>
              <a:pPr/>
              <a:t>‹#›</a:t>
            </a:fld>
            <a:endParaRPr lang="en-US" altLang="en-US"/>
          </a:p>
        </p:txBody>
      </p:sp>
    </p:spTree>
    <p:extLst>
      <p:ext uri="{BB962C8B-B14F-4D97-AF65-F5344CB8AC3E}">
        <p14:creationId xmlns:p14="http://schemas.microsoft.com/office/powerpoint/2010/main" val="1054751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7E1AFD-FBEB-4CED-AD6A-8C7BF16A955F}" type="slidenum">
              <a:rPr lang="en-US" altLang="en-US"/>
              <a:pPr/>
              <a:t>‹#›</a:t>
            </a:fld>
            <a:endParaRPr lang="en-US" altLang="en-US"/>
          </a:p>
        </p:txBody>
      </p:sp>
    </p:spTree>
    <p:extLst>
      <p:ext uri="{BB962C8B-B14F-4D97-AF65-F5344CB8AC3E}">
        <p14:creationId xmlns:p14="http://schemas.microsoft.com/office/powerpoint/2010/main" val="3825917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C086C68-FAD2-42B6-9A63-117FDE91615F}" type="slidenum">
              <a:rPr lang="en-US" altLang="en-US"/>
              <a:pPr/>
              <a:t>‹#›</a:t>
            </a:fld>
            <a:endParaRPr lang="en-US" altLang="en-US"/>
          </a:p>
        </p:txBody>
      </p:sp>
    </p:spTree>
    <p:extLst>
      <p:ext uri="{BB962C8B-B14F-4D97-AF65-F5344CB8AC3E}">
        <p14:creationId xmlns:p14="http://schemas.microsoft.com/office/powerpoint/2010/main" val="2691346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AFF69E2-021F-4DED-BBF0-2482EA0DA231}" type="slidenum">
              <a:rPr lang="en-US" altLang="en-US"/>
              <a:pPr/>
              <a:t>‹#›</a:t>
            </a:fld>
            <a:endParaRPr lang="en-US" altLang="en-US"/>
          </a:p>
        </p:txBody>
      </p:sp>
    </p:spTree>
    <p:extLst>
      <p:ext uri="{BB962C8B-B14F-4D97-AF65-F5344CB8AC3E}">
        <p14:creationId xmlns:p14="http://schemas.microsoft.com/office/powerpoint/2010/main" val="2027044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53D0E74-9EE0-452E-B3C2-22241D81A50C}" type="slidenum">
              <a:rPr lang="en-US" altLang="en-US"/>
              <a:pPr/>
              <a:t>‹#›</a:t>
            </a:fld>
            <a:endParaRPr lang="en-US" altLang="en-US"/>
          </a:p>
        </p:txBody>
      </p:sp>
    </p:spTree>
    <p:extLst>
      <p:ext uri="{BB962C8B-B14F-4D97-AF65-F5344CB8AC3E}">
        <p14:creationId xmlns:p14="http://schemas.microsoft.com/office/powerpoint/2010/main" val="142782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3046FC2-0D95-4F56-AB5C-9C99D3328AA3}" type="slidenum">
              <a:rPr lang="en-US" altLang="en-US"/>
              <a:pPr/>
              <a:t>‹#›</a:t>
            </a:fld>
            <a:endParaRPr lang="en-US" altLang="en-US"/>
          </a:p>
        </p:txBody>
      </p:sp>
    </p:spTree>
    <p:extLst>
      <p:ext uri="{BB962C8B-B14F-4D97-AF65-F5344CB8AC3E}">
        <p14:creationId xmlns:p14="http://schemas.microsoft.com/office/powerpoint/2010/main" val="342144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71D6546-75C1-41B3-A297-35A88DFB02C5}" type="slidenum">
              <a:rPr lang="en-US" altLang="en-US"/>
              <a:pPr/>
              <a:t>‹#›</a:t>
            </a:fld>
            <a:endParaRPr lang="en-US" altLang="en-US"/>
          </a:p>
        </p:txBody>
      </p:sp>
    </p:spTree>
    <p:extLst>
      <p:ext uri="{BB962C8B-B14F-4D97-AF65-F5344CB8AC3E}">
        <p14:creationId xmlns:p14="http://schemas.microsoft.com/office/powerpoint/2010/main" val="376683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5C6C9DA-77B0-4A4D-A398-00FBFFD59FF7}" type="slidenum">
              <a:rPr lang="en-US" altLang="en-US"/>
              <a:pPr/>
              <a:t>‹#›</a:t>
            </a:fld>
            <a:endParaRPr lang="en-US" altLang="en-US"/>
          </a:p>
        </p:txBody>
      </p:sp>
    </p:spTree>
    <p:extLst>
      <p:ext uri="{BB962C8B-B14F-4D97-AF65-F5344CB8AC3E}">
        <p14:creationId xmlns:p14="http://schemas.microsoft.com/office/powerpoint/2010/main" val="706857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643B23F-E34F-40FD-B0A9-B0FB529A8A22}" type="slidenum">
              <a:rPr lang="en-US" altLang="en-US"/>
              <a:pPr/>
              <a:t>‹#›</a:t>
            </a:fld>
            <a:endParaRPr lang="en-US" altLang="en-US"/>
          </a:p>
        </p:txBody>
      </p:sp>
    </p:spTree>
    <p:extLst>
      <p:ext uri="{BB962C8B-B14F-4D97-AF65-F5344CB8AC3E}">
        <p14:creationId xmlns:p14="http://schemas.microsoft.com/office/powerpoint/2010/main" val="1055979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4D9A4B0-D5AB-4741-9DF9-84EBD13C856E}" type="slidenum">
              <a:rPr lang="en-US" altLang="en-US"/>
              <a:pPr/>
              <a:t>‹#›</a:t>
            </a:fld>
            <a:endParaRPr lang="en-US" altLang="en-US"/>
          </a:p>
        </p:txBody>
      </p:sp>
    </p:spTree>
    <p:extLst>
      <p:ext uri="{BB962C8B-B14F-4D97-AF65-F5344CB8AC3E}">
        <p14:creationId xmlns:p14="http://schemas.microsoft.com/office/powerpoint/2010/main" val="266268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F871DBD-6850-47E1-A50C-83377A037839}" type="slidenum">
              <a:rPr lang="en-US" altLang="en-US"/>
              <a:pPr/>
              <a:t>‹#›</a:t>
            </a:fld>
            <a:endParaRPr lang="en-US" altLang="en-US"/>
          </a:p>
        </p:txBody>
      </p:sp>
    </p:spTree>
    <p:extLst>
      <p:ext uri="{BB962C8B-B14F-4D97-AF65-F5344CB8AC3E}">
        <p14:creationId xmlns:p14="http://schemas.microsoft.com/office/powerpoint/2010/main" val="293692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3D97-3269-4982-BF6B-4F1D014104EA}" type="slidenum">
              <a:rPr lang="en-US" altLang="en-US"/>
              <a:pPr/>
              <a:t>‹#›</a:t>
            </a:fld>
            <a:endParaRPr lang="en-US" altLang="en-US"/>
          </a:p>
        </p:txBody>
      </p:sp>
    </p:spTree>
    <p:extLst>
      <p:ext uri="{BB962C8B-B14F-4D97-AF65-F5344CB8AC3E}">
        <p14:creationId xmlns:p14="http://schemas.microsoft.com/office/powerpoint/2010/main" val="2744863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AE7769D-6610-44A6-8242-DFCD44910DD0}" type="slidenum">
              <a:rPr lang="en-US" altLang="en-US"/>
              <a:pPr/>
              <a:t>‹#›</a:t>
            </a:fld>
            <a:endParaRPr lang="en-US" altLang="en-US"/>
          </a:p>
        </p:txBody>
      </p:sp>
    </p:spTree>
    <p:extLst>
      <p:ext uri="{BB962C8B-B14F-4D97-AF65-F5344CB8AC3E}">
        <p14:creationId xmlns:p14="http://schemas.microsoft.com/office/powerpoint/2010/main" val="3180568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86FC562-2C66-4943-951C-05DDFBB41FF7}" type="slidenum">
              <a:rPr lang="en-US" altLang="en-US"/>
              <a:pPr/>
              <a:t>‹#›</a:t>
            </a:fld>
            <a:endParaRPr lang="en-US" altLang="en-US"/>
          </a:p>
        </p:txBody>
      </p:sp>
    </p:spTree>
    <p:extLst>
      <p:ext uri="{BB962C8B-B14F-4D97-AF65-F5344CB8AC3E}">
        <p14:creationId xmlns:p14="http://schemas.microsoft.com/office/powerpoint/2010/main" val="1985534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CCA35C4-4F70-43B6-BF3F-7300D806EA39}" type="slidenum">
              <a:rPr lang="en-US" altLang="en-US"/>
              <a:pPr/>
              <a:t>‹#›</a:t>
            </a:fld>
            <a:endParaRPr lang="en-US" altLang="en-US"/>
          </a:p>
        </p:txBody>
      </p:sp>
    </p:spTree>
    <p:extLst>
      <p:ext uri="{BB962C8B-B14F-4D97-AF65-F5344CB8AC3E}">
        <p14:creationId xmlns:p14="http://schemas.microsoft.com/office/powerpoint/2010/main" val="2911225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AEBAAC8-54F2-4A80-9DBA-37F2BAC18B9E}" type="slidenum">
              <a:rPr lang="en-US" altLang="en-US"/>
              <a:pPr/>
              <a:t>‹#›</a:t>
            </a:fld>
            <a:endParaRPr lang="en-US" altLang="en-US"/>
          </a:p>
        </p:txBody>
      </p:sp>
    </p:spTree>
    <p:extLst>
      <p:ext uri="{BB962C8B-B14F-4D97-AF65-F5344CB8AC3E}">
        <p14:creationId xmlns:p14="http://schemas.microsoft.com/office/powerpoint/2010/main" val="2066823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ED46247-C54C-4501-BB49-9D9F944BFA5A}" type="slidenum">
              <a:rPr lang="en-US" altLang="en-US"/>
              <a:pPr/>
              <a:t>‹#›</a:t>
            </a:fld>
            <a:endParaRPr lang="en-US" altLang="en-US"/>
          </a:p>
        </p:txBody>
      </p:sp>
    </p:spTree>
    <p:extLst>
      <p:ext uri="{BB962C8B-B14F-4D97-AF65-F5344CB8AC3E}">
        <p14:creationId xmlns:p14="http://schemas.microsoft.com/office/powerpoint/2010/main" val="280270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684DC25-09E4-4369-893B-AAFAF7134DE4}" type="slidenum">
              <a:rPr lang="en-US" altLang="en-US"/>
              <a:pPr/>
              <a:t>‹#›</a:t>
            </a:fld>
            <a:endParaRPr lang="en-US" altLang="en-US"/>
          </a:p>
        </p:txBody>
      </p:sp>
    </p:spTree>
    <p:extLst>
      <p:ext uri="{BB962C8B-B14F-4D97-AF65-F5344CB8AC3E}">
        <p14:creationId xmlns:p14="http://schemas.microsoft.com/office/powerpoint/2010/main" val="39472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80ED03-6CB5-4F34-B9D5-B24ADB8805E0}" type="slidenum">
              <a:rPr lang="en-US" altLang="en-US"/>
              <a:pPr/>
              <a:t>‹#›</a:t>
            </a:fld>
            <a:endParaRPr lang="en-US" altLang="en-US"/>
          </a:p>
        </p:txBody>
      </p:sp>
    </p:spTree>
    <p:extLst>
      <p:ext uri="{BB962C8B-B14F-4D97-AF65-F5344CB8AC3E}">
        <p14:creationId xmlns:p14="http://schemas.microsoft.com/office/powerpoint/2010/main" val="2619510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8485770-EB26-4B62-B1DB-6B8DDE9DC80E}" type="slidenum">
              <a:rPr lang="en-US" altLang="en-US"/>
              <a:pPr/>
              <a:t>‹#›</a:t>
            </a:fld>
            <a:endParaRPr lang="en-US" altLang="en-US"/>
          </a:p>
        </p:txBody>
      </p:sp>
    </p:spTree>
    <p:extLst>
      <p:ext uri="{BB962C8B-B14F-4D97-AF65-F5344CB8AC3E}">
        <p14:creationId xmlns:p14="http://schemas.microsoft.com/office/powerpoint/2010/main" val="3750635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6656840-4E57-49FF-81E1-3196BF0F0603}" type="slidenum">
              <a:rPr lang="en-US" altLang="en-US"/>
              <a:pPr/>
              <a:t>‹#›</a:t>
            </a:fld>
            <a:endParaRPr lang="en-US" altLang="en-US"/>
          </a:p>
        </p:txBody>
      </p:sp>
    </p:spTree>
    <p:extLst>
      <p:ext uri="{BB962C8B-B14F-4D97-AF65-F5344CB8AC3E}">
        <p14:creationId xmlns:p14="http://schemas.microsoft.com/office/powerpoint/2010/main" val="419784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811782-7DF8-42EB-B1AA-51EB226A8A9F}" type="slidenum">
              <a:rPr lang="en-US" altLang="en-US"/>
              <a:pPr/>
              <a:t>‹#›</a:t>
            </a:fld>
            <a:endParaRPr lang="en-US" altLang="en-US"/>
          </a:p>
        </p:txBody>
      </p:sp>
    </p:spTree>
    <p:extLst>
      <p:ext uri="{BB962C8B-B14F-4D97-AF65-F5344CB8AC3E}">
        <p14:creationId xmlns:p14="http://schemas.microsoft.com/office/powerpoint/2010/main" val="2658903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0A2ADB9-0938-4C8B-B50D-6BB4131D1976}" type="slidenum">
              <a:rPr lang="en-US" altLang="en-US"/>
              <a:pPr/>
              <a:t>‹#›</a:t>
            </a:fld>
            <a:endParaRPr lang="en-US" altLang="en-US"/>
          </a:p>
        </p:txBody>
      </p:sp>
    </p:spTree>
    <p:extLst>
      <p:ext uri="{BB962C8B-B14F-4D97-AF65-F5344CB8AC3E}">
        <p14:creationId xmlns:p14="http://schemas.microsoft.com/office/powerpoint/2010/main" val="4061368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B0D43EC-AB0C-43D4-AF35-A582E7D5BCAA}" type="slidenum">
              <a:rPr lang="en-US" altLang="en-US"/>
              <a:pPr/>
              <a:t>‹#›</a:t>
            </a:fld>
            <a:endParaRPr lang="en-US" altLang="en-US"/>
          </a:p>
        </p:txBody>
      </p:sp>
    </p:spTree>
    <p:extLst>
      <p:ext uri="{BB962C8B-B14F-4D97-AF65-F5344CB8AC3E}">
        <p14:creationId xmlns:p14="http://schemas.microsoft.com/office/powerpoint/2010/main" val="154618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884D655-E56D-4DFC-A8FB-B8378EA70C0F}" type="slidenum">
              <a:rPr lang="en-US" altLang="en-US"/>
              <a:pPr/>
              <a:t>‹#›</a:t>
            </a:fld>
            <a:endParaRPr lang="en-US" altLang="en-US"/>
          </a:p>
        </p:txBody>
      </p:sp>
    </p:spTree>
    <p:extLst>
      <p:ext uri="{BB962C8B-B14F-4D97-AF65-F5344CB8AC3E}">
        <p14:creationId xmlns:p14="http://schemas.microsoft.com/office/powerpoint/2010/main" val="2868375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64C204B-65DB-46F8-99D2-DB913BBED2AC}" type="slidenum">
              <a:rPr lang="en-US" altLang="en-US"/>
              <a:pPr/>
              <a:t>‹#›</a:t>
            </a:fld>
            <a:endParaRPr lang="en-US" altLang="en-US"/>
          </a:p>
        </p:txBody>
      </p:sp>
    </p:spTree>
    <p:extLst>
      <p:ext uri="{BB962C8B-B14F-4D97-AF65-F5344CB8AC3E}">
        <p14:creationId xmlns:p14="http://schemas.microsoft.com/office/powerpoint/2010/main" val="267980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54D8E13-829D-4389-A826-C6E8AE926D43}" type="slidenum">
              <a:rPr lang="en-US" altLang="en-US"/>
              <a:pPr/>
              <a:t>‹#›</a:t>
            </a:fld>
            <a:endParaRPr lang="en-US" altLang="en-US"/>
          </a:p>
        </p:txBody>
      </p:sp>
    </p:spTree>
    <p:extLst>
      <p:ext uri="{BB962C8B-B14F-4D97-AF65-F5344CB8AC3E}">
        <p14:creationId xmlns:p14="http://schemas.microsoft.com/office/powerpoint/2010/main" val="335421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19CF4E0-3952-409E-80D4-86CD0B40B1A1}" type="slidenum">
              <a:rPr lang="en-US" altLang="en-US"/>
              <a:pPr/>
              <a:t>‹#›</a:t>
            </a:fld>
            <a:endParaRPr lang="en-US" altLang="en-US"/>
          </a:p>
        </p:txBody>
      </p:sp>
    </p:spTree>
    <p:extLst>
      <p:ext uri="{BB962C8B-B14F-4D97-AF65-F5344CB8AC3E}">
        <p14:creationId xmlns:p14="http://schemas.microsoft.com/office/powerpoint/2010/main" val="249326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4C66BB9-86AD-4760-AA29-E3D89788A8C8}" type="slidenum">
              <a:rPr lang="en-US" altLang="en-US"/>
              <a:pPr/>
              <a:t>‹#›</a:t>
            </a:fld>
            <a:endParaRPr lang="en-US" altLang="en-US"/>
          </a:p>
        </p:txBody>
      </p:sp>
    </p:spTree>
    <p:extLst>
      <p:ext uri="{BB962C8B-B14F-4D97-AF65-F5344CB8AC3E}">
        <p14:creationId xmlns:p14="http://schemas.microsoft.com/office/powerpoint/2010/main" val="346885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defRPr>
            </a:lvl1pPr>
          </a:lstStyle>
          <a:p>
            <a:fld id="{F73285F2-65AC-4A59-82AB-29E22EFE5F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420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ltLang="en-US"/>
          </a:p>
        </p:txBody>
      </p:sp>
      <p:sp>
        <p:nvSpPr>
          <p:cNvPr id="3420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endParaRPr lang="en-US" altLang="en-US"/>
          </a:p>
        </p:txBody>
      </p:sp>
      <p:sp>
        <p:nvSpPr>
          <p:cNvPr id="3420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FD23D639-7F6E-4D2D-92EB-AF497AD2BE5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66"/>
            </a:gs>
          </a:gsLst>
          <a:lin ang="5400000" scaled="1"/>
        </a:gra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676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76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effectLst/>
              </a:defRPr>
            </a:lvl1pPr>
          </a:lstStyle>
          <a:p>
            <a:endParaRPr lang="en-US" altLang="en-US"/>
          </a:p>
        </p:txBody>
      </p:sp>
      <p:sp>
        <p:nvSpPr>
          <p:cNvPr id="3676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ffectLst/>
              </a:defRPr>
            </a:lvl1pPr>
          </a:lstStyle>
          <a:p>
            <a:endParaRPr lang="en-US" altLang="en-US"/>
          </a:p>
        </p:txBody>
      </p:sp>
      <p:sp>
        <p:nvSpPr>
          <p:cNvPr id="3676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effectLst/>
              </a:defRPr>
            </a:lvl1pPr>
          </a:lstStyle>
          <a:p>
            <a:fld id="{BFABCD76-5645-4F7D-B1EE-6DD50E8EE10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7.jpeg"/><Relationship Id="rId11" Type="http://schemas.openxmlformats.org/officeDocument/2006/relationships/image" Target="../media/image10.wmf"/><Relationship Id="rId5" Type="http://schemas.openxmlformats.org/officeDocument/2006/relationships/image" Target="../media/image6.png"/><Relationship Id="rId10" Type="http://schemas.openxmlformats.org/officeDocument/2006/relationships/image" Target="../media/image9.jpeg"/><Relationship Id="rId4" Type="http://schemas.openxmlformats.org/officeDocument/2006/relationships/hyperlink" Target="http://es.rice.edu/ES/humsoc/Galileo/Images/Astro/Instruments/hevelius_telescope.gif" TargetMode="Externa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HBEF Vall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 y="-22225"/>
            <a:ext cx="9294813" cy="6954838"/>
          </a:xfrm>
          <a:prstGeom prst="rect">
            <a:avLst/>
          </a:prstGeom>
          <a:noFill/>
          <a:extLst>
            <a:ext uri="{909E8E84-426E-40DD-AFC4-6F175D3DCCD1}">
              <a14:hiddenFill xmlns:a14="http://schemas.microsoft.com/office/drawing/2010/main">
                <a:solidFill>
                  <a:srgbClr val="FFFFFF"/>
                </a:solidFill>
              </a14:hiddenFill>
            </a:ext>
          </a:extLst>
        </p:spPr>
      </p:pic>
      <p:sp>
        <p:nvSpPr>
          <p:cNvPr id="343043" name="Rectangle 3"/>
          <p:cNvSpPr>
            <a:spLocks noChangeArrowheads="1"/>
          </p:cNvSpPr>
          <p:nvPr/>
        </p:nvSpPr>
        <p:spPr bwMode="auto">
          <a:xfrm>
            <a:off x="5640388" y="6175375"/>
            <a:ext cx="3492500" cy="638175"/>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itchFamily="18" charset="0"/>
              </a:defRPr>
            </a:lvl1pPr>
            <a:lvl2pPr marL="442913" defTabSz="885825">
              <a:defRPr sz="2400">
                <a:solidFill>
                  <a:schemeClr val="tx1"/>
                </a:solidFill>
                <a:latin typeface="Times New Roman" pitchFamily="18" charset="0"/>
              </a:defRPr>
            </a:lvl2pPr>
            <a:lvl3pPr marL="885825" defTabSz="885825">
              <a:defRPr sz="2400">
                <a:solidFill>
                  <a:schemeClr val="tx1"/>
                </a:solidFill>
                <a:latin typeface="Times New Roman" pitchFamily="18" charset="0"/>
              </a:defRPr>
            </a:lvl3pPr>
            <a:lvl4pPr marL="1327150" defTabSz="885825">
              <a:defRPr sz="2400">
                <a:solidFill>
                  <a:schemeClr val="tx1"/>
                </a:solidFill>
                <a:latin typeface="Times New Roman" pitchFamily="18" charset="0"/>
              </a:defRPr>
            </a:lvl4pPr>
            <a:lvl5pPr marL="1770063" defTabSz="885825">
              <a:defRPr sz="2400">
                <a:solidFill>
                  <a:schemeClr val="tx1"/>
                </a:solidFill>
                <a:latin typeface="Times New Roman" pitchFamily="18" charset="0"/>
              </a:defRPr>
            </a:lvl5pPr>
            <a:lvl6pPr marL="2227263" defTabSz="885825" fontAlgn="base">
              <a:spcBef>
                <a:spcPct val="0"/>
              </a:spcBef>
              <a:spcAft>
                <a:spcPct val="0"/>
              </a:spcAft>
              <a:defRPr sz="2400">
                <a:solidFill>
                  <a:schemeClr val="tx1"/>
                </a:solidFill>
                <a:latin typeface="Times New Roman" pitchFamily="18" charset="0"/>
              </a:defRPr>
            </a:lvl6pPr>
            <a:lvl7pPr marL="2684463" defTabSz="885825" fontAlgn="base">
              <a:spcBef>
                <a:spcPct val="0"/>
              </a:spcBef>
              <a:spcAft>
                <a:spcPct val="0"/>
              </a:spcAft>
              <a:defRPr sz="2400">
                <a:solidFill>
                  <a:schemeClr val="tx1"/>
                </a:solidFill>
                <a:latin typeface="Times New Roman" pitchFamily="18" charset="0"/>
              </a:defRPr>
            </a:lvl7pPr>
            <a:lvl8pPr marL="3141663" defTabSz="885825" fontAlgn="base">
              <a:spcBef>
                <a:spcPct val="0"/>
              </a:spcBef>
              <a:spcAft>
                <a:spcPct val="0"/>
              </a:spcAft>
              <a:defRPr sz="2400">
                <a:solidFill>
                  <a:schemeClr val="tx1"/>
                </a:solidFill>
                <a:latin typeface="Times New Roman" pitchFamily="18" charset="0"/>
              </a:defRPr>
            </a:lvl8pPr>
            <a:lvl9pPr marL="3598863" defTabSz="885825" fontAlgn="base">
              <a:spcBef>
                <a:spcPct val="0"/>
              </a:spcBef>
              <a:spcAft>
                <a:spcPct val="0"/>
              </a:spcAft>
              <a:defRPr sz="2400">
                <a:solidFill>
                  <a:schemeClr val="tx1"/>
                </a:solidFill>
                <a:latin typeface="Times New Roman" pitchFamily="18" charset="0"/>
              </a:defRPr>
            </a:lvl9pPr>
          </a:lstStyle>
          <a:p>
            <a:pPr eaLnBrk="0" hangingPunct="0"/>
            <a:r>
              <a:rPr lang="en-US" altLang="en-US" sz="1800" b="1">
                <a:solidFill>
                  <a:srgbClr val="FFFFFF"/>
                </a:solidFill>
                <a:effectLst/>
                <a:latin typeface="Arial" charset="0"/>
              </a:rPr>
              <a:t>U.S. Department of the Interior</a:t>
            </a:r>
          </a:p>
          <a:p>
            <a:pPr eaLnBrk="0" hangingPunct="0"/>
            <a:r>
              <a:rPr lang="en-US" altLang="en-US" sz="1800" b="1">
                <a:solidFill>
                  <a:srgbClr val="FFFFFF"/>
                </a:solidFill>
                <a:effectLst/>
                <a:latin typeface="Arial" charset="0"/>
              </a:rPr>
              <a:t>U.S. Geological Survey</a:t>
            </a:r>
          </a:p>
        </p:txBody>
      </p:sp>
      <p:pic>
        <p:nvPicPr>
          <p:cNvPr id="343044" name="Picture 4" descr="Image of large USGS Identifier"/>
          <p:cNvPicPr>
            <a:picLocks noChangeAspect="1" noChangeArrowheads="1"/>
          </p:cNvPicPr>
          <p:nvPr/>
        </p:nvPicPr>
        <p:blipFill>
          <a:blip r:embed="rId3" cstate="print">
            <a:lum bright="100000"/>
            <a:extLst>
              <a:ext uri="{28A0092B-C50C-407E-A947-70E740481C1C}">
                <a14:useLocalDpi xmlns:a14="http://schemas.microsoft.com/office/drawing/2010/main" val="0"/>
              </a:ext>
            </a:extLst>
          </a:blip>
          <a:srcRect/>
          <a:stretch>
            <a:fillRect/>
          </a:stretch>
        </p:blipFill>
        <p:spPr bwMode="black">
          <a:xfrm>
            <a:off x="122238" y="6034088"/>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50" name="Rectangle 10"/>
          <p:cNvSpPr>
            <a:spLocks noChangeArrowheads="1"/>
          </p:cNvSpPr>
          <p:nvPr/>
        </p:nvSpPr>
        <p:spPr bwMode="auto">
          <a:xfrm>
            <a:off x="292100" y="173038"/>
            <a:ext cx="8512175" cy="228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tIns="44450" rIns="45720" bIns="44450" anchor="ctr">
            <a:spAutoFit/>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4800" b="1">
                <a:solidFill>
                  <a:schemeClr val="tx1"/>
                </a:solidFill>
                <a:effectLst/>
              </a:rPr>
              <a:t>The Fourth Paradigm and data-driven discovery in riverine science</a:t>
            </a:r>
          </a:p>
        </p:txBody>
      </p:sp>
      <p:sp>
        <p:nvSpPr>
          <p:cNvPr id="343051" name="Rectangle 11"/>
          <p:cNvSpPr>
            <a:spLocks noChangeArrowheads="1"/>
          </p:cNvSpPr>
          <p:nvPr/>
        </p:nvSpPr>
        <p:spPr bwMode="auto">
          <a:xfrm>
            <a:off x="241300" y="2967038"/>
            <a:ext cx="8642350" cy="1800225"/>
          </a:xfrm>
          <a:prstGeom prst="rect">
            <a:avLst/>
          </a:prstGeom>
          <a:noFill/>
          <a:ln>
            <a:noFill/>
          </a:ln>
          <a:effectLst/>
          <a:extLst>
            <a:ext uri="{909E8E84-426E-40DD-AFC4-6F175D3DCCD1}">
              <a14:hiddenFill xmlns:a14="http://schemas.microsoft.com/office/drawing/2010/main">
                <a:solidFill>
                  <a:srgbClr val="618FF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lgn="ctr">
              <a:spcBef>
                <a:spcPct val="20000"/>
              </a:spcBef>
              <a:defRPr sz="3200">
                <a:solidFill>
                  <a:schemeClr val="tx1"/>
                </a:solidFill>
                <a:latin typeface="Arial" charset="0"/>
              </a:defRPr>
            </a:lvl1pPr>
            <a:lvl2pPr marL="742950" indent="-285750" algn="ctr">
              <a:spcBef>
                <a:spcPct val="20000"/>
              </a:spcBef>
              <a:defRPr sz="2800">
                <a:solidFill>
                  <a:schemeClr val="tx1"/>
                </a:solidFill>
                <a:latin typeface="Arial" charset="0"/>
              </a:defRPr>
            </a:lvl2pPr>
            <a:lvl3pPr marL="1143000" indent="-228600" algn="ctr">
              <a:spcBef>
                <a:spcPct val="20000"/>
              </a:spcBef>
              <a:defRPr sz="2400">
                <a:solidFill>
                  <a:schemeClr val="tx1"/>
                </a:solidFill>
                <a:latin typeface="Arial" charset="0"/>
              </a:defRPr>
            </a:lvl3pPr>
            <a:lvl4pPr marL="1600200" indent="-228600" algn="ctr">
              <a:spcBef>
                <a:spcPct val="20000"/>
              </a:spcBef>
              <a:defRPr sz="2000">
                <a:solidFill>
                  <a:schemeClr val="tx1"/>
                </a:solidFill>
                <a:latin typeface="Arial" charset="0"/>
              </a:defRPr>
            </a:lvl4pPr>
            <a:lvl5pPr marL="2057400" indent="-228600" algn="ctr">
              <a:spcBef>
                <a:spcPct val="20000"/>
              </a:spcBef>
              <a:defRPr sz="2000">
                <a:solidFill>
                  <a:schemeClr val="tx1"/>
                </a:solidFill>
                <a:latin typeface="Arial" charset="0"/>
              </a:defRPr>
            </a:lvl5pPr>
            <a:lvl6pPr marL="2514600" indent="-228600" algn="ctr" fontAlgn="base">
              <a:spcBef>
                <a:spcPct val="20000"/>
              </a:spcBef>
              <a:spcAft>
                <a:spcPct val="0"/>
              </a:spcAft>
              <a:defRPr sz="2000">
                <a:solidFill>
                  <a:schemeClr val="tx1"/>
                </a:solidFill>
                <a:latin typeface="Arial" charset="0"/>
              </a:defRPr>
            </a:lvl6pPr>
            <a:lvl7pPr marL="2971800" indent="-228600" algn="ctr" fontAlgn="base">
              <a:spcBef>
                <a:spcPct val="20000"/>
              </a:spcBef>
              <a:spcAft>
                <a:spcPct val="0"/>
              </a:spcAft>
              <a:defRPr sz="2000">
                <a:solidFill>
                  <a:schemeClr val="tx1"/>
                </a:solidFill>
                <a:latin typeface="Arial" charset="0"/>
              </a:defRPr>
            </a:lvl7pPr>
            <a:lvl8pPr marL="3429000" indent="-228600" algn="ctr" fontAlgn="base">
              <a:spcBef>
                <a:spcPct val="20000"/>
              </a:spcBef>
              <a:spcAft>
                <a:spcPct val="0"/>
              </a:spcAft>
              <a:defRPr sz="2000">
                <a:solidFill>
                  <a:schemeClr val="tx1"/>
                </a:solidFill>
                <a:latin typeface="Arial" charset="0"/>
              </a:defRPr>
            </a:lvl8pPr>
            <a:lvl9pPr marL="3886200" indent="-228600" algn="ctr" fontAlgn="base">
              <a:spcBef>
                <a:spcPct val="20000"/>
              </a:spcBef>
              <a:spcAft>
                <a:spcPct val="0"/>
              </a:spcAft>
              <a:defRPr sz="2000">
                <a:solidFill>
                  <a:schemeClr val="tx1"/>
                </a:solidFill>
                <a:latin typeface="Arial" charset="0"/>
              </a:defRPr>
            </a:lvl9pPr>
          </a:lstStyle>
          <a:p>
            <a:pPr>
              <a:lnSpc>
                <a:spcPct val="80000"/>
              </a:lnSpc>
              <a:spcBef>
                <a:spcPct val="5000"/>
              </a:spcBef>
            </a:pPr>
            <a:r>
              <a:rPr lang="en-US" altLang="en-US" sz="3600" b="1">
                <a:solidFill>
                  <a:schemeClr val="bg1"/>
                </a:solidFill>
                <a:effectLst/>
              </a:rPr>
              <a:t>Christian E. Torgersen</a:t>
            </a:r>
          </a:p>
          <a:p>
            <a:pPr>
              <a:lnSpc>
                <a:spcPct val="80000"/>
              </a:lnSpc>
              <a:spcBef>
                <a:spcPct val="5000"/>
              </a:spcBef>
            </a:pPr>
            <a:endParaRPr lang="en-US" altLang="en-US" sz="2800" b="1" baseline="30000">
              <a:solidFill>
                <a:schemeClr val="bg1"/>
              </a:solidFill>
              <a:effectLst/>
            </a:endParaRPr>
          </a:p>
          <a:p>
            <a:pPr>
              <a:lnSpc>
                <a:spcPct val="80000"/>
              </a:lnSpc>
              <a:spcBef>
                <a:spcPct val="50000"/>
              </a:spcBef>
            </a:pPr>
            <a:r>
              <a:rPr lang="en-US" altLang="en-US" sz="1800" b="1">
                <a:solidFill>
                  <a:schemeClr val="bg1"/>
                </a:solidFill>
                <a:effectLst/>
              </a:rPr>
              <a:t>USGS Forest and Rangeland Ecosystem Science Center, </a:t>
            </a:r>
          </a:p>
          <a:p>
            <a:pPr>
              <a:lnSpc>
                <a:spcPct val="80000"/>
              </a:lnSpc>
              <a:spcBef>
                <a:spcPct val="50000"/>
              </a:spcBef>
            </a:pPr>
            <a:r>
              <a:rPr lang="en-US" altLang="en-US" sz="1800" b="1">
                <a:solidFill>
                  <a:schemeClr val="bg1"/>
                </a:solidFill>
                <a:effectLst/>
              </a:rPr>
              <a:t>Cascadia Field Station</a:t>
            </a:r>
          </a:p>
          <a:p>
            <a:pPr>
              <a:lnSpc>
                <a:spcPct val="80000"/>
              </a:lnSpc>
              <a:spcBef>
                <a:spcPct val="50000"/>
              </a:spcBef>
            </a:pPr>
            <a:r>
              <a:rPr lang="en-US" altLang="en-US" sz="1800" b="1">
                <a:solidFill>
                  <a:schemeClr val="bg1"/>
                </a:solidFill>
                <a:effectLst/>
              </a:rPr>
              <a:t>School of Environmental and Forest Sciences, </a:t>
            </a:r>
          </a:p>
          <a:p>
            <a:pPr>
              <a:lnSpc>
                <a:spcPct val="80000"/>
              </a:lnSpc>
              <a:spcBef>
                <a:spcPct val="50000"/>
              </a:spcBef>
            </a:pPr>
            <a:r>
              <a:rPr lang="en-US" altLang="en-US" sz="1800" b="1">
                <a:solidFill>
                  <a:schemeClr val="bg1"/>
                </a:solidFill>
                <a:effectLst/>
              </a:rPr>
              <a:t>University of Washington, Seattle</a:t>
            </a:r>
          </a:p>
          <a:p>
            <a:pPr>
              <a:lnSpc>
                <a:spcPct val="80000"/>
              </a:lnSpc>
              <a:spcBef>
                <a:spcPct val="5000"/>
              </a:spcBef>
            </a:pPr>
            <a:endParaRPr lang="en-US" altLang="en-US" sz="2400" b="1">
              <a:solidFill>
                <a:srgbClr val="000000"/>
              </a:solidFill>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1" name="Picture 3"/>
          <p:cNvPicPr>
            <a:picLocks noChangeAspect="1" noChangeArrowheads="1"/>
          </p:cNvPicPr>
          <p:nvPr/>
        </p:nvPicPr>
        <p:blipFill>
          <a:blip r:embed="rId3">
            <a:extLst>
              <a:ext uri="{28A0092B-C50C-407E-A947-70E740481C1C}">
                <a14:useLocalDpi xmlns:a14="http://schemas.microsoft.com/office/drawing/2010/main" val="0"/>
              </a:ext>
            </a:extLst>
          </a:blip>
          <a:srcRect l="8400" t="12459" r="32542" b="2875"/>
          <a:stretch>
            <a:fillRect/>
          </a:stretch>
        </p:blipFill>
        <p:spPr bwMode="auto">
          <a:xfrm>
            <a:off x="249238" y="790575"/>
            <a:ext cx="3794125" cy="430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6292" name="Rectangle 4"/>
          <p:cNvSpPr>
            <a:spLocks noChangeArrowheads="1"/>
          </p:cNvSpPr>
          <p:nvPr/>
        </p:nvSpPr>
        <p:spPr bwMode="auto">
          <a:xfrm>
            <a:off x="231775" y="153988"/>
            <a:ext cx="8736013"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tIns="44450" rIns="45720" bIns="44450" anchor="ctr">
            <a:spAutoFit/>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en-US" altLang="en-US" sz="3800" b="1">
                <a:solidFill>
                  <a:schemeClr val="tx1"/>
                </a:solidFill>
                <a:effectLst/>
              </a:rPr>
              <a:t>H.B. Noel Hynes</a:t>
            </a:r>
          </a:p>
        </p:txBody>
      </p:sp>
      <p:sp>
        <p:nvSpPr>
          <p:cNvPr id="396294" name="Rectangle 6"/>
          <p:cNvSpPr>
            <a:spLocks noChangeArrowheads="1"/>
          </p:cNvSpPr>
          <p:nvPr/>
        </p:nvSpPr>
        <p:spPr bwMode="auto">
          <a:xfrm>
            <a:off x="4265613" y="407988"/>
            <a:ext cx="4689475"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latin typeface="Arial" charset="0"/>
              </a:rPr>
              <a:t>"we spent time putting arrows on maps for each month of the year, showing where we had been informed that migrating red, or mature yellow, locusts had been observed. These were the fruit of hundreds of enquiries we had made of locals as we travelled about.”</a:t>
            </a:r>
          </a:p>
        </p:txBody>
      </p:sp>
      <p:sp>
        <p:nvSpPr>
          <p:cNvPr id="396295" name="Rectangle 7"/>
          <p:cNvSpPr>
            <a:spLocks noChangeArrowheads="1"/>
          </p:cNvSpPr>
          <p:nvPr/>
        </p:nvSpPr>
        <p:spPr bwMode="auto">
          <a:xfrm>
            <a:off x="4206875" y="2568575"/>
            <a:ext cx="447357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a:effectLst/>
                <a:latin typeface="Arial" charset="0"/>
              </a:rPr>
              <a:t>"we had accomplished a great deal. The role of the country in the pattern of seasonal locust movement was now understood, we had located the only breeding area and started up an effective control organisation in a region” (Hynes 2001)</a:t>
            </a:r>
          </a:p>
        </p:txBody>
      </p:sp>
      <p:sp>
        <p:nvSpPr>
          <p:cNvPr id="396299" name="AutoShape 11" descr="2Q=="/>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396301" name="AutoShape 13" descr="2Q=="/>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96302"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l="16653" t="29437" r="43152" b="17751"/>
          <a:stretch>
            <a:fillRect/>
          </a:stretch>
        </p:blipFill>
        <p:spPr bwMode="auto">
          <a:xfrm>
            <a:off x="5334000" y="4841875"/>
            <a:ext cx="213042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7" name="Picture 5"/>
          <p:cNvPicPr>
            <a:picLocks noChangeAspect="1" noChangeArrowheads="1"/>
          </p:cNvPicPr>
          <p:nvPr/>
        </p:nvPicPr>
        <p:blipFill>
          <a:blip r:embed="rId3">
            <a:extLst>
              <a:ext uri="{28A0092B-C50C-407E-A947-70E740481C1C}">
                <a14:useLocalDpi xmlns:a14="http://schemas.microsoft.com/office/drawing/2010/main" val="0"/>
              </a:ext>
            </a:extLst>
          </a:blip>
          <a:srcRect l="4974" t="22896" r="7500" b="6688"/>
          <a:stretch>
            <a:fillRect/>
          </a:stretch>
        </p:blipFill>
        <p:spPr bwMode="auto">
          <a:xfrm>
            <a:off x="0" y="1452563"/>
            <a:ext cx="91440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1478" name="Rectangle 6"/>
          <p:cNvSpPr>
            <a:spLocks noChangeArrowheads="1"/>
          </p:cNvSpPr>
          <p:nvPr/>
        </p:nvSpPr>
        <p:spPr bwMode="auto">
          <a:xfrm>
            <a:off x="4811713" y="6142038"/>
            <a:ext cx="4332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effectLst/>
                <a:latin typeface="Arial" charset="0"/>
              </a:rPr>
              <a:t>(McIntire and Fajardo 2009)</a:t>
            </a:r>
          </a:p>
        </p:txBody>
      </p:sp>
      <p:sp>
        <p:nvSpPr>
          <p:cNvPr id="361479" name="Rectangle 7"/>
          <p:cNvSpPr>
            <a:spLocks noChangeArrowheads="1"/>
          </p:cNvSpPr>
          <p:nvPr/>
        </p:nvSpPr>
        <p:spPr bwMode="auto">
          <a:xfrm>
            <a:off x="346075" y="241300"/>
            <a:ext cx="8515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effectLst/>
                <a:latin typeface="Arial" charset="0"/>
              </a:rPr>
              <a:t>Beyond description: Inferring processes from spatial patterns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5" name="Rectangle 5"/>
          <p:cNvSpPr>
            <a:spLocks noChangeArrowheads="1"/>
          </p:cNvSpPr>
          <p:nvPr/>
        </p:nvSpPr>
        <p:spPr bwMode="auto">
          <a:xfrm>
            <a:off x="342900" y="307975"/>
            <a:ext cx="84232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effectLst/>
                <a:latin typeface="Arial" charset="0"/>
              </a:rPr>
              <a:t>Using space (or time) as a surrogate for unmeasured processes</a:t>
            </a:r>
          </a:p>
        </p:txBody>
      </p:sp>
      <p:sp>
        <p:nvSpPr>
          <p:cNvPr id="363526" name="Rectangle 6"/>
          <p:cNvSpPr>
            <a:spLocks noChangeArrowheads="1"/>
          </p:cNvSpPr>
          <p:nvPr/>
        </p:nvSpPr>
        <p:spPr bwMode="auto">
          <a:xfrm>
            <a:off x="271463" y="1989138"/>
            <a:ext cx="58547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en-US" altLang="en-US" sz="2800" b="1">
                <a:effectLst/>
                <a:latin typeface="Arial" charset="0"/>
              </a:rPr>
              <a:t>A merging of three components: </a:t>
            </a:r>
          </a:p>
          <a:p>
            <a:endParaRPr lang="en-US" altLang="en-US" sz="2800" b="1">
              <a:effectLst/>
              <a:latin typeface="Arial" charset="0"/>
            </a:endParaRPr>
          </a:p>
          <a:p>
            <a:pPr>
              <a:spcAft>
                <a:spcPct val="50000"/>
              </a:spcAft>
              <a:buFontTx/>
              <a:buAutoNum type="arabicParenBoth"/>
            </a:pPr>
            <a:r>
              <a:rPr lang="en-US" altLang="en-US" sz="2800" b="1">
                <a:effectLst/>
                <a:latin typeface="Arial" charset="0"/>
              </a:rPr>
              <a:t> Precise implementation of ecological theory and/or knowledge, </a:t>
            </a:r>
          </a:p>
          <a:p>
            <a:pPr>
              <a:spcAft>
                <a:spcPct val="50000"/>
              </a:spcAft>
              <a:buFontTx/>
              <a:buAutoNum type="arabicParenBoth"/>
            </a:pPr>
            <a:r>
              <a:rPr lang="en-US" altLang="en-US" sz="2800" b="1">
                <a:effectLst/>
                <a:latin typeface="Arial" charset="0"/>
              </a:rPr>
              <a:t> A priori inference, and </a:t>
            </a:r>
          </a:p>
          <a:p>
            <a:pPr>
              <a:spcAft>
                <a:spcPct val="50000"/>
              </a:spcAft>
              <a:buFontTx/>
              <a:buAutoNum type="arabicParenBoth"/>
            </a:pPr>
            <a:r>
              <a:rPr lang="en-US" altLang="en-US" sz="2800" b="1">
                <a:effectLst/>
                <a:latin typeface="Arial" charset="0"/>
              </a:rPr>
              <a:t> Precise application of spatial analytical tools.</a:t>
            </a:r>
          </a:p>
        </p:txBody>
      </p:sp>
      <p:sp>
        <p:nvSpPr>
          <p:cNvPr id="363527" name="Rectangle 7"/>
          <p:cNvSpPr>
            <a:spLocks noChangeArrowheads="1"/>
          </p:cNvSpPr>
          <p:nvPr/>
        </p:nvSpPr>
        <p:spPr bwMode="auto">
          <a:xfrm>
            <a:off x="1062038" y="6188075"/>
            <a:ext cx="460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effectLst/>
                <a:latin typeface="Arial" charset="0"/>
              </a:rPr>
              <a:t>(McIntire and Fajardo 2009)</a:t>
            </a:r>
          </a:p>
        </p:txBody>
      </p:sp>
      <p:pic>
        <p:nvPicPr>
          <p:cNvPr id="363531" name="Picture 11" descr="Marten with Flowers.jpg"/>
          <p:cNvPicPr>
            <a:picLocks noChangeAspect="1" noChangeArrowheads="1"/>
          </p:cNvPicPr>
          <p:nvPr/>
        </p:nvPicPr>
        <p:blipFill>
          <a:blip r:embed="rId3">
            <a:extLst>
              <a:ext uri="{28A0092B-C50C-407E-A947-70E740481C1C}">
                <a14:useLocalDpi xmlns:a14="http://schemas.microsoft.com/office/drawing/2010/main" val="0"/>
              </a:ext>
            </a:extLst>
          </a:blip>
          <a:srcRect t="16615" b="21429"/>
          <a:stretch>
            <a:fillRect/>
          </a:stretch>
        </p:blipFill>
        <p:spPr bwMode="auto">
          <a:xfrm>
            <a:off x="6605588" y="1122363"/>
            <a:ext cx="2095500" cy="1941512"/>
          </a:xfrm>
          <a:prstGeom prst="rect">
            <a:avLst/>
          </a:prstGeom>
          <a:noFill/>
          <a:extLst>
            <a:ext uri="{909E8E84-426E-40DD-AFC4-6F175D3DCCD1}">
              <a14:hiddenFill xmlns:a14="http://schemas.microsoft.com/office/drawing/2010/main">
                <a:solidFill>
                  <a:srgbClr val="FFFFFF"/>
                </a:solidFill>
              </a14:hiddenFill>
            </a:ext>
          </a:extLst>
        </p:spPr>
      </p:pic>
      <p:pic>
        <p:nvPicPr>
          <p:cNvPr id="363533" name="Picture 13" descr="1024px-Ponderosa_Identification"/>
          <p:cNvPicPr>
            <a:picLocks noChangeAspect="1" noChangeArrowheads="1"/>
          </p:cNvPicPr>
          <p:nvPr/>
        </p:nvPicPr>
        <p:blipFill>
          <a:blip r:embed="rId4">
            <a:extLst>
              <a:ext uri="{28A0092B-C50C-407E-A947-70E740481C1C}">
                <a14:useLocalDpi xmlns:a14="http://schemas.microsoft.com/office/drawing/2010/main" val="0"/>
              </a:ext>
            </a:extLst>
          </a:blip>
          <a:srcRect l="67986" t="66045" b="1268"/>
          <a:stretch>
            <a:fillRect/>
          </a:stretch>
        </p:blipFill>
        <p:spPr bwMode="auto">
          <a:xfrm>
            <a:off x="6303963" y="3140075"/>
            <a:ext cx="2552700" cy="1704975"/>
          </a:xfrm>
          <a:prstGeom prst="rect">
            <a:avLst/>
          </a:prstGeom>
          <a:noFill/>
          <a:extLst>
            <a:ext uri="{909E8E84-426E-40DD-AFC4-6F175D3DCCD1}">
              <a14:hiddenFill xmlns:a14="http://schemas.microsoft.com/office/drawing/2010/main">
                <a:solidFill>
                  <a:srgbClr val="FFFFFF"/>
                </a:solidFill>
              </a14:hiddenFill>
            </a:ext>
          </a:extLst>
        </p:spPr>
      </p:pic>
      <p:sp>
        <p:nvSpPr>
          <p:cNvPr id="363534" name="Rectangle 14"/>
          <p:cNvSpPr>
            <a:spLocks noChangeArrowheads="1"/>
          </p:cNvSpPr>
          <p:nvPr/>
        </p:nvSpPr>
        <p:spPr bwMode="auto">
          <a:xfrm>
            <a:off x="6091238" y="6115050"/>
            <a:ext cx="28654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effectLst/>
                <a:latin typeface="Arial" charset="0"/>
              </a:rPr>
              <a:t>http://en.wikipedia.org/</a:t>
            </a:r>
          </a:p>
          <a:p>
            <a:r>
              <a:rPr lang="en-US" altLang="en-US" sz="1400">
                <a:effectLst/>
                <a:latin typeface="Arial" charset="0"/>
              </a:rPr>
              <a:t>http://www.ontariofishspecies.com</a:t>
            </a:r>
          </a:p>
        </p:txBody>
      </p:sp>
      <p:pic>
        <p:nvPicPr>
          <p:cNvPr id="363538" name="Picture 18" descr="img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0" y="4984750"/>
            <a:ext cx="2424113" cy="1052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2">
            <a:extLst>
              <a:ext uri="{28A0092B-C50C-407E-A947-70E740481C1C}">
                <a14:useLocalDpi xmlns:a14="http://schemas.microsoft.com/office/drawing/2010/main" val="0"/>
              </a:ext>
            </a:extLst>
          </a:blip>
          <a:srcRect b="56395"/>
          <a:stretch>
            <a:fillRect/>
          </a:stretch>
        </p:blipFill>
        <p:spPr bwMode="auto">
          <a:xfrm>
            <a:off x="4686300" y="931863"/>
            <a:ext cx="44577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4067" name="Picture 3"/>
          <p:cNvPicPr>
            <a:picLocks noChangeAspect="1" noChangeArrowheads="1"/>
          </p:cNvPicPr>
          <p:nvPr/>
        </p:nvPicPr>
        <p:blipFill>
          <a:blip r:embed="rId3">
            <a:extLst>
              <a:ext uri="{28A0092B-C50C-407E-A947-70E740481C1C}">
                <a14:useLocalDpi xmlns:a14="http://schemas.microsoft.com/office/drawing/2010/main" val="0"/>
              </a:ext>
            </a:extLst>
          </a:blip>
          <a:srcRect l="4567" t="15990" r="1567" b="2666"/>
          <a:stretch>
            <a:fillRect/>
          </a:stretch>
        </p:blipFill>
        <p:spPr bwMode="auto">
          <a:xfrm>
            <a:off x="4673600" y="3805238"/>
            <a:ext cx="44704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4068" name="Rectangle 4"/>
          <p:cNvSpPr>
            <a:spLocks noChangeArrowheads="1"/>
          </p:cNvSpPr>
          <p:nvPr/>
        </p:nvSpPr>
        <p:spPr bwMode="auto">
          <a:xfrm>
            <a:off x="165100" y="153988"/>
            <a:ext cx="8978900"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tIns="44450" rIns="45720" bIns="44450" anchor="ctr">
            <a:spAutoFit/>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en-US" altLang="en-US" sz="3800" b="1">
                <a:solidFill>
                  <a:schemeClr val="tx1"/>
                </a:solidFill>
                <a:effectLst/>
              </a:rPr>
              <a:t>Networks unleashed…</a:t>
            </a:r>
          </a:p>
        </p:txBody>
      </p:sp>
      <p:sp>
        <p:nvSpPr>
          <p:cNvPr id="344069" name="Rectangle 5"/>
          <p:cNvSpPr>
            <a:spLocks noChangeArrowheads="1"/>
          </p:cNvSpPr>
          <p:nvPr/>
        </p:nvSpPr>
        <p:spPr bwMode="auto">
          <a:xfrm>
            <a:off x="369888" y="966788"/>
            <a:ext cx="3937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FontTx/>
              <a:buChar char="•"/>
            </a:pPr>
            <a:r>
              <a:rPr lang="en-US" altLang="en-US" sz="2000" b="1">
                <a:effectLst/>
                <a:latin typeface="Arial" charset="0"/>
              </a:rPr>
              <a:t>Fisher (1997). Creativity, idea generation, and the functional morphology of streams. </a:t>
            </a:r>
            <a:r>
              <a:rPr lang="en-US" altLang="en-US" sz="2000" b="1" i="1">
                <a:effectLst/>
                <a:latin typeface="Arial" charset="0"/>
              </a:rPr>
              <a:t>JNABS</a:t>
            </a:r>
            <a:r>
              <a:rPr lang="en-US" altLang="en-US" sz="2000" b="1">
                <a:effectLst/>
                <a:latin typeface="Arial" charset="0"/>
              </a:rPr>
              <a:t>.</a:t>
            </a:r>
          </a:p>
        </p:txBody>
      </p:sp>
      <p:sp>
        <p:nvSpPr>
          <p:cNvPr id="344070" name="Rectangle 6"/>
          <p:cNvSpPr>
            <a:spLocks noChangeArrowheads="1"/>
          </p:cNvSpPr>
          <p:nvPr/>
        </p:nvSpPr>
        <p:spPr bwMode="auto">
          <a:xfrm>
            <a:off x="388938" y="4773613"/>
            <a:ext cx="39893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FontTx/>
              <a:buChar char="•"/>
            </a:pPr>
            <a:r>
              <a:rPr lang="en-US" altLang="en-US" sz="2000" b="1">
                <a:effectLst/>
                <a:latin typeface="Arial" charset="0"/>
              </a:rPr>
              <a:t>Ver Hoef et al. (2006); Peterson and Ver Hoef (2010); Ver Hoef and Peterson (2010)</a:t>
            </a:r>
          </a:p>
        </p:txBody>
      </p:sp>
      <p:pic>
        <p:nvPicPr>
          <p:cNvPr id="344071" name="Picture 7"/>
          <p:cNvPicPr>
            <a:picLocks noChangeAspect="1" noChangeArrowheads="1"/>
          </p:cNvPicPr>
          <p:nvPr/>
        </p:nvPicPr>
        <p:blipFill>
          <a:blip r:embed="rId4">
            <a:extLst>
              <a:ext uri="{28A0092B-C50C-407E-A947-70E740481C1C}">
                <a14:useLocalDpi xmlns:a14="http://schemas.microsoft.com/office/drawing/2010/main" val="0"/>
              </a:ext>
            </a:extLst>
          </a:blip>
          <a:srcRect l="24812" t="21091" r="39125"/>
          <a:stretch>
            <a:fillRect/>
          </a:stretch>
        </p:blipFill>
        <p:spPr bwMode="auto">
          <a:xfrm>
            <a:off x="196850" y="2752725"/>
            <a:ext cx="2747963"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40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575" y="3981450"/>
            <a:ext cx="173355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4073" name="Rectangle 9"/>
          <p:cNvSpPr>
            <a:spLocks noChangeArrowheads="1"/>
          </p:cNvSpPr>
          <p:nvPr/>
        </p:nvSpPr>
        <p:spPr bwMode="auto">
          <a:xfrm>
            <a:off x="2981325" y="3138488"/>
            <a:ext cx="14573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effectLst/>
                <a:latin typeface="Arial" charset="0"/>
              </a:rPr>
              <a:t>FLoWS GIS Toolbox</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9" name="Rectangle 11"/>
          <p:cNvSpPr>
            <a:spLocks noChangeArrowheads="1"/>
          </p:cNvSpPr>
          <p:nvPr/>
        </p:nvSpPr>
        <p:spPr bwMode="auto">
          <a:xfrm>
            <a:off x="155575" y="1257300"/>
            <a:ext cx="87391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effectLst/>
                <a:latin typeface="Arial" charset="0"/>
              </a:rPr>
              <a:t>Spatial statistical models for stream networks: Synthesis and new directions</a:t>
            </a:r>
          </a:p>
        </p:txBody>
      </p:sp>
      <p:pic>
        <p:nvPicPr>
          <p:cNvPr id="462861" name="Picture 13" descr="NC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85725"/>
            <a:ext cx="61055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62863" name="Picture 15" descr="peterson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2447925"/>
            <a:ext cx="5238750" cy="3933825"/>
          </a:xfrm>
          <a:prstGeom prst="rect">
            <a:avLst/>
          </a:prstGeom>
          <a:noFill/>
          <a:extLst>
            <a:ext uri="{909E8E84-426E-40DD-AFC4-6F175D3DCCD1}">
              <a14:hiddenFill xmlns:a14="http://schemas.microsoft.com/office/drawing/2010/main">
                <a:solidFill>
                  <a:srgbClr val="FFFFFF"/>
                </a:solidFill>
              </a14:hiddenFill>
            </a:ext>
          </a:extLst>
        </p:spPr>
      </p:pic>
      <p:sp>
        <p:nvSpPr>
          <p:cNvPr id="462865" name="AutoShape 17" descr="2Q=="/>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462867" name="Picture 19" descr="Kevin McGuire takes a water sample in a forest 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2373313"/>
            <a:ext cx="2286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62868" name="Rectangle 20"/>
          <p:cNvSpPr>
            <a:spLocks noChangeArrowheads="1"/>
          </p:cNvSpPr>
          <p:nvPr/>
        </p:nvSpPr>
        <p:spPr bwMode="auto">
          <a:xfrm>
            <a:off x="6127750" y="6197600"/>
            <a:ext cx="178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b="1">
                <a:effectLst/>
                <a:latin typeface="Arial" charset="0"/>
              </a:rPr>
              <a:t>Kevin McGuire</a:t>
            </a:r>
            <a:endParaRPr lang="en-US" altLang="en-US" sz="1800">
              <a:effectLst/>
              <a:latin typeface="Arial" charset="0"/>
            </a:endParaRPr>
          </a:p>
        </p:txBody>
      </p:sp>
      <p:pic>
        <p:nvPicPr>
          <p:cNvPr id="462869" name="Picture 21" descr="I Love Semivariogra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8313" y="0"/>
            <a:ext cx="3595687" cy="1227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81" name="Picture 5" descr="Figure 2_14-Mar-14"/>
          <p:cNvPicPr>
            <a:picLocks noChangeAspect="1" noChangeArrowheads="1"/>
          </p:cNvPicPr>
          <p:nvPr/>
        </p:nvPicPr>
        <p:blipFill>
          <a:blip r:embed="rId3" cstate="print">
            <a:extLst>
              <a:ext uri="{28A0092B-C50C-407E-A947-70E740481C1C}">
                <a14:useLocalDpi xmlns:a14="http://schemas.microsoft.com/office/drawing/2010/main" val="0"/>
              </a:ext>
            </a:extLst>
          </a:blip>
          <a:srcRect t="8870" b="29120"/>
          <a:stretch>
            <a:fillRect/>
          </a:stretch>
        </p:blipFill>
        <p:spPr bwMode="auto">
          <a:xfrm>
            <a:off x="387350" y="93663"/>
            <a:ext cx="8408988" cy="6748462"/>
          </a:xfrm>
          <a:prstGeom prst="rect">
            <a:avLst/>
          </a:prstGeom>
          <a:noFill/>
          <a:extLst>
            <a:ext uri="{909E8E84-426E-40DD-AFC4-6F175D3DCCD1}">
              <a14:hiddenFill xmlns:a14="http://schemas.microsoft.com/office/drawing/2010/main">
                <a:solidFill>
                  <a:srgbClr val="FFFFFF"/>
                </a:solidFill>
              </a14:hiddenFill>
            </a:ext>
          </a:extLst>
        </p:spPr>
      </p:pic>
      <p:sp>
        <p:nvSpPr>
          <p:cNvPr id="357382" name="Rectangle 6"/>
          <p:cNvSpPr>
            <a:spLocks noChangeArrowheads="1"/>
          </p:cNvSpPr>
          <p:nvPr/>
        </p:nvSpPr>
        <p:spPr bwMode="auto">
          <a:xfrm>
            <a:off x="557213" y="6000750"/>
            <a:ext cx="240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b="1">
                <a:effectLst/>
                <a:latin typeface="Arial" charset="0"/>
              </a:rPr>
              <a:t>(McGuire et al. 2014)</a:t>
            </a:r>
            <a:endParaRPr lang="en-US" altLang="en-US" sz="1800">
              <a:effectLst/>
              <a:latin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190500" y="196850"/>
            <a:ext cx="871378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4400" b="1">
                <a:effectLst/>
                <a:latin typeface="Arial" charset="0"/>
              </a:rPr>
              <a:t>Distance, connectedness, and flow direction</a:t>
            </a:r>
          </a:p>
        </p:txBody>
      </p:sp>
      <p:grpSp>
        <p:nvGrpSpPr>
          <p:cNvPr id="346115" name="Group 3"/>
          <p:cNvGrpSpPr>
            <a:grpSpLocks/>
          </p:cNvGrpSpPr>
          <p:nvPr/>
        </p:nvGrpSpPr>
        <p:grpSpPr bwMode="auto">
          <a:xfrm>
            <a:off x="3992563" y="2008188"/>
            <a:ext cx="4986337" cy="3640137"/>
            <a:chOff x="3075" y="889"/>
            <a:chExt cx="2404" cy="1755"/>
          </a:xfrm>
        </p:grpSpPr>
        <p:sp>
          <p:nvSpPr>
            <p:cNvPr id="346116" name="Freeform 4"/>
            <p:cNvSpPr>
              <a:spLocks/>
            </p:cNvSpPr>
            <p:nvPr/>
          </p:nvSpPr>
          <p:spPr bwMode="auto">
            <a:xfrm>
              <a:off x="3075" y="1037"/>
              <a:ext cx="1964" cy="1143"/>
            </a:xfrm>
            <a:custGeom>
              <a:avLst/>
              <a:gdLst>
                <a:gd name="T0" fmla="*/ 1826 w 1826"/>
                <a:gd name="T1" fmla="*/ 0 h 1062"/>
                <a:gd name="T2" fmla="*/ 1652 w 1826"/>
                <a:gd name="T3" fmla="*/ 125 h 1062"/>
                <a:gd name="T4" fmla="*/ 1590 w 1826"/>
                <a:gd name="T5" fmla="*/ 306 h 1062"/>
                <a:gd name="T6" fmla="*/ 1472 w 1826"/>
                <a:gd name="T7" fmla="*/ 424 h 1062"/>
                <a:gd name="T8" fmla="*/ 1277 w 1826"/>
                <a:gd name="T9" fmla="*/ 535 h 1062"/>
                <a:gd name="T10" fmla="*/ 1090 w 1826"/>
                <a:gd name="T11" fmla="*/ 583 h 1062"/>
                <a:gd name="T12" fmla="*/ 937 w 1826"/>
                <a:gd name="T13" fmla="*/ 653 h 1062"/>
                <a:gd name="T14" fmla="*/ 875 w 1826"/>
                <a:gd name="T15" fmla="*/ 812 h 1062"/>
                <a:gd name="T16" fmla="*/ 778 w 1826"/>
                <a:gd name="T17" fmla="*/ 944 h 1062"/>
                <a:gd name="T18" fmla="*/ 535 w 1826"/>
                <a:gd name="T19" fmla="*/ 1021 h 1062"/>
                <a:gd name="T20" fmla="*/ 285 w 1826"/>
                <a:gd name="T21" fmla="*/ 1048 h 1062"/>
                <a:gd name="T22" fmla="*/ 56 w 1826"/>
                <a:gd name="T23" fmla="*/ 1048 h 1062"/>
                <a:gd name="T24" fmla="*/ 0 w 1826"/>
                <a:gd name="T25" fmla="*/ 1062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6" h="1062">
                  <a:moveTo>
                    <a:pt x="1826" y="0"/>
                  </a:moveTo>
                  <a:cubicBezTo>
                    <a:pt x="1758" y="37"/>
                    <a:pt x="1691" y="74"/>
                    <a:pt x="1652" y="125"/>
                  </a:cubicBezTo>
                  <a:cubicBezTo>
                    <a:pt x="1613" y="176"/>
                    <a:pt x="1620" y="256"/>
                    <a:pt x="1590" y="306"/>
                  </a:cubicBezTo>
                  <a:cubicBezTo>
                    <a:pt x="1560" y="356"/>
                    <a:pt x="1524" y="386"/>
                    <a:pt x="1472" y="424"/>
                  </a:cubicBezTo>
                  <a:cubicBezTo>
                    <a:pt x="1420" y="462"/>
                    <a:pt x="1341" y="509"/>
                    <a:pt x="1277" y="535"/>
                  </a:cubicBezTo>
                  <a:cubicBezTo>
                    <a:pt x="1213" y="561"/>
                    <a:pt x="1147" y="563"/>
                    <a:pt x="1090" y="583"/>
                  </a:cubicBezTo>
                  <a:cubicBezTo>
                    <a:pt x="1033" y="603"/>
                    <a:pt x="973" y="615"/>
                    <a:pt x="937" y="653"/>
                  </a:cubicBezTo>
                  <a:cubicBezTo>
                    <a:pt x="901" y="691"/>
                    <a:pt x="901" y="764"/>
                    <a:pt x="875" y="812"/>
                  </a:cubicBezTo>
                  <a:cubicBezTo>
                    <a:pt x="849" y="860"/>
                    <a:pt x="835" y="909"/>
                    <a:pt x="778" y="944"/>
                  </a:cubicBezTo>
                  <a:cubicBezTo>
                    <a:pt x="721" y="979"/>
                    <a:pt x="617" y="1004"/>
                    <a:pt x="535" y="1021"/>
                  </a:cubicBezTo>
                  <a:cubicBezTo>
                    <a:pt x="453" y="1038"/>
                    <a:pt x="365" y="1044"/>
                    <a:pt x="285" y="1048"/>
                  </a:cubicBezTo>
                  <a:cubicBezTo>
                    <a:pt x="205" y="1052"/>
                    <a:pt x="103" y="1046"/>
                    <a:pt x="56" y="1048"/>
                  </a:cubicBezTo>
                  <a:cubicBezTo>
                    <a:pt x="9" y="1050"/>
                    <a:pt x="4" y="1056"/>
                    <a:pt x="0" y="1062"/>
                  </a:cubicBezTo>
                </a:path>
              </a:pathLst>
            </a:custGeom>
            <a:noFill/>
            <a:ln w="38100">
              <a:solidFill>
                <a:schemeClr val="accent2"/>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17" name="Freeform 5"/>
            <p:cNvSpPr>
              <a:spLocks/>
            </p:cNvSpPr>
            <p:nvPr/>
          </p:nvSpPr>
          <p:spPr bwMode="auto">
            <a:xfrm>
              <a:off x="4607" y="1016"/>
              <a:ext cx="100" cy="508"/>
            </a:xfrm>
            <a:custGeom>
              <a:avLst/>
              <a:gdLst>
                <a:gd name="T0" fmla="*/ 6 w 93"/>
                <a:gd name="T1" fmla="*/ 472 h 472"/>
                <a:gd name="T2" fmla="*/ 13 w 93"/>
                <a:gd name="T3" fmla="*/ 361 h 472"/>
                <a:gd name="T4" fmla="*/ 82 w 93"/>
                <a:gd name="T5" fmla="*/ 222 h 472"/>
                <a:gd name="T6" fmla="*/ 82 w 93"/>
                <a:gd name="T7" fmla="*/ 97 h 472"/>
                <a:gd name="T8" fmla="*/ 62 w 93"/>
                <a:gd name="T9" fmla="*/ 0 h 472"/>
              </a:gdLst>
              <a:ahLst/>
              <a:cxnLst>
                <a:cxn ang="0">
                  <a:pos x="T0" y="T1"/>
                </a:cxn>
                <a:cxn ang="0">
                  <a:pos x="T2" y="T3"/>
                </a:cxn>
                <a:cxn ang="0">
                  <a:pos x="T4" y="T5"/>
                </a:cxn>
                <a:cxn ang="0">
                  <a:pos x="T6" y="T7"/>
                </a:cxn>
                <a:cxn ang="0">
                  <a:pos x="T8" y="T9"/>
                </a:cxn>
              </a:cxnLst>
              <a:rect l="0" t="0" r="r" b="b"/>
              <a:pathLst>
                <a:path w="93" h="472">
                  <a:moveTo>
                    <a:pt x="6" y="472"/>
                  </a:moveTo>
                  <a:cubicBezTo>
                    <a:pt x="3" y="437"/>
                    <a:pt x="0" y="403"/>
                    <a:pt x="13" y="361"/>
                  </a:cubicBezTo>
                  <a:cubicBezTo>
                    <a:pt x="26" y="319"/>
                    <a:pt x="71" y="266"/>
                    <a:pt x="82" y="222"/>
                  </a:cubicBezTo>
                  <a:cubicBezTo>
                    <a:pt x="93" y="178"/>
                    <a:pt x="85" y="134"/>
                    <a:pt x="82" y="97"/>
                  </a:cubicBezTo>
                  <a:cubicBezTo>
                    <a:pt x="79" y="60"/>
                    <a:pt x="70" y="30"/>
                    <a:pt x="62"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18" name="Freeform 6"/>
            <p:cNvSpPr>
              <a:spLocks/>
            </p:cNvSpPr>
            <p:nvPr/>
          </p:nvSpPr>
          <p:spPr bwMode="auto">
            <a:xfrm>
              <a:off x="4397" y="1628"/>
              <a:ext cx="1082" cy="250"/>
            </a:xfrm>
            <a:custGeom>
              <a:avLst/>
              <a:gdLst>
                <a:gd name="T0" fmla="*/ 0 w 1006"/>
                <a:gd name="T1" fmla="*/ 0 h 232"/>
                <a:gd name="T2" fmla="*/ 111 w 1006"/>
                <a:gd name="T3" fmla="*/ 125 h 232"/>
                <a:gd name="T4" fmla="*/ 319 w 1006"/>
                <a:gd name="T5" fmla="*/ 187 h 232"/>
                <a:gd name="T6" fmla="*/ 555 w 1006"/>
                <a:gd name="T7" fmla="*/ 229 h 232"/>
                <a:gd name="T8" fmla="*/ 770 w 1006"/>
                <a:gd name="T9" fmla="*/ 166 h 232"/>
                <a:gd name="T10" fmla="*/ 1006 w 1006"/>
                <a:gd name="T11" fmla="*/ 145 h 232"/>
              </a:gdLst>
              <a:ahLst/>
              <a:cxnLst>
                <a:cxn ang="0">
                  <a:pos x="T0" y="T1"/>
                </a:cxn>
                <a:cxn ang="0">
                  <a:pos x="T2" y="T3"/>
                </a:cxn>
                <a:cxn ang="0">
                  <a:pos x="T4" y="T5"/>
                </a:cxn>
                <a:cxn ang="0">
                  <a:pos x="T6" y="T7"/>
                </a:cxn>
                <a:cxn ang="0">
                  <a:pos x="T8" y="T9"/>
                </a:cxn>
                <a:cxn ang="0">
                  <a:pos x="T10" y="T11"/>
                </a:cxn>
              </a:cxnLst>
              <a:rect l="0" t="0" r="r" b="b"/>
              <a:pathLst>
                <a:path w="1006" h="232">
                  <a:moveTo>
                    <a:pt x="0" y="0"/>
                  </a:moveTo>
                  <a:cubicBezTo>
                    <a:pt x="29" y="47"/>
                    <a:pt x="58" y="94"/>
                    <a:pt x="111" y="125"/>
                  </a:cubicBezTo>
                  <a:cubicBezTo>
                    <a:pt x="164" y="156"/>
                    <a:pt x="245" y="170"/>
                    <a:pt x="319" y="187"/>
                  </a:cubicBezTo>
                  <a:cubicBezTo>
                    <a:pt x="393" y="204"/>
                    <a:pt x="480" y="232"/>
                    <a:pt x="555" y="229"/>
                  </a:cubicBezTo>
                  <a:cubicBezTo>
                    <a:pt x="630" y="226"/>
                    <a:pt x="695" y="180"/>
                    <a:pt x="770" y="166"/>
                  </a:cubicBezTo>
                  <a:cubicBezTo>
                    <a:pt x="845" y="152"/>
                    <a:pt x="925" y="148"/>
                    <a:pt x="1006" y="145"/>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19" name="Freeform 7"/>
            <p:cNvSpPr>
              <a:spLocks/>
            </p:cNvSpPr>
            <p:nvPr/>
          </p:nvSpPr>
          <p:spPr bwMode="auto">
            <a:xfrm>
              <a:off x="4105" y="889"/>
              <a:ext cx="299" cy="829"/>
            </a:xfrm>
            <a:custGeom>
              <a:avLst/>
              <a:gdLst>
                <a:gd name="T0" fmla="*/ 0 w 278"/>
                <a:gd name="T1" fmla="*/ 770 h 770"/>
                <a:gd name="T2" fmla="*/ 97 w 278"/>
                <a:gd name="T3" fmla="*/ 631 h 770"/>
                <a:gd name="T4" fmla="*/ 181 w 278"/>
                <a:gd name="T5" fmla="*/ 541 h 770"/>
                <a:gd name="T6" fmla="*/ 194 w 278"/>
                <a:gd name="T7" fmla="*/ 451 h 770"/>
                <a:gd name="T8" fmla="*/ 160 w 278"/>
                <a:gd name="T9" fmla="*/ 340 h 770"/>
                <a:gd name="T10" fmla="*/ 90 w 278"/>
                <a:gd name="T11" fmla="*/ 201 h 770"/>
                <a:gd name="T12" fmla="*/ 160 w 278"/>
                <a:gd name="T13" fmla="*/ 97 h 770"/>
                <a:gd name="T14" fmla="*/ 278 w 278"/>
                <a:gd name="T15" fmla="*/ 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 h="770">
                  <a:moveTo>
                    <a:pt x="0" y="770"/>
                  </a:moveTo>
                  <a:cubicBezTo>
                    <a:pt x="33" y="719"/>
                    <a:pt x="67" y="669"/>
                    <a:pt x="97" y="631"/>
                  </a:cubicBezTo>
                  <a:cubicBezTo>
                    <a:pt x="127" y="593"/>
                    <a:pt x="165" y="571"/>
                    <a:pt x="181" y="541"/>
                  </a:cubicBezTo>
                  <a:cubicBezTo>
                    <a:pt x="197" y="511"/>
                    <a:pt x="197" y="484"/>
                    <a:pt x="194" y="451"/>
                  </a:cubicBezTo>
                  <a:cubicBezTo>
                    <a:pt x="191" y="418"/>
                    <a:pt x="177" y="382"/>
                    <a:pt x="160" y="340"/>
                  </a:cubicBezTo>
                  <a:cubicBezTo>
                    <a:pt x="143" y="298"/>
                    <a:pt x="90" y="241"/>
                    <a:pt x="90" y="201"/>
                  </a:cubicBezTo>
                  <a:cubicBezTo>
                    <a:pt x="90" y="161"/>
                    <a:pt x="129" y="130"/>
                    <a:pt x="160" y="97"/>
                  </a:cubicBezTo>
                  <a:cubicBezTo>
                    <a:pt x="191" y="64"/>
                    <a:pt x="234" y="32"/>
                    <a:pt x="278"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0" name="Freeform 8"/>
            <p:cNvSpPr>
              <a:spLocks/>
            </p:cNvSpPr>
            <p:nvPr/>
          </p:nvSpPr>
          <p:spPr bwMode="auto">
            <a:xfrm>
              <a:off x="5016" y="1875"/>
              <a:ext cx="440" cy="218"/>
            </a:xfrm>
            <a:custGeom>
              <a:avLst/>
              <a:gdLst>
                <a:gd name="T0" fmla="*/ 0 w 409"/>
                <a:gd name="T1" fmla="*/ 0 h 203"/>
                <a:gd name="T2" fmla="*/ 104 w 409"/>
                <a:gd name="T3" fmla="*/ 90 h 203"/>
                <a:gd name="T4" fmla="*/ 298 w 409"/>
                <a:gd name="T5" fmla="*/ 187 h 203"/>
                <a:gd name="T6" fmla="*/ 409 w 409"/>
                <a:gd name="T7" fmla="*/ 187 h 203"/>
              </a:gdLst>
              <a:ahLst/>
              <a:cxnLst>
                <a:cxn ang="0">
                  <a:pos x="T0" y="T1"/>
                </a:cxn>
                <a:cxn ang="0">
                  <a:pos x="T2" y="T3"/>
                </a:cxn>
                <a:cxn ang="0">
                  <a:pos x="T4" y="T5"/>
                </a:cxn>
                <a:cxn ang="0">
                  <a:pos x="T6" y="T7"/>
                </a:cxn>
              </a:cxnLst>
              <a:rect l="0" t="0" r="r" b="b"/>
              <a:pathLst>
                <a:path w="409" h="203">
                  <a:moveTo>
                    <a:pt x="0" y="0"/>
                  </a:moveTo>
                  <a:cubicBezTo>
                    <a:pt x="27" y="29"/>
                    <a:pt x="54" y="59"/>
                    <a:pt x="104" y="90"/>
                  </a:cubicBezTo>
                  <a:cubicBezTo>
                    <a:pt x="154" y="121"/>
                    <a:pt x="247" y="171"/>
                    <a:pt x="298" y="187"/>
                  </a:cubicBezTo>
                  <a:cubicBezTo>
                    <a:pt x="349" y="203"/>
                    <a:pt x="379" y="195"/>
                    <a:pt x="409" y="187"/>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1" name="Freeform 9"/>
            <p:cNvSpPr>
              <a:spLocks/>
            </p:cNvSpPr>
            <p:nvPr/>
          </p:nvSpPr>
          <p:spPr bwMode="auto">
            <a:xfrm>
              <a:off x="3785" y="2106"/>
              <a:ext cx="1440" cy="298"/>
            </a:xfrm>
            <a:custGeom>
              <a:avLst/>
              <a:gdLst>
                <a:gd name="T0" fmla="*/ 0 w 1339"/>
                <a:gd name="T1" fmla="*/ 0 h 277"/>
                <a:gd name="T2" fmla="*/ 222 w 1339"/>
                <a:gd name="T3" fmla="*/ 132 h 277"/>
                <a:gd name="T4" fmla="*/ 499 w 1339"/>
                <a:gd name="T5" fmla="*/ 146 h 277"/>
                <a:gd name="T6" fmla="*/ 805 w 1339"/>
                <a:gd name="T7" fmla="*/ 111 h 277"/>
                <a:gd name="T8" fmla="*/ 1075 w 1339"/>
                <a:gd name="T9" fmla="*/ 146 h 277"/>
                <a:gd name="T10" fmla="*/ 1117 w 1339"/>
                <a:gd name="T11" fmla="*/ 159 h 277"/>
                <a:gd name="T12" fmla="*/ 1235 w 1339"/>
                <a:gd name="T13" fmla="*/ 201 h 277"/>
                <a:gd name="T14" fmla="*/ 1339 w 1339"/>
                <a:gd name="T15" fmla="*/ 277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277">
                  <a:moveTo>
                    <a:pt x="0" y="0"/>
                  </a:moveTo>
                  <a:cubicBezTo>
                    <a:pt x="69" y="54"/>
                    <a:pt x="139" y="108"/>
                    <a:pt x="222" y="132"/>
                  </a:cubicBezTo>
                  <a:cubicBezTo>
                    <a:pt x="305" y="156"/>
                    <a:pt x="402" y="149"/>
                    <a:pt x="499" y="146"/>
                  </a:cubicBezTo>
                  <a:cubicBezTo>
                    <a:pt x="596" y="143"/>
                    <a:pt x="709" y="111"/>
                    <a:pt x="805" y="111"/>
                  </a:cubicBezTo>
                  <a:cubicBezTo>
                    <a:pt x="901" y="111"/>
                    <a:pt x="1023" y="138"/>
                    <a:pt x="1075" y="146"/>
                  </a:cubicBezTo>
                  <a:cubicBezTo>
                    <a:pt x="1127" y="154"/>
                    <a:pt x="1090" y="150"/>
                    <a:pt x="1117" y="159"/>
                  </a:cubicBezTo>
                  <a:cubicBezTo>
                    <a:pt x="1144" y="168"/>
                    <a:pt x="1198" y="181"/>
                    <a:pt x="1235" y="201"/>
                  </a:cubicBezTo>
                  <a:cubicBezTo>
                    <a:pt x="1272" y="221"/>
                    <a:pt x="1305" y="249"/>
                    <a:pt x="1339" y="277"/>
                  </a:cubicBezTo>
                </a:path>
              </a:pathLst>
            </a:cu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2" name="Freeform 10"/>
            <p:cNvSpPr>
              <a:spLocks/>
            </p:cNvSpPr>
            <p:nvPr/>
          </p:nvSpPr>
          <p:spPr bwMode="auto">
            <a:xfrm>
              <a:off x="4359" y="2098"/>
              <a:ext cx="328" cy="165"/>
            </a:xfrm>
            <a:custGeom>
              <a:avLst/>
              <a:gdLst>
                <a:gd name="T0" fmla="*/ 0 w 305"/>
                <a:gd name="T1" fmla="*/ 153 h 153"/>
                <a:gd name="T2" fmla="*/ 153 w 305"/>
                <a:gd name="T3" fmla="*/ 83 h 153"/>
                <a:gd name="T4" fmla="*/ 215 w 305"/>
                <a:gd name="T5" fmla="*/ 28 h 153"/>
                <a:gd name="T6" fmla="*/ 305 w 305"/>
                <a:gd name="T7" fmla="*/ 0 h 153"/>
              </a:gdLst>
              <a:ahLst/>
              <a:cxnLst>
                <a:cxn ang="0">
                  <a:pos x="T0" y="T1"/>
                </a:cxn>
                <a:cxn ang="0">
                  <a:pos x="T2" y="T3"/>
                </a:cxn>
                <a:cxn ang="0">
                  <a:pos x="T4" y="T5"/>
                </a:cxn>
                <a:cxn ang="0">
                  <a:pos x="T6" y="T7"/>
                </a:cxn>
              </a:cxnLst>
              <a:rect l="0" t="0" r="r" b="b"/>
              <a:pathLst>
                <a:path w="305" h="153">
                  <a:moveTo>
                    <a:pt x="0" y="153"/>
                  </a:moveTo>
                  <a:cubicBezTo>
                    <a:pt x="58" y="128"/>
                    <a:pt x="117" y="104"/>
                    <a:pt x="153" y="83"/>
                  </a:cubicBezTo>
                  <a:cubicBezTo>
                    <a:pt x="189" y="62"/>
                    <a:pt x="190" y="42"/>
                    <a:pt x="215" y="28"/>
                  </a:cubicBezTo>
                  <a:cubicBezTo>
                    <a:pt x="240" y="14"/>
                    <a:pt x="289" y="5"/>
                    <a:pt x="305"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3" name="Freeform 11"/>
            <p:cNvSpPr>
              <a:spLocks/>
            </p:cNvSpPr>
            <p:nvPr/>
          </p:nvSpPr>
          <p:spPr bwMode="auto">
            <a:xfrm>
              <a:off x="4210" y="2271"/>
              <a:ext cx="597" cy="373"/>
            </a:xfrm>
            <a:custGeom>
              <a:avLst/>
              <a:gdLst>
                <a:gd name="T0" fmla="*/ 0 w 555"/>
                <a:gd name="T1" fmla="*/ 0 h 347"/>
                <a:gd name="T2" fmla="*/ 209 w 555"/>
                <a:gd name="T3" fmla="*/ 97 h 347"/>
                <a:gd name="T4" fmla="*/ 382 w 555"/>
                <a:gd name="T5" fmla="*/ 145 h 347"/>
                <a:gd name="T6" fmla="*/ 472 w 555"/>
                <a:gd name="T7" fmla="*/ 235 h 347"/>
                <a:gd name="T8" fmla="*/ 555 w 555"/>
                <a:gd name="T9" fmla="*/ 347 h 347"/>
              </a:gdLst>
              <a:ahLst/>
              <a:cxnLst>
                <a:cxn ang="0">
                  <a:pos x="T0" y="T1"/>
                </a:cxn>
                <a:cxn ang="0">
                  <a:pos x="T2" y="T3"/>
                </a:cxn>
                <a:cxn ang="0">
                  <a:pos x="T4" y="T5"/>
                </a:cxn>
                <a:cxn ang="0">
                  <a:pos x="T6" y="T7"/>
                </a:cxn>
                <a:cxn ang="0">
                  <a:pos x="T8" y="T9"/>
                </a:cxn>
              </a:cxnLst>
              <a:rect l="0" t="0" r="r" b="b"/>
              <a:pathLst>
                <a:path w="555" h="347">
                  <a:moveTo>
                    <a:pt x="0" y="0"/>
                  </a:moveTo>
                  <a:cubicBezTo>
                    <a:pt x="72" y="36"/>
                    <a:pt x="145" y="73"/>
                    <a:pt x="209" y="97"/>
                  </a:cubicBezTo>
                  <a:cubicBezTo>
                    <a:pt x="273" y="121"/>
                    <a:pt x="338" y="122"/>
                    <a:pt x="382" y="145"/>
                  </a:cubicBezTo>
                  <a:cubicBezTo>
                    <a:pt x="426" y="168"/>
                    <a:pt x="443" y="201"/>
                    <a:pt x="472" y="235"/>
                  </a:cubicBezTo>
                  <a:cubicBezTo>
                    <a:pt x="501" y="269"/>
                    <a:pt x="528" y="308"/>
                    <a:pt x="555" y="347"/>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4" name="Freeform 12"/>
            <p:cNvSpPr>
              <a:spLocks/>
            </p:cNvSpPr>
            <p:nvPr/>
          </p:nvSpPr>
          <p:spPr bwMode="auto">
            <a:xfrm>
              <a:off x="3448" y="1680"/>
              <a:ext cx="224" cy="471"/>
            </a:xfrm>
            <a:custGeom>
              <a:avLst/>
              <a:gdLst>
                <a:gd name="T0" fmla="*/ 0 w 208"/>
                <a:gd name="T1" fmla="*/ 438 h 438"/>
                <a:gd name="T2" fmla="*/ 118 w 208"/>
                <a:gd name="T3" fmla="*/ 285 h 438"/>
                <a:gd name="T4" fmla="*/ 195 w 208"/>
                <a:gd name="T5" fmla="*/ 181 h 438"/>
                <a:gd name="T6" fmla="*/ 195 w 208"/>
                <a:gd name="T7" fmla="*/ 77 h 438"/>
                <a:gd name="T8" fmla="*/ 195 w 208"/>
                <a:gd name="T9" fmla="*/ 0 h 438"/>
              </a:gdLst>
              <a:ahLst/>
              <a:cxnLst>
                <a:cxn ang="0">
                  <a:pos x="T0" y="T1"/>
                </a:cxn>
                <a:cxn ang="0">
                  <a:pos x="T2" y="T3"/>
                </a:cxn>
                <a:cxn ang="0">
                  <a:pos x="T4" y="T5"/>
                </a:cxn>
                <a:cxn ang="0">
                  <a:pos x="T6" y="T7"/>
                </a:cxn>
                <a:cxn ang="0">
                  <a:pos x="T8" y="T9"/>
                </a:cxn>
              </a:cxnLst>
              <a:rect l="0" t="0" r="r" b="b"/>
              <a:pathLst>
                <a:path w="208" h="438">
                  <a:moveTo>
                    <a:pt x="0" y="438"/>
                  </a:moveTo>
                  <a:cubicBezTo>
                    <a:pt x="43" y="383"/>
                    <a:pt x="86" y="328"/>
                    <a:pt x="118" y="285"/>
                  </a:cubicBezTo>
                  <a:cubicBezTo>
                    <a:pt x="150" y="242"/>
                    <a:pt x="182" y="216"/>
                    <a:pt x="195" y="181"/>
                  </a:cubicBezTo>
                  <a:cubicBezTo>
                    <a:pt x="208" y="146"/>
                    <a:pt x="195" y="107"/>
                    <a:pt x="195" y="77"/>
                  </a:cubicBezTo>
                  <a:cubicBezTo>
                    <a:pt x="195" y="47"/>
                    <a:pt x="195" y="23"/>
                    <a:pt x="195" y="0"/>
                  </a:cubicBezTo>
                </a:path>
              </a:pathLst>
            </a:custGeom>
            <a:noFill/>
            <a:ln w="38100">
              <a:solidFill>
                <a:schemeClr val="accent2"/>
              </a:solidFill>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6125" name="Group 13"/>
          <p:cNvGrpSpPr>
            <a:grpSpLocks/>
          </p:cNvGrpSpPr>
          <p:nvPr/>
        </p:nvGrpSpPr>
        <p:grpSpPr bwMode="auto">
          <a:xfrm>
            <a:off x="7466013" y="4033838"/>
            <a:ext cx="498475" cy="739775"/>
            <a:chOff x="4703" y="2367"/>
            <a:chExt cx="314" cy="466"/>
          </a:xfrm>
        </p:grpSpPr>
        <p:sp>
          <p:nvSpPr>
            <p:cNvPr id="346126" name="Line 14"/>
            <p:cNvSpPr>
              <a:spLocks noChangeShapeType="1"/>
            </p:cNvSpPr>
            <p:nvPr/>
          </p:nvSpPr>
          <p:spPr bwMode="auto">
            <a:xfrm flipH="1">
              <a:off x="4703" y="2367"/>
              <a:ext cx="15" cy="466"/>
            </a:xfrm>
            <a:prstGeom prst="line">
              <a:avLst/>
            </a:prstGeom>
            <a:noFill/>
            <a:ln w="3810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27" name="Text Box 15"/>
            <p:cNvSpPr txBox="1">
              <a:spLocks noChangeArrowheads="1"/>
            </p:cNvSpPr>
            <p:nvPr/>
          </p:nvSpPr>
          <p:spPr bwMode="auto">
            <a:xfrm>
              <a:off x="4742" y="2461"/>
              <a:ext cx="27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effectLst/>
                  <a:latin typeface="Comic Sans MS" pitchFamily="66" charset="0"/>
                </a:rPr>
                <a:t>?</a:t>
              </a:r>
            </a:p>
          </p:txBody>
        </p:sp>
      </p:grpSp>
      <p:sp>
        <p:nvSpPr>
          <p:cNvPr id="346128" name="Oval 16"/>
          <p:cNvSpPr>
            <a:spLocks noChangeArrowheads="1"/>
          </p:cNvSpPr>
          <p:nvPr/>
        </p:nvSpPr>
        <p:spPr bwMode="auto">
          <a:xfrm>
            <a:off x="7318375" y="4681538"/>
            <a:ext cx="204788" cy="204787"/>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129" name="Oval 17"/>
          <p:cNvSpPr>
            <a:spLocks noChangeArrowheads="1"/>
          </p:cNvSpPr>
          <p:nvPr/>
        </p:nvSpPr>
        <p:spPr bwMode="auto">
          <a:xfrm>
            <a:off x="7329488" y="3848100"/>
            <a:ext cx="204787" cy="2047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130" name="Freeform 18"/>
          <p:cNvSpPr>
            <a:spLocks/>
          </p:cNvSpPr>
          <p:nvPr/>
        </p:nvSpPr>
        <p:spPr bwMode="auto">
          <a:xfrm>
            <a:off x="7408863" y="4090988"/>
            <a:ext cx="1587" cy="563562"/>
          </a:xfrm>
          <a:custGeom>
            <a:avLst/>
            <a:gdLst>
              <a:gd name="T0" fmla="*/ 0 w 1"/>
              <a:gd name="T1" fmla="*/ 355 h 355"/>
              <a:gd name="T2" fmla="*/ 0 w 1"/>
              <a:gd name="T3" fmla="*/ 0 h 355"/>
            </a:gdLst>
            <a:ahLst/>
            <a:cxnLst>
              <a:cxn ang="0">
                <a:pos x="T0" y="T1"/>
              </a:cxn>
              <a:cxn ang="0">
                <a:pos x="T2" y="T3"/>
              </a:cxn>
            </a:cxnLst>
            <a:rect l="0" t="0" r="r" b="b"/>
            <a:pathLst>
              <a:path w="1" h="355">
                <a:moveTo>
                  <a:pt x="0" y="355"/>
                </a:moveTo>
                <a:cubicBezTo>
                  <a:pt x="0" y="295"/>
                  <a:pt x="0" y="74"/>
                  <a:pt x="0" y="0"/>
                </a:cubicBezTo>
              </a:path>
            </a:pathLst>
          </a:custGeom>
          <a:noFill/>
          <a:ln w="50800" cap="flat" cmpd="sng">
            <a:solidFill>
              <a:srgbClr val="FF66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31" name="Text Box 19"/>
          <p:cNvSpPr txBox="1">
            <a:spLocks noChangeArrowheads="1"/>
          </p:cNvSpPr>
          <p:nvPr/>
        </p:nvSpPr>
        <p:spPr bwMode="auto">
          <a:xfrm>
            <a:off x="536575" y="2538413"/>
            <a:ext cx="41735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effectLst/>
                <a:latin typeface="Arial" charset="0"/>
              </a:rPr>
              <a:t>Euclidean vs. instream distance</a:t>
            </a:r>
          </a:p>
        </p:txBody>
      </p:sp>
      <p:sp>
        <p:nvSpPr>
          <p:cNvPr id="346132" name="Rectangle 20"/>
          <p:cNvSpPr>
            <a:spLocks noChangeArrowheads="1"/>
          </p:cNvSpPr>
          <p:nvPr/>
        </p:nvSpPr>
        <p:spPr bwMode="auto">
          <a:xfrm>
            <a:off x="557213" y="6000750"/>
            <a:ext cx="260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b="1">
                <a:effectLst/>
                <a:latin typeface="Arial" charset="0"/>
              </a:rPr>
              <a:t>(Torgersen et al. 2004)</a:t>
            </a:r>
            <a:endParaRPr lang="en-US" altLang="en-US" sz="1800">
              <a:effectLst/>
              <a:latin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ext Box 2"/>
          <p:cNvSpPr txBox="1">
            <a:spLocks noChangeArrowheads="1"/>
          </p:cNvSpPr>
          <p:nvPr/>
        </p:nvSpPr>
        <p:spPr bwMode="auto">
          <a:xfrm>
            <a:off x="190500" y="196850"/>
            <a:ext cx="871378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4400" b="1">
                <a:effectLst/>
                <a:latin typeface="Arial" charset="0"/>
              </a:rPr>
              <a:t>Distance, connectedness, and flow direction</a:t>
            </a:r>
          </a:p>
        </p:txBody>
      </p:sp>
      <p:grpSp>
        <p:nvGrpSpPr>
          <p:cNvPr id="347139" name="Group 3"/>
          <p:cNvGrpSpPr>
            <a:grpSpLocks/>
          </p:cNvGrpSpPr>
          <p:nvPr/>
        </p:nvGrpSpPr>
        <p:grpSpPr bwMode="auto">
          <a:xfrm>
            <a:off x="3992563" y="2008188"/>
            <a:ext cx="4986337" cy="3640137"/>
            <a:chOff x="3075" y="889"/>
            <a:chExt cx="2404" cy="1755"/>
          </a:xfrm>
        </p:grpSpPr>
        <p:sp>
          <p:nvSpPr>
            <p:cNvPr id="347140" name="Freeform 4"/>
            <p:cNvSpPr>
              <a:spLocks/>
            </p:cNvSpPr>
            <p:nvPr/>
          </p:nvSpPr>
          <p:spPr bwMode="auto">
            <a:xfrm>
              <a:off x="3075" y="1037"/>
              <a:ext cx="1964" cy="1143"/>
            </a:xfrm>
            <a:custGeom>
              <a:avLst/>
              <a:gdLst>
                <a:gd name="T0" fmla="*/ 1826 w 1826"/>
                <a:gd name="T1" fmla="*/ 0 h 1062"/>
                <a:gd name="T2" fmla="*/ 1652 w 1826"/>
                <a:gd name="T3" fmla="*/ 125 h 1062"/>
                <a:gd name="T4" fmla="*/ 1590 w 1826"/>
                <a:gd name="T5" fmla="*/ 306 h 1062"/>
                <a:gd name="T6" fmla="*/ 1472 w 1826"/>
                <a:gd name="T7" fmla="*/ 424 h 1062"/>
                <a:gd name="T8" fmla="*/ 1277 w 1826"/>
                <a:gd name="T9" fmla="*/ 535 h 1062"/>
                <a:gd name="T10" fmla="*/ 1090 w 1826"/>
                <a:gd name="T11" fmla="*/ 583 h 1062"/>
                <a:gd name="T12" fmla="*/ 937 w 1826"/>
                <a:gd name="T13" fmla="*/ 653 h 1062"/>
                <a:gd name="T14" fmla="*/ 875 w 1826"/>
                <a:gd name="T15" fmla="*/ 812 h 1062"/>
                <a:gd name="T16" fmla="*/ 778 w 1826"/>
                <a:gd name="T17" fmla="*/ 944 h 1062"/>
                <a:gd name="T18" fmla="*/ 535 w 1826"/>
                <a:gd name="T19" fmla="*/ 1021 h 1062"/>
                <a:gd name="T20" fmla="*/ 285 w 1826"/>
                <a:gd name="T21" fmla="*/ 1048 h 1062"/>
                <a:gd name="T22" fmla="*/ 56 w 1826"/>
                <a:gd name="T23" fmla="*/ 1048 h 1062"/>
                <a:gd name="T24" fmla="*/ 0 w 1826"/>
                <a:gd name="T25" fmla="*/ 1062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6" h="1062">
                  <a:moveTo>
                    <a:pt x="1826" y="0"/>
                  </a:moveTo>
                  <a:cubicBezTo>
                    <a:pt x="1758" y="37"/>
                    <a:pt x="1691" y="74"/>
                    <a:pt x="1652" y="125"/>
                  </a:cubicBezTo>
                  <a:cubicBezTo>
                    <a:pt x="1613" y="176"/>
                    <a:pt x="1620" y="256"/>
                    <a:pt x="1590" y="306"/>
                  </a:cubicBezTo>
                  <a:cubicBezTo>
                    <a:pt x="1560" y="356"/>
                    <a:pt x="1524" y="386"/>
                    <a:pt x="1472" y="424"/>
                  </a:cubicBezTo>
                  <a:cubicBezTo>
                    <a:pt x="1420" y="462"/>
                    <a:pt x="1341" y="509"/>
                    <a:pt x="1277" y="535"/>
                  </a:cubicBezTo>
                  <a:cubicBezTo>
                    <a:pt x="1213" y="561"/>
                    <a:pt x="1147" y="563"/>
                    <a:pt x="1090" y="583"/>
                  </a:cubicBezTo>
                  <a:cubicBezTo>
                    <a:pt x="1033" y="603"/>
                    <a:pt x="973" y="615"/>
                    <a:pt x="937" y="653"/>
                  </a:cubicBezTo>
                  <a:cubicBezTo>
                    <a:pt x="901" y="691"/>
                    <a:pt x="901" y="764"/>
                    <a:pt x="875" y="812"/>
                  </a:cubicBezTo>
                  <a:cubicBezTo>
                    <a:pt x="849" y="860"/>
                    <a:pt x="835" y="909"/>
                    <a:pt x="778" y="944"/>
                  </a:cubicBezTo>
                  <a:cubicBezTo>
                    <a:pt x="721" y="979"/>
                    <a:pt x="617" y="1004"/>
                    <a:pt x="535" y="1021"/>
                  </a:cubicBezTo>
                  <a:cubicBezTo>
                    <a:pt x="453" y="1038"/>
                    <a:pt x="365" y="1044"/>
                    <a:pt x="285" y="1048"/>
                  </a:cubicBezTo>
                  <a:cubicBezTo>
                    <a:pt x="205" y="1052"/>
                    <a:pt x="103" y="1046"/>
                    <a:pt x="56" y="1048"/>
                  </a:cubicBezTo>
                  <a:cubicBezTo>
                    <a:pt x="9" y="1050"/>
                    <a:pt x="4" y="1056"/>
                    <a:pt x="0" y="1062"/>
                  </a:cubicBezTo>
                </a:path>
              </a:pathLst>
            </a:custGeom>
            <a:noFill/>
            <a:ln w="38100">
              <a:solidFill>
                <a:schemeClr val="accent2"/>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41" name="Freeform 5"/>
            <p:cNvSpPr>
              <a:spLocks/>
            </p:cNvSpPr>
            <p:nvPr/>
          </p:nvSpPr>
          <p:spPr bwMode="auto">
            <a:xfrm>
              <a:off x="4607" y="1016"/>
              <a:ext cx="100" cy="508"/>
            </a:xfrm>
            <a:custGeom>
              <a:avLst/>
              <a:gdLst>
                <a:gd name="T0" fmla="*/ 6 w 93"/>
                <a:gd name="T1" fmla="*/ 472 h 472"/>
                <a:gd name="T2" fmla="*/ 13 w 93"/>
                <a:gd name="T3" fmla="*/ 361 h 472"/>
                <a:gd name="T4" fmla="*/ 82 w 93"/>
                <a:gd name="T5" fmla="*/ 222 h 472"/>
                <a:gd name="T6" fmla="*/ 82 w 93"/>
                <a:gd name="T7" fmla="*/ 97 h 472"/>
                <a:gd name="T8" fmla="*/ 62 w 93"/>
                <a:gd name="T9" fmla="*/ 0 h 472"/>
              </a:gdLst>
              <a:ahLst/>
              <a:cxnLst>
                <a:cxn ang="0">
                  <a:pos x="T0" y="T1"/>
                </a:cxn>
                <a:cxn ang="0">
                  <a:pos x="T2" y="T3"/>
                </a:cxn>
                <a:cxn ang="0">
                  <a:pos x="T4" y="T5"/>
                </a:cxn>
                <a:cxn ang="0">
                  <a:pos x="T6" y="T7"/>
                </a:cxn>
                <a:cxn ang="0">
                  <a:pos x="T8" y="T9"/>
                </a:cxn>
              </a:cxnLst>
              <a:rect l="0" t="0" r="r" b="b"/>
              <a:pathLst>
                <a:path w="93" h="472">
                  <a:moveTo>
                    <a:pt x="6" y="472"/>
                  </a:moveTo>
                  <a:cubicBezTo>
                    <a:pt x="3" y="437"/>
                    <a:pt x="0" y="403"/>
                    <a:pt x="13" y="361"/>
                  </a:cubicBezTo>
                  <a:cubicBezTo>
                    <a:pt x="26" y="319"/>
                    <a:pt x="71" y="266"/>
                    <a:pt x="82" y="222"/>
                  </a:cubicBezTo>
                  <a:cubicBezTo>
                    <a:pt x="93" y="178"/>
                    <a:pt x="85" y="134"/>
                    <a:pt x="82" y="97"/>
                  </a:cubicBezTo>
                  <a:cubicBezTo>
                    <a:pt x="79" y="60"/>
                    <a:pt x="70" y="30"/>
                    <a:pt x="62"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42" name="Freeform 6"/>
            <p:cNvSpPr>
              <a:spLocks/>
            </p:cNvSpPr>
            <p:nvPr/>
          </p:nvSpPr>
          <p:spPr bwMode="auto">
            <a:xfrm>
              <a:off x="4397" y="1628"/>
              <a:ext cx="1082" cy="250"/>
            </a:xfrm>
            <a:custGeom>
              <a:avLst/>
              <a:gdLst>
                <a:gd name="T0" fmla="*/ 0 w 1006"/>
                <a:gd name="T1" fmla="*/ 0 h 232"/>
                <a:gd name="T2" fmla="*/ 111 w 1006"/>
                <a:gd name="T3" fmla="*/ 125 h 232"/>
                <a:gd name="T4" fmla="*/ 319 w 1006"/>
                <a:gd name="T5" fmla="*/ 187 h 232"/>
                <a:gd name="T6" fmla="*/ 555 w 1006"/>
                <a:gd name="T7" fmla="*/ 229 h 232"/>
                <a:gd name="T8" fmla="*/ 770 w 1006"/>
                <a:gd name="T9" fmla="*/ 166 h 232"/>
                <a:gd name="T10" fmla="*/ 1006 w 1006"/>
                <a:gd name="T11" fmla="*/ 145 h 232"/>
              </a:gdLst>
              <a:ahLst/>
              <a:cxnLst>
                <a:cxn ang="0">
                  <a:pos x="T0" y="T1"/>
                </a:cxn>
                <a:cxn ang="0">
                  <a:pos x="T2" y="T3"/>
                </a:cxn>
                <a:cxn ang="0">
                  <a:pos x="T4" y="T5"/>
                </a:cxn>
                <a:cxn ang="0">
                  <a:pos x="T6" y="T7"/>
                </a:cxn>
                <a:cxn ang="0">
                  <a:pos x="T8" y="T9"/>
                </a:cxn>
                <a:cxn ang="0">
                  <a:pos x="T10" y="T11"/>
                </a:cxn>
              </a:cxnLst>
              <a:rect l="0" t="0" r="r" b="b"/>
              <a:pathLst>
                <a:path w="1006" h="232">
                  <a:moveTo>
                    <a:pt x="0" y="0"/>
                  </a:moveTo>
                  <a:cubicBezTo>
                    <a:pt x="29" y="47"/>
                    <a:pt x="58" y="94"/>
                    <a:pt x="111" y="125"/>
                  </a:cubicBezTo>
                  <a:cubicBezTo>
                    <a:pt x="164" y="156"/>
                    <a:pt x="245" y="170"/>
                    <a:pt x="319" y="187"/>
                  </a:cubicBezTo>
                  <a:cubicBezTo>
                    <a:pt x="393" y="204"/>
                    <a:pt x="480" y="232"/>
                    <a:pt x="555" y="229"/>
                  </a:cubicBezTo>
                  <a:cubicBezTo>
                    <a:pt x="630" y="226"/>
                    <a:pt x="695" y="180"/>
                    <a:pt x="770" y="166"/>
                  </a:cubicBezTo>
                  <a:cubicBezTo>
                    <a:pt x="845" y="152"/>
                    <a:pt x="925" y="148"/>
                    <a:pt x="1006" y="145"/>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43" name="Freeform 7"/>
            <p:cNvSpPr>
              <a:spLocks/>
            </p:cNvSpPr>
            <p:nvPr/>
          </p:nvSpPr>
          <p:spPr bwMode="auto">
            <a:xfrm>
              <a:off x="4105" y="889"/>
              <a:ext cx="299" cy="829"/>
            </a:xfrm>
            <a:custGeom>
              <a:avLst/>
              <a:gdLst>
                <a:gd name="T0" fmla="*/ 0 w 278"/>
                <a:gd name="T1" fmla="*/ 770 h 770"/>
                <a:gd name="T2" fmla="*/ 97 w 278"/>
                <a:gd name="T3" fmla="*/ 631 h 770"/>
                <a:gd name="T4" fmla="*/ 181 w 278"/>
                <a:gd name="T5" fmla="*/ 541 h 770"/>
                <a:gd name="T6" fmla="*/ 194 w 278"/>
                <a:gd name="T7" fmla="*/ 451 h 770"/>
                <a:gd name="T8" fmla="*/ 160 w 278"/>
                <a:gd name="T9" fmla="*/ 340 h 770"/>
                <a:gd name="T10" fmla="*/ 90 w 278"/>
                <a:gd name="T11" fmla="*/ 201 h 770"/>
                <a:gd name="T12" fmla="*/ 160 w 278"/>
                <a:gd name="T13" fmla="*/ 97 h 770"/>
                <a:gd name="T14" fmla="*/ 278 w 278"/>
                <a:gd name="T15" fmla="*/ 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 h="770">
                  <a:moveTo>
                    <a:pt x="0" y="770"/>
                  </a:moveTo>
                  <a:cubicBezTo>
                    <a:pt x="33" y="719"/>
                    <a:pt x="67" y="669"/>
                    <a:pt x="97" y="631"/>
                  </a:cubicBezTo>
                  <a:cubicBezTo>
                    <a:pt x="127" y="593"/>
                    <a:pt x="165" y="571"/>
                    <a:pt x="181" y="541"/>
                  </a:cubicBezTo>
                  <a:cubicBezTo>
                    <a:pt x="197" y="511"/>
                    <a:pt x="197" y="484"/>
                    <a:pt x="194" y="451"/>
                  </a:cubicBezTo>
                  <a:cubicBezTo>
                    <a:pt x="191" y="418"/>
                    <a:pt x="177" y="382"/>
                    <a:pt x="160" y="340"/>
                  </a:cubicBezTo>
                  <a:cubicBezTo>
                    <a:pt x="143" y="298"/>
                    <a:pt x="90" y="241"/>
                    <a:pt x="90" y="201"/>
                  </a:cubicBezTo>
                  <a:cubicBezTo>
                    <a:pt x="90" y="161"/>
                    <a:pt x="129" y="130"/>
                    <a:pt x="160" y="97"/>
                  </a:cubicBezTo>
                  <a:cubicBezTo>
                    <a:pt x="191" y="64"/>
                    <a:pt x="234" y="32"/>
                    <a:pt x="278"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44" name="Freeform 8"/>
            <p:cNvSpPr>
              <a:spLocks/>
            </p:cNvSpPr>
            <p:nvPr/>
          </p:nvSpPr>
          <p:spPr bwMode="auto">
            <a:xfrm>
              <a:off x="5016" y="1875"/>
              <a:ext cx="440" cy="218"/>
            </a:xfrm>
            <a:custGeom>
              <a:avLst/>
              <a:gdLst>
                <a:gd name="T0" fmla="*/ 0 w 409"/>
                <a:gd name="T1" fmla="*/ 0 h 203"/>
                <a:gd name="T2" fmla="*/ 104 w 409"/>
                <a:gd name="T3" fmla="*/ 90 h 203"/>
                <a:gd name="T4" fmla="*/ 298 w 409"/>
                <a:gd name="T5" fmla="*/ 187 h 203"/>
                <a:gd name="T6" fmla="*/ 409 w 409"/>
                <a:gd name="T7" fmla="*/ 187 h 203"/>
              </a:gdLst>
              <a:ahLst/>
              <a:cxnLst>
                <a:cxn ang="0">
                  <a:pos x="T0" y="T1"/>
                </a:cxn>
                <a:cxn ang="0">
                  <a:pos x="T2" y="T3"/>
                </a:cxn>
                <a:cxn ang="0">
                  <a:pos x="T4" y="T5"/>
                </a:cxn>
                <a:cxn ang="0">
                  <a:pos x="T6" y="T7"/>
                </a:cxn>
              </a:cxnLst>
              <a:rect l="0" t="0" r="r" b="b"/>
              <a:pathLst>
                <a:path w="409" h="203">
                  <a:moveTo>
                    <a:pt x="0" y="0"/>
                  </a:moveTo>
                  <a:cubicBezTo>
                    <a:pt x="27" y="29"/>
                    <a:pt x="54" y="59"/>
                    <a:pt x="104" y="90"/>
                  </a:cubicBezTo>
                  <a:cubicBezTo>
                    <a:pt x="154" y="121"/>
                    <a:pt x="247" y="171"/>
                    <a:pt x="298" y="187"/>
                  </a:cubicBezTo>
                  <a:cubicBezTo>
                    <a:pt x="349" y="203"/>
                    <a:pt x="379" y="195"/>
                    <a:pt x="409" y="187"/>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45" name="Freeform 9"/>
            <p:cNvSpPr>
              <a:spLocks/>
            </p:cNvSpPr>
            <p:nvPr/>
          </p:nvSpPr>
          <p:spPr bwMode="auto">
            <a:xfrm>
              <a:off x="3785" y="2106"/>
              <a:ext cx="1440" cy="298"/>
            </a:xfrm>
            <a:custGeom>
              <a:avLst/>
              <a:gdLst>
                <a:gd name="T0" fmla="*/ 0 w 1339"/>
                <a:gd name="T1" fmla="*/ 0 h 277"/>
                <a:gd name="T2" fmla="*/ 222 w 1339"/>
                <a:gd name="T3" fmla="*/ 132 h 277"/>
                <a:gd name="T4" fmla="*/ 499 w 1339"/>
                <a:gd name="T5" fmla="*/ 146 h 277"/>
                <a:gd name="T6" fmla="*/ 805 w 1339"/>
                <a:gd name="T7" fmla="*/ 111 h 277"/>
                <a:gd name="T8" fmla="*/ 1075 w 1339"/>
                <a:gd name="T9" fmla="*/ 146 h 277"/>
                <a:gd name="T10" fmla="*/ 1117 w 1339"/>
                <a:gd name="T11" fmla="*/ 159 h 277"/>
                <a:gd name="T12" fmla="*/ 1235 w 1339"/>
                <a:gd name="T13" fmla="*/ 201 h 277"/>
                <a:gd name="T14" fmla="*/ 1339 w 1339"/>
                <a:gd name="T15" fmla="*/ 277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277">
                  <a:moveTo>
                    <a:pt x="0" y="0"/>
                  </a:moveTo>
                  <a:cubicBezTo>
                    <a:pt x="69" y="54"/>
                    <a:pt x="139" y="108"/>
                    <a:pt x="222" y="132"/>
                  </a:cubicBezTo>
                  <a:cubicBezTo>
                    <a:pt x="305" y="156"/>
                    <a:pt x="402" y="149"/>
                    <a:pt x="499" y="146"/>
                  </a:cubicBezTo>
                  <a:cubicBezTo>
                    <a:pt x="596" y="143"/>
                    <a:pt x="709" y="111"/>
                    <a:pt x="805" y="111"/>
                  </a:cubicBezTo>
                  <a:cubicBezTo>
                    <a:pt x="901" y="111"/>
                    <a:pt x="1023" y="138"/>
                    <a:pt x="1075" y="146"/>
                  </a:cubicBezTo>
                  <a:cubicBezTo>
                    <a:pt x="1127" y="154"/>
                    <a:pt x="1090" y="150"/>
                    <a:pt x="1117" y="159"/>
                  </a:cubicBezTo>
                  <a:cubicBezTo>
                    <a:pt x="1144" y="168"/>
                    <a:pt x="1198" y="181"/>
                    <a:pt x="1235" y="201"/>
                  </a:cubicBezTo>
                  <a:cubicBezTo>
                    <a:pt x="1272" y="221"/>
                    <a:pt x="1305" y="249"/>
                    <a:pt x="1339" y="277"/>
                  </a:cubicBezTo>
                </a:path>
              </a:pathLst>
            </a:cu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46" name="Freeform 10"/>
            <p:cNvSpPr>
              <a:spLocks/>
            </p:cNvSpPr>
            <p:nvPr/>
          </p:nvSpPr>
          <p:spPr bwMode="auto">
            <a:xfrm>
              <a:off x="4359" y="2098"/>
              <a:ext cx="328" cy="165"/>
            </a:xfrm>
            <a:custGeom>
              <a:avLst/>
              <a:gdLst>
                <a:gd name="T0" fmla="*/ 0 w 305"/>
                <a:gd name="T1" fmla="*/ 153 h 153"/>
                <a:gd name="T2" fmla="*/ 153 w 305"/>
                <a:gd name="T3" fmla="*/ 83 h 153"/>
                <a:gd name="T4" fmla="*/ 215 w 305"/>
                <a:gd name="T5" fmla="*/ 28 h 153"/>
                <a:gd name="T6" fmla="*/ 305 w 305"/>
                <a:gd name="T7" fmla="*/ 0 h 153"/>
              </a:gdLst>
              <a:ahLst/>
              <a:cxnLst>
                <a:cxn ang="0">
                  <a:pos x="T0" y="T1"/>
                </a:cxn>
                <a:cxn ang="0">
                  <a:pos x="T2" y="T3"/>
                </a:cxn>
                <a:cxn ang="0">
                  <a:pos x="T4" y="T5"/>
                </a:cxn>
                <a:cxn ang="0">
                  <a:pos x="T6" y="T7"/>
                </a:cxn>
              </a:cxnLst>
              <a:rect l="0" t="0" r="r" b="b"/>
              <a:pathLst>
                <a:path w="305" h="153">
                  <a:moveTo>
                    <a:pt x="0" y="153"/>
                  </a:moveTo>
                  <a:cubicBezTo>
                    <a:pt x="58" y="128"/>
                    <a:pt x="117" y="104"/>
                    <a:pt x="153" y="83"/>
                  </a:cubicBezTo>
                  <a:cubicBezTo>
                    <a:pt x="189" y="62"/>
                    <a:pt x="190" y="42"/>
                    <a:pt x="215" y="28"/>
                  </a:cubicBezTo>
                  <a:cubicBezTo>
                    <a:pt x="240" y="14"/>
                    <a:pt x="289" y="5"/>
                    <a:pt x="305"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47" name="Freeform 11"/>
            <p:cNvSpPr>
              <a:spLocks/>
            </p:cNvSpPr>
            <p:nvPr/>
          </p:nvSpPr>
          <p:spPr bwMode="auto">
            <a:xfrm>
              <a:off x="4210" y="2271"/>
              <a:ext cx="597" cy="373"/>
            </a:xfrm>
            <a:custGeom>
              <a:avLst/>
              <a:gdLst>
                <a:gd name="T0" fmla="*/ 0 w 555"/>
                <a:gd name="T1" fmla="*/ 0 h 347"/>
                <a:gd name="T2" fmla="*/ 209 w 555"/>
                <a:gd name="T3" fmla="*/ 97 h 347"/>
                <a:gd name="T4" fmla="*/ 382 w 555"/>
                <a:gd name="T5" fmla="*/ 145 h 347"/>
                <a:gd name="T6" fmla="*/ 472 w 555"/>
                <a:gd name="T7" fmla="*/ 235 h 347"/>
                <a:gd name="T8" fmla="*/ 555 w 555"/>
                <a:gd name="T9" fmla="*/ 347 h 347"/>
              </a:gdLst>
              <a:ahLst/>
              <a:cxnLst>
                <a:cxn ang="0">
                  <a:pos x="T0" y="T1"/>
                </a:cxn>
                <a:cxn ang="0">
                  <a:pos x="T2" y="T3"/>
                </a:cxn>
                <a:cxn ang="0">
                  <a:pos x="T4" y="T5"/>
                </a:cxn>
                <a:cxn ang="0">
                  <a:pos x="T6" y="T7"/>
                </a:cxn>
                <a:cxn ang="0">
                  <a:pos x="T8" y="T9"/>
                </a:cxn>
              </a:cxnLst>
              <a:rect l="0" t="0" r="r" b="b"/>
              <a:pathLst>
                <a:path w="555" h="347">
                  <a:moveTo>
                    <a:pt x="0" y="0"/>
                  </a:moveTo>
                  <a:cubicBezTo>
                    <a:pt x="72" y="36"/>
                    <a:pt x="145" y="73"/>
                    <a:pt x="209" y="97"/>
                  </a:cubicBezTo>
                  <a:cubicBezTo>
                    <a:pt x="273" y="121"/>
                    <a:pt x="338" y="122"/>
                    <a:pt x="382" y="145"/>
                  </a:cubicBezTo>
                  <a:cubicBezTo>
                    <a:pt x="426" y="168"/>
                    <a:pt x="443" y="201"/>
                    <a:pt x="472" y="235"/>
                  </a:cubicBezTo>
                  <a:cubicBezTo>
                    <a:pt x="501" y="269"/>
                    <a:pt x="528" y="308"/>
                    <a:pt x="555" y="347"/>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48" name="Freeform 12"/>
            <p:cNvSpPr>
              <a:spLocks/>
            </p:cNvSpPr>
            <p:nvPr/>
          </p:nvSpPr>
          <p:spPr bwMode="auto">
            <a:xfrm>
              <a:off x="3448" y="1680"/>
              <a:ext cx="224" cy="471"/>
            </a:xfrm>
            <a:custGeom>
              <a:avLst/>
              <a:gdLst>
                <a:gd name="T0" fmla="*/ 0 w 208"/>
                <a:gd name="T1" fmla="*/ 438 h 438"/>
                <a:gd name="T2" fmla="*/ 118 w 208"/>
                <a:gd name="T3" fmla="*/ 285 h 438"/>
                <a:gd name="T4" fmla="*/ 195 w 208"/>
                <a:gd name="T5" fmla="*/ 181 h 438"/>
                <a:gd name="T6" fmla="*/ 195 w 208"/>
                <a:gd name="T7" fmla="*/ 77 h 438"/>
                <a:gd name="T8" fmla="*/ 195 w 208"/>
                <a:gd name="T9" fmla="*/ 0 h 438"/>
              </a:gdLst>
              <a:ahLst/>
              <a:cxnLst>
                <a:cxn ang="0">
                  <a:pos x="T0" y="T1"/>
                </a:cxn>
                <a:cxn ang="0">
                  <a:pos x="T2" y="T3"/>
                </a:cxn>
                <a:cxn ang="0">
                  <a:pos x="T4" y="T5"/>
                </a:cxn>
                <a:cxn ang="0">
                  <a:pos x="T6" y="T7"/>
                </a:cxn>
                <a:cxn ang="0">
                  <a:pos x="T8" y="T9"/>
                </a:cxn>
              </a:cxnLst>
              <a:rect l="0" t="0" r="r" b="b"/>
              <a:pathLst>
                <a:path w="208" h="438">
                  <a:moveTo>
                    <a:pt x="0" y="438"/>
                  </a:moveTo>
                  <a:cubicBezTo>
                    <a:pt x="43" y="383"/>
                    <a:pt x="86" y="328"/>
                    <a:pt x="118" y="285"/>
                  </a:cubicBezTo>
                  <a:cubicBezTo>
                    <a:pt x="150" y="242"/>
                    <a:pt x="182" y="216"/>
                    <a:pt x="195" y="181"/>
                  </a:cubicBezTo>
                  <a:cubicBezTo>
                    <a:pt x="208" y="146"/>
                    <a:pt x="195" y="107"/>
                    <a:pt x="195" y="77"/>
                  </a:cubicBezTo>
                  <a:cubicBezTo>
                    <a:pt x="195" y="47"/>
                    <a:pt x="195" y="23"/>
                    <a:pt x="195" y="0"/>
                  </a:cubicBezTo>
                </a:path>
              </a:pathLst>
            </a:custGeom>
            <a:noFill/>
            <a:ln w="38100">
              <a:solidFill>
                <a:schemeClr val="accent2"/>
              </a:solidFill>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7149" name="Group 13"/>
          <p:cNvGrpSpPr>
            <a:grpSpLocks/>
          </p:cNvGrpSpPr>
          <p:nvPr/>
        </p:nvGrpSpPr>
        <p:grpSpPr bwMode="auto">
          <a:xfrm>
            <a:off x="7466013" y="4033838"/>
            <a:ext cx="498475" cy="739775"/>
            <a:chOff x="4703" y="2367"/>
            <a:chExt cx="314" cy="466"/>
          </a:xfrm>
        </p:grpSpPr>
        <p:sp>
          <p:nvSpPr>
            <p:cNvPr id="347150" name="Line 14"/>
            <p:cNvSpPr>
              <a:spLocks noChangeShapeType="1"/>
            </p:cNvSpPr>
            <p:nvPr/>
          </p:nvSpPr>
          <p:spPr bwMode="auto">
            <a:xfrm flipH="1">
              <a:off x="4703" y="2367"/>
              <a:ext cx="15" cy="466"/>
            </a:xfrm>
            <a:prstGeom prst="line">
              <a:avLst/>
            </a:prstGeom>
            <a:noFill/>
            <a:ln w="3810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51" name="Text Box 15"/>
            <p:cNvSpPr txBox="1">
              <a:spLocks noChangeArrowheads="1"/>
            </p:cNvSpPr>
            <p:nvPr/>
          </p:nvSpPr>
          <p:spPr bwMode="auto">
            <a:xfrm>
              <a:off x="4742" y="2461"/>
              <a:ext cx="27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effectLst/>
                  <a:latin typeface="Comic Sans MS" pitchFamily="66" charset="0"/>
                </a:rPr>
                <a:t>?</a:t>
              </a:r>
            </a:p>
          </p:txBody>
        </p:sp>
      </p:grpSp>
      <p:sp>
        <p:nvSpPr>
          <p:cNvPr id="347152" name="Freeform 16"/>
          <p:cNvSpPr>
            <a:spLocks/>
          </p:cNvSpPr>
          <p:nvPr/>
        </p:nvSpPr>
        <p:spPr bwMode="auto">
          <a:xfrm>
            <a:off x="5480050" y="3536950"/>
            <a:ext cx="1989138" cy="1319213"/>
          </a:xfrm>
          <a:custGeom>
            <a:avLst/>
            <a:gdLst>
              <a:gd name="T0" fmla="*/ 1222 w 1253"/>
              <a:gd name="T1" fmla="*/ 787 h 831"/>
              <a:gd name="T2" fmla="*/ 1009 w 1253"/>
              <a:gd name="T3" fmla="*/ 802 h 831"/>
              <a:gd name="T4" fmla="*/ 827 w 1253"/>
              <a:gd name="T5" fmla="*/ 810 h 831"/>
              <a:gd name="T6" fmla="*/ 591 w 1253"/>
              <a:gd name="T7" fmla="*/ 826 h 831"/>
              <a:gd name="T8" fmla="*/ 425 w 1253"/>
              <a:gd name="T9" fmla="*/ 826 h 831"/>
              <a:gd name="T10" fmla="*/ 307 w 1253"/>
              <a:gd name="T11" fmla="*/ 794 h 831"/>
              <a:gd name="T12" fmla="*/ 165 w 1253"/>
              <a:gd name="T13" fmla="*/ 763 h 831"/>
              <a:gd name="T14" fmla="*/ 7 w 1253"/>
              <a:gd name="T15" fmla="*/ 629 h 831"/>
              <a:gd name="T16" fmla="*/ 125 w 1253"/>
              <a:gd name="T17" fmla="*/ 558 h 831"/>
              <a:gd name="T18" fmla="*/ 204 w 1253"/>
              <a:gd name="T19" fmla="*/ 487 h 831"/>
              <a:gd name="T20" fmla="*/ 259 w 1253"/>
              <a:gd name="T21" fmla="*/ 384 h 831"/>
              <a:gd name="T22" fmla="*/ 330 w 1253"/>
              <a:gd name="T23" fmla="*/ 187 h 831"/>
              <a:gd name="T24" fmla="*/ 417 w 1253"/>
              <a:gd name="T25" fmla="*/ 100 h 831"/>
              <a:gd name="T26" fmla="*/ 606 w 1253"/>
              <a:gd name="T27" fmla="*/ 29 h 831"/>
              <a:gd name="T28" fmla="*/ 804 w 1253"/>
              <a:gd name="T29" fmla="*/ 21 h 831"/>
              <a:gd name="T30" fmla="*/ 906 w 1253"/>
              <a:gd name="T31" fmla="*/ 155 h 831"/>
              <a:gd name="T32" fmla="*/ 1135 w 1253"/>
              <a:gd name="T33" fmla="*/ 234 h 831"/>
              <a:gd name="T34" fmla="*/ 1253 w 1253"/>
              <a:gd name="T35" fmla="*/ 282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3" h="831">
                <a:moveTo>
                  <a:pt x="1222" y="787"/>
                </a:moveTo>
                <a:cubicBezTo>
                  <a:pt x="1148" y="792"/>
                  <a:pt x="1075" y="798"/>
                  <a:pt x="1009" y="802"/>
                </a:cubicBezTo>
                <a:cubicBezTo>
                  <a:pt x="943" y="806"/>
                  <a:pt x="897" y="806"/>
                  <a:pt x="827" y="810"/>
                </a:cubicBezTo>
                <a:cubicBezTo>
                  <a:pt x="757" y="814"/>
                  <a:pt x="658" y="823"/>
                  <a:pt x="591" y="826"/>
                </a:cubicBezTo>
                <a:cubicBezTo>
                  <a:pt x="524" y="829"/>
                  <a:pt x="472" y="831"/>
                  <a:pt x="425" y="826"/>
                </a:cubicBezTo>
                <a:cubicBezTo>
                  <a:pt x="378" y="821"/>
                  <a:pt x="350" y="804"/>
                  <a:pt x="307" y="794"/>
                </a:cubicBezTo>
                <a:cubicBezTo>
                  <a:pt x="264" y="784"/>
                  <a:pt x="215" y="790"/>
                  <a:pt x="165" y="763"/>
                </a:cubicBezTo>
                <a:cubicBezTo>
                  <a:pt x="115" y="736"/>
                  <a:pt x="14" y="663"/>
                  <a:pt x="7" y="629"/>
                </a:cubicBezTo>
                <a:cubicBezTo>
                  <a:pt x="0" y="595"/>
                  <a:pt x="92" y="582"/>
                  <a:pt x="125" y="558"/>
                </a:cubicBezTo>
                <a:cubicBezTo>
                  <a:pt x="158" y="534"/>
                  <a:pt x="182" y="516"/>
                  <a:pt x="204" y="487"/>
                </a:cubicBezTo>
                <a:cubicBezTo>
                  <a:pt x="226" y="458"/>
                  <a:pt x="238" y="434"/>
                  <a:pt x="259" y="384"/>
                </a:cubicBezTo>
                <a:cubicBezTo>
                  <a:pt x="280" y="334"/>
                  <a:pt x="304" y="234"/>
                  <a:pt x="330" y="187"/>
                </a:cubicBezTo>
                <a:cubicBezTo>
                  <a:pt x="356" y="140"/>
                  <a:pt x="371" y="126"/>
                  <a:pt x="417" y="100"/>
                </a:cubicBezTo>
                <a:cubicBezTo>
                  <a:pt x="463" y="74"/>
                  <a:pt x="542" y="42"/>
                  <a:pt x="606" y="29"/>
                </a:cubicBezTo>
                <a:cubicBezTo>
                  <a:pt x="670" y="16"/>
                  <a:pt x="754" y="0"/>
                  <a:pt x="804" y="21"/>
                </a:cubicBezTo>
                <a:cubicBezTo>
                  <a:pt x="854" y="42"/>
                  <a:pt x="851" y="120"/>
                  <a:pt x="906" y="155"/>
                </a:cubicBezTo>
                <a:cubicBezTo>
                  <a:pt x="961" y="190"/>
                  <a:pt x="1077" y="213"/>
                  <a:pt x="1135" y="234"/>
                </a:cubicBezTo>
                <a:cubicBezTo>
                  <a:pt x="1193" y="255"/>
                  <a:pt x="1223" y="268"/>
                  <a:pt x="1253" y="282"/>
                </a:cubicBezTo>
              </a:path>
            </a:pathLst>
          </a:custGeom>
          <a:noFill/>
          <a:ln w="50800" cap="flat" cmpd="sng">
            <a:solidFill>
              <a:srgbClr val="FF66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153" name="Oval 17"/>
          <p:cNvSpPr>
            <a:spLocks noChangeArrowheads="1"/>
          </p:cNvSpPr>
          <p:nvPr/>
        </p:nvSpPr>
        <p:spPr bwMode="auto">
          <a:xfrm>
            <a:off x="7329488" y="3848100"/>
            <a:ext cx="204787" cy="2047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154" name="Oval 18"/>
          <p:cNvSpPr>
            <a:spLocks noChangeArrowheads="1"/>
          </p:cNvSpPr>
          <p:nvPr/>
        </p:nvSpPr>
        <p:spPr bwMode="auto">
          <a:xfrm>
            <a:off x="7318375" y="4681538"/>
            <a:ext cx="204788" cy="204787"/>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155" name="Text Box 19"/>
          <p:cNvSpPr txBox="1">
            <a:spLocks noChangeArrowheads="1"/>
          </p:cNvSpPr>
          <p:nvPr/>
        </p:nvSpPr>
        <p:spPr bwMode="auto">
          <a:xfrm>
            <a:off x="536575" y="2538413"/>
            <a:ext cx="41735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effectLst/>
                <a:latin typeface="Arial" charset="0"/>
              </a:rPr>
              <a:t>Euclidean vs. instream distance</a:t>
            </a:r>
          </a:p>
        </p:txBody>
      </p:sp>
      <p:sp>
        <p:nvSpPr>
          <p:cNvPr id="347157" name="Rectangle 21"/>
          <p:cNvSpPr>
            <a:spLocks noChangeArrowheads="1"/>
          </p:cNvSpPr>
          <p:nvPr/>
        </p:nvSpPr>
        <p:spPr bwMode="auto">
          <a:xfrm>
            <a:off x="557213" y="6000750"/>
            <a:ext cx="260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b="1">
                <a:effectLst/>
                <a:latin typeface="Arial" charset="0"/>
              </a:rPr>
              <a:t>(Torgersen et al. 2004)</a:t>
            </a:r>
            <a:endParaRPr lang="en-US" altLang="en-US" sz="1800">
              <a:effectLst/>
              <a:latin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Text Box 2"/>
          <p:cNvSpPr txBox="1">
            <a:spLocks noChangeArrowheads="1"/>
          </p:cNvSpPr>
          <p:nvPr/>
        </p:nvSpPr>
        <p:spPr bwMode="auto">
          <a:xfrm>
            <a:off x="190500" y="196850"/>
            <a:ext cx="8713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4400" b="1">
                <a:effectLst/>
                <a:latin typeface="Arial" charset="0"/>
              </a:rPr>
              <a:t>‘Torgegrams’ based on</a:t>
            </a:r>
          </a:p>
        </p:txBody>
      </p:sp>
      <p:grpSp>
        <p:nvGrpSpPr>
          <p:cNvPr id="327683" name="Group 3"/>
          <p:cNvGrpSpPr>
            <a:grpSpLocks/>
          </p:cNvGrpSpPr>
          <p:nvPr/>
        </p:nvGrpSpPr>
        <p:grpSpPr bwMode="auto">
          <a:xfrm>
            <a:off x="3992563" y="2008188"/>
            <a:ext cx="4986337" cy="3640137"/>
            <a:chOff x="3075" y="889"/>
            <a:chExt cx="2404" cy="1755"/>
          </a:xfrm>
        </p:grpSpPr>
        <p:sp>
          <p:nvSpPr>
            <p:cNvPr id="327684" name="Freeform 4"/>
            <p:cNvSpPr>
              <a:spLocks/>
            </p:cNvSpPr>
            <p:nvPr/>
          </p:nvSpPr>
          <p:spPr bwMode="auto">
            <a:xfrm>
              <a:off x="3075" y="1037"/>
              <a:ext cx="1964" cy="1143"/>
            </a:xfrm>
            <a:custGeom>
              <a:avLst/>
              <a:gdLst>
                <a:gd name="T0" fmla="*/ 1826 w 1826"/>
                <a:gd name="T1" fmla="*/ 0 h 1062"/>
                <a:gd name="T2" fmla="*/ 1652 w 1826"/>
                <a:gd name="T3" fmla="*/ 125 h 1062"/>
                <a:gd name="T4" fmla="*/ 1590 w 1826"/>
                <a:gd name="T5" fmla="*/ 306 h 1062"/>
                <a:gd name="T6" fmla="*/ 1472 w 1826"/>
                <a:gd name="T7" fmla="*/ 424 h 1062"/>
                <a:gd name="T8" fmla="*/ 1277 w 1826"/>
                <a:gd name="T9" fmla="*/ 535 h 1062"/>
                <a:gd name="T10" fmla="*/ 1090 w 1826"/>
                <a:gd name="T11" fmla="*/ 583 h 1062"/>
                <a:gd name="T12" fmla="*/ 937 w 1826"/>
                <a:gd name="T13" fmla="*/ 653 h 1062"/>
                <a:gd name="T14" fmla="*/ 875 w 1826"/>
                <a:gd name="T15" fmla="*/ 812 h 1062"/>
                <a:gd name="T16" fmla="*/ 778 w 1826"/>
                <a:gd name="T17" fmla="*/ 944 h 1062"/>
                <a:gd name="T18" fmla="*/ 535 w 1826"/>
                <a:gd name="T19" fmla="*/ 1021 h 1062"/>
                <a:gd name="T20" fmla="*/ 285 w 1826"/>
                <a:gd name="T21" fmla="*/ 1048 h 1062"/>
                <a:gd name="T22" fmla="*/ 56 w 1826"/>
                <a:gd name="T23" fmla="*/ 1048 h 1062"/>
                <a:gd name="T24" fmla="*/ 0 w 1826"/>
                <a:gd name="T25" fmla="*/ 1062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6" h="1062">
                  <a:moveTo>
                    <a:pt x="1826" y="0"/>
                  </a:moveTo>
                  <a:cubicBezTo>
                    <a:pt x="1758" y="37"/>
                    <a:pt x="1691" y="74"/>
                    <a:pt x="1652" y="125"/>
                  </a:cubicBezTo>
                  <a:cubicBezTo>
                    <a:pt x="1613" y="176"/>
                    <a:pt x="1620" y="256"/>
                    <a:pt x="1590" y="306"/>
                  </a:cubicBezTo>
                  <a:cubicBezTo>
                    <a:pt x="1560" y="356"/>
                    <a:pt x="1524" y="386"/>
                    <a:pt x="1472" y="424"/>
                  </a:cubicBezTo>
                  <a:cubicBezTo>
                    <a:pt x="1420" y="462"/>
                    <a:pt x="1341" y="509"/>
                    <a:pt x="1277" y="535"/>
                  </a:cubicBezTo>
                  <a:cubicBezTo>
                    <a:pt x="1213" y="561"/>
                    <a:pt x="1147" y="563"/>
                    <a:pt x="1090" y="583"/>
                  </a:cubicBezTo>
                  <a:cubicBezTo>
                    <a:pt x="1033" y="603"/>
                    <a:pt x="973" y="615"/>
                    <a:pt x="937" y="653"/>
                  </a:cubicBezTo>
                  <a:cubicBezTo>
                    <a:pt x="901" y="691"/>
                    <a:pt x="901" y="764"/>
                    <a:pt x="875" y="812"/>
                  </a:cubicBezTo>
                  <a:cubicBezTo>
                    <a:pt x="849" y="860"/>
                    <a:pt x="835" y="909"/>
                    <a:pt x="778" y="944"/>
                  </a:cubicBezTo>
                  <a:cubicBezTo>
                    <a:pt x="721" y="979"/>
                    <a:pt x="617" y="1004"/>
                    <a:pt x="535" y="1021"/>
                  </a:cubicBezTo>
                  <a:cubicBezTo>
                    <a:pt x="453" y="1038"/>
                    <a:pt x="365" y="1044"/>
                    <a:pt x="285" y="1048"/>
                  </a:cubicBezTo>
                  <a:cubicBezTo>
                    <a:pt x="205" y="1052"/>
                    <a:pt x="103" y="1046"/>
                    <a:pt x="56" y="1048"/>
                  </a:cubicBezTo>
                  <a:cubicBezTo>
                    <a:pt x="9" y="1050"/>
                    <a:pt x="4" y="1056"/>
                    <a:pt x="0" y="1062"/>
                  </a:cubicBezTo>
                </a:path>
              </a:pathLst>
            </a:custGeom>
            <a:noFill/>
            <a:ln w="38100">
              <a:solidFill>
                <a:schemeClr val="accent2"/>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685" name="Freeform 5"/>
            <p:cNvSpPr>
              <a:spLocks/>
            </p:cNvSpPr>
            <p:nvPr/>
          </p:nvSpPr>
          <p:spPr bwMode="auto">
            <a:xfrm>
              <a:off x="4607" y="1016"/>
              <a:ext cx="100" cy="508"/>
            </a:xfrm>
            <a:custGeom>
              <a:avLst/>
              <a:gdLst>
                <a:gd name="T0" fmla="*/ 6 w 93"/>
                <a:gd name="T1" fmla="*/ 472 h 472"/>
                <a:gd name="T2" fmla="*/ 13 w 93"/>
                <a:gd name="T3" fmla="*/ 361 h 472"/>
                <a:gd name="T4" fmla="*/ 82 w 93"/>
                <a:gd name="T5" fmla="*/ 222 h 472"/>
                <a:gd name="T6" fmla="*/ 82 w 93"/>
                <a:gd name="T7" fmla="*/ 97 h 472"/>
                <a:gd name="T8" fmla="*/ 62 w 93"/>
                <a:gd name="T9" fmla="*/ 0 h 472"/>
              </a:gdLst>
              <a:ahLst/>
              <a:cxnLst>
                <a:cxn ang="0">
                  <a:pos x="T0" y="T1"/>
                </a:cxn>
                <a:cxn ang="0">
                  <a:pos x="T2" y="T3"/>
                </a:cxn>
                <a:cxn ang="0">
                  <a:pos x="T4" y="T5"/>
                </a:cxn>
                <a:cxn ang="0">
                  <a:pos x="T6" y="T7"/>
                </a:cxn>
                <a:cxn ang="0">
                  <a:pos x="T8" y="T9"/>
                </a:cxn>
              </a:cxnLst>
              <a:rect l="0" t="0" r="r" b="b"/>
              <a:pathLst>
                <a:path w="93" h="472">
                  <a:moveTo>
                    <a:pt x="6" y="472"/>
                  </a:moveTo>
                  <a:cubicBezTo>
                    <a:pt x="3" y="437"/>
                    <a:pt x="0" y="403"/>
                    <a:pt x="13" y="361"/>
                  </a:cubicBezTo>
                  <a:cubicBezTo>
                    <a:pt x="26" y="319"/>
                    <a:pt x="71" y="266"/>
                    <a:pt x="82" y="222"/>
                  </a:cubicBezTo>
                  <a:cubicBezTo>
                    <a:pt x="93" y="178"/>
                    <a:pt x="85" y="134"/>
                    <a:pt x="82" y="97"/>
                  </a:cubicBezTo>
                  <a:cubicBezTo>
                    <a:pt x="79" y="60"/>
                    <a:pt x="70" y="30"/>
                    <a:pt x="62"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686" name="Freeform 6"/>
            <p:cNvSpPr>
              <a:spLocks/>
            </p:cNvSpPr>
            <p:nvPr/>
          </p:nvSpPr>
          <p:spPr bwMode="auto">
            <a:xfrm>
              <a:off x="4397" y="1628"/>
              <a:ext cx="1082" cy="250"/>
            </a:xfrm>
            <a:custGeom>
              <a:avLst/>
              <a:gdLst>
                <a:gd name="T0" fmla="*/ 0 w 1006"/>
                <a:gd name="T1" fmla="*/ 0 h 232"/>
                <a:gd name="T2" fmla="*/ 111 w 1006"/>
                <a:gd name="T3" fmla="*/ 125 h 232"/>
                <a:gd name="T4" fmla="*/ 319 w 1006"/>
                <a:gd name="T5" fmla="*/ 187 h 232"/>
                <a:gd name="T6" fmla="*/ 555 w 1006"/>
                <a:gd name="T7" fmla="*/ 229 h 232"/>
                <a:gd name="T8" fmla="*/ 770 w 1006"/>
                <a:gd name="T9" fmla="*/ 166 h 232"/>
                <a:gd name="T10" fmla="*/ 1006 w 1006"/>
                <a:gd name="T11" fmla="*/ 145 h 232"/>
              </a:gdLst>
              <a:ahLst/>
              <a:cxnLst>
                <a:cxn ang="0">
                  <a:pos x="T0" y="T1"/>
                </a:cxn>
                <a:cxn ang="0">
                  <a:pos x="T2" y="T3"/>
                </a:cxn>
                <a:cxn ang="0">
                  <a:pos x="T4" y="T5"/>
                </a:cxn>
                <a:cxn ang="0">
                  <a:pos x="T6" y="T7"/>
                </a:cxn>
                <a:cxn ang="0">
                  <a:pos x="T8" y="T9"/>
                </a:cxn>
                <a:cxn ang="0">
                  <a:pos x="T10" y="T11"/>
                </a:cxn>
              </a:cxnLst>
              <a:rect l="0" t="0" r="r" b="b"/>
              <a:pathLst>
                <a:path w="1006" h="232">
                  <a:moveTo>
                    <a:pt x="0" y="0"/>
                  </a:moveTo>
                  <a:cubicBezTo>
                    <a:pt x="29" y="47"/>
                    <a:pt x="58" y="94"/>
                    <a:pt x="111" y="125"/>
                  </a:cubicBezTo>
                  <a:cubicBezTo>
                    <a:pt x="164" y="156"/>
                    <a:pt x="245" y="170"/>
                    <a:pt x="319" y="187"/>
                  </a:cubicBezTo>
                  <a:cubicBezTo>
                    <a:pt x="393" y="204"/>
                    <a:pt x="480" y="232"/>
                    <a:pt x="555" y="229"/>
                  </a:cubicBezTo>
                  <a:cubicBezTo>
                    <a:pt x="630" y="226"/>
                    <a:pt x="695" y="180"/>
                    <a:pt x="770" y="166"/>
                  </a:cubicBezTo>
                  <a:cubicBezTo>
                    <a:pt x="845" y="152"/>
                    <a:pt x="925" y="148"/>
                    <a:pt x="1006" y="145"/>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687" name="Freeform 7"/>
            <p:cNvSpPr>
              <a:spLocks/>
            </p:cNvSpPr>
            <p:nvPr/>
          </p:nvSpPr>
          <p:spPr bwMode="auto">
            <a:xfrm>
              <a:off x="4105" y="889"/>
              <a:ext cx="299" cy="829"/>
            </a:xfrm>
            <a:custGeom>
              <a:avLst/>
              <a:gdLst>
                <a:gd name="T0" fmla="*/ 0 w 278"/>
                <a:gd name="T1" fmla="*/ 770 h 770"/>
                <a:gd name="T2" fmla="*/ 97 w 278"/>
                <a:gd name="T3" fmla="*/ 631 h 770"/>
                <a:gd name="T4" fmla="*/ 181 w 278"/>
                <a:gd name="T5" fmla="*/ 541 h 770"/>
                <a:gd name="T6" fmla="*/ 194 w 278"/>
                <a:gd name="T7" fmla="*/ 451 h 770"/>
                <a:gd name="T8" fmla="*/ 160 w 278"/>
                <a:gd name="T9" fmla="*/ 340 h 770"/>
                <a:gd name="T10" fmla="*/ 90 w 278"/>
                <a:gd name="T11" fmla="*/ 201 h 770"/>
                <a:gd name="T12" fmla="*/ 160 w 278"/>
                <a:gd name="T13" fmla="*/ 97 h 770"/>
                <a:gd name="T14" fmla="*/ 278 w 278"/>
                <a:gd name="T15" fmla="*/ 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 h="770">
                  <a:moveTo>
                    <a:pt x="0" y="770"/>
                  </a:moveTo>
                  <a:cubicBezTo>
                    <a:pt x="33" y="719"/>
                    <a:pt x="67" y="669"/>
                    <a:pt x="97" y="631"/>
                  </a:cubicBezTo>
                  <a:cubicBezTo>
                    <a:pt x="127" y="593"/>
                    <a:pt x="165" y="571"/>
                    <a:pt x="181" y="541"/>
                  </a:cubicBezTo>
                  <a:cubicBezTo>
                    <a:pt x="197" y="511"/>
                    <a:pt x="197" y="484"/>
                    <a:pt x="194" y="451"/>
                  </a:cubicBezTo>
                  <a:cubicBezTo>
                    <a:pt x="191" y="418"/>
                    <a:pt x="177" y="382"/>
                    <a:pt x="160" y="340"/>
                  </a:cubicBezTo>
                  <a:cubicBezTo>
                    <a:pt x="143" y="298"/>
                    <a:pt x="90" y="241"/>
                    <a:pt x="90" y="201"/>
                  </a:cubicBezTo>
                  <a:cubicBezTo>
                    <a:pt x="90" y="161"/>
                    <a:pt x="129" y="130"/>
                    <a:pt x="160" y="97"/>
                  </a:cubicBezTo>
                  <a:cubicBezTo>
                    <a:pt x="191" y="64"/>
                    <a:pt x="234" y="32"/>
                    <a:pt x="278"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688" name="Freeform 8"/>
            <p:cNvSpPr>
              <a:spLocks/>
            </p:cNvSpPr>
            <p:nvPr/>
          </p:nvSpPr>
          <p:spPr bwMode="auto">
            <a:xfrm>
              <a:off x="5016" y="1875"/>
              <a:ext cx="440" cy="218"/>
            </a:xfrm>
            <a:custGeom>
              <a:avLst/>
              <a:gdLst>
                <a:gd name="T0" fmla="*/ 0 w 409"/>
                <a:gd name="T1" fmla="*/ 0 h 203"/>
                <a:gd name="T2" fmla="*/ 104 w 409"/>
                <a:gd name="T3" fmla="*/ 90 h 203"/>
                <a:gd name="T4" fmla="*/ 298 w 409"/>
                <a:gd name="T5" fmla="*/ 187 h 203"/>
                <a:gd name="T6" fmla="*/ 409 w 409"/>
                <a:gd name="T7" fmla="*/ 187 h 203"/>
              </a:gdLst>
              <a:ahLst/>
              <a:cxnLst>
                <a:cxn ang="0">
                  <a:pos x="T0" y="T1"/>
                </a:cxn>
                <a:cxn ang="0">
                  <a:pos x="T2" y="T3"/>
                </a:cxn>
                <a:cxn ang="0">
                  <a:pos x="T4" y="T5"/>
                </a:cxn>
                <a:cxn ang="0">
                  <a:pos x="T6" y="T7"/>
                </a:cxn>
              </a:cxnLst>
              <a:rect l="0" t="0" r="r" b="b"/>
              <a:pathLst>
                <a:path w="409" h="203">
                  <a:moveTo>
                    <a:pt x="0" y="0"/>
                  </a:moveTo>
                  <a:cubicBezTo>
                    <a:pt x="27" y="29"/>
                    <a:pt x="54" y="59"/>
                    <a:pt x="104" y="90"/>
                  </a:cubicBezTo>
                  <a:cubicBezTo>
                    <a:pt x="154" y="121"/>
                    <a:pt x="247" y="171"/>
                    <a:pt x="298" y="187"/>
                  </a:cubicBezTo>
                  <a:cubicBezTo>
                    <a:pt x="349" y="203"/>
                    <a:pt x="379" y="195"/>
                    <a:pt x="409" y="187"/>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689" name="Freeform 9"/>
            <p:cNvSpPr>
              <a:spLocks/>
            </p:cNvSpPr>
            <p:nvPr/>
          </p:nvSpPr>
          <p:spPr bwMode="auto">
            <a:xfrm>
              <a:off x="3785" y="2106"/>
              <a:ext cx="1440" cy="298"/>
            </a:xfrm>
            <a:custGeom>
              <a:avLst/>
              <a:gdLst>
                <a:gd name="T0" fmla="*/ 0 w 1339"/>
                <a:gd name="T1" fmla="*/ 0 h 277"/>
                <a:gd name="T2" fmla="*/ 222 w 1339"/>
                <a:gd name="T3" fmla="*/ 132 h 277"/>
                <a:gd name="T4" fmla="*/ 499 w 1339"/>
                <a:gd name="T5" fmla="*/ 146 h 277"/>
                <a:gd name="T6" fmla="*/ 805 w 1339"/>
                <a:gd name="T7" fmla="*/ 111 h 277"/>
                <a:gd name="T8" fmla="*/ 1075 w 1339"/>
                <a:gd name="T9" fmla="*/ 146 h 277"/>
                <a:gd name="T10" fmla="*/ 1117 w 1339"/>
                <a:gd name="T11" fmla="*/ 159 h 277"/>
                <a:gd name="T12" fmla="*/ 1235 w 1339"/>
                <a:gd name="T13" fmla="*/ 201 h 277"/>
                <a:gd name="T14" fmla="*/ 1339 w 1339"/>
                <a:gd name="T15" fmla="*/ 277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277">
                  <a:moveTo>
                    <a:pt x="0" y="0"/>
                  </a:moveTo>
                  <a:cubicBezTo>
                    <a:pt x="69" y="54"/>
                    <a:pt x="139" y="108"/>
                    <a:pt x="222" y="132"/>
                  </a:cubicBezTo>
                  <a:cubicBezTo>
                    <a:pt x="305" y="156"/>
                    <a:pt x="402" y="149"/>
                    <a:pt x="499" y="146"/>
                  </a:cubicBezTo>
                  <a:cubicBezTo>
                    <a:pt x="596" y="143"/>
                    <a:pt x="709" y="111"/>
                    <a:pt x="805" y="111"/>
                  </a:cubicBezTo>
                  <a:cubicBezTo>
                    <a:pt x="901" y="111"/>
                    <a:pt x="1023" y="138"/>
                    <a:pt x="1075" y="146"/>
                  </a:cubicBezTo>
                  <a:cubicBezTo>
                    <a:pt x="1127" y="154"/>
                    <a:pt x="1090" y="150"/>
                    <a:pt x="1117" y="159"/>
                  </a:cubicBezTo>
                  <a:cubicBezTo>
                    <a:pt x="1144" y="168"/>
                    <a:pt x="1198" y="181"/>
                    <a:pt x="1235" y="201"/>
                  </a:cubicBezTo>
                  <a:cubicBezTo>
                    <a:pt x="1272" y="221"/>
                    <a:pt x="1305" y="249"/>
                    <a:pt x="1339" y="277"/>
                  </a:cubicBezTo>
                </a:path>
              </a:pathLst>
            </a:cu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690" name="Freeform 10"/>
            <p:cNvSpPr>
              <a:spLocks/>
            </p:cNvSpPr>
            <p:nvPr/>
          </p:nvSpPr>
          <p:spPr bwMode="auto">
            <a:xfrm>
              <a:off x="4359" y="2098"/>
              <a:ext cx="328" cy="165"/>
            </a:xfrm>
            <a:custGeom>
              <a:avLst/>
              <a:gdLst>
                <a:gd name="T0" fmla="*/ 0 w 305"/>
                <a:gd name="T1" fmla="*/ 153 h 153"/>
                <a:gd name="T2" fmla="*/ 153 w 305"/>
                <a:gd name="T3" fmla="*/ 83 h 153"/>
                <a:gd name="T4" fmla="*/ 215 w 305"/>
                <a:gd name="T5" fmla="*/ 28 h 153"/>
                <a:gd name="T6" fmla="*/ 305 w 305"/>
                <a:gd name="T7" fmla="*/ 0 h 153"/>
              </a:gdLst>
              <a:ahLst/>
              <a:cxnLst>
                <a:cxn ang="0">
                  <a:pos x="T0" y="T1"/>
                </a:cxn>
                <a:cxn ang="0">
                  <a:pos x="T2" y="T3"/>
                </a:cxn>
                <a:cxn ang="0">
                  <a:pos x="T4" y="T5"/>
                </a:cxn>
                <a:cxn ang="0">
                  <a:pos x="T6" y="T7"/>
                </a:cxn>
              </a:cxnLst>
              <a:rect l="0" t="0" r="r" b="b"/>
              <a:pathLst>
                <a:path w="305" h="153">
                  <a:moveTo>
                    <a:pt x="0" y="153"/>
                  </a:moveTo>
                  <a:cubicBezTo>
                    <a:pt x="58" y="128"/>
                    <a:pt x="117" y="104"/>
                    <a:pt x="153" y="83"/>
                  </a:cubicBezTo>
                  <a:cubicBezTo>
                    <a:pt x="189" y="62"/>
                    <a:pt x="190" y="42"/>
                    <a:pt x="215" y="28"/>
                  </a:cubicBezTo>
                  <a:cubicBezTo>
                    <a:pt x="240" y="14"/>
                    <a:pt x="289" y="5"/>
                    <a:pt x="305"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691" name="Freeform 11"/>
            <p:cNvSpPr>
              <a:spLocks/>
            </p:cNvSpPr>
            <p:nvPr/>
          </p:nvSpPr>
          <p:spPr bwMode="auto">
            <a:xfrm>
              <a:off x="4210" y="2271"/>
              <a:ext cx="597" cy="373"/>
            </a:xfrm>
            <a:custGeom>
              <a:avLst/>
              <a:gdLst>
                <a:gd name="T0" fmla="*/ 0 w 555"/>
                <a:gd name="T1" fmla="*/ 0 h 347"/>
                <a:gd name="T2" fmla="*/ 209 w 555"/>
                <a:gd name="T3" fmla="*/ 97 h 347"/>
                <a:gd name="T4" fmla="*/ 382 w 555"/>
                <a:gd name="T5" fmla="*/ 145 h 347"/>
                <a:gd name="T6" fmla="*/ 472 w 555"/>
                <a:gd name="T7" fmla="*/ 235 h 347"/>
                <a:gd name="T8" fmla="*/ 555 w 555"/>
                <a:gd name="T9" fmla="*/ 347 h 347"/>
              </a:gdLst>
              <a:ahLst/>
              <a:cxnLst>
                <a:cxn ang="0">
                  <a:pos x="T0" y="T1"/>
                </a:cxn>
                <a:cxn ang="0">
                  <a:pos x="T2" y="T3"/>
                </a:cxn>
                <a:cxn ang="0">
                  <a:pos x="T4" y="T5"/>
                </a:cxn>
                <a:cxn ang="0">
                  <a:pos x="T6" y="T7"/>
                </a:cxn>
                <a:cxn ang="0">
                  <a:pos x="T8" y="T9"/>
                </a:cxn>
              </a:cxnLst>
              <a:rect l="0" t="0" r="r" b="b"/>
              <a:pathLst>
                <a:path w="555" h="347">
                  <a:moveTo>
                    <a:pt x="0" y="0"/>
                  </a:moveTo>
                  <a:cubicBezTo>
                    <a:pt x="72" y="36"/>
                    <a:pt x="145" y="73"/>
                    <a:pt x="209" y="97"/>
                  </a:cubicBezTo>
                  <a:cubicBezTo>
                    <a:pt x="273" y="121"/>
                    <a:pt x="338" y="122"/>
                    <a:pt x="382" y="145"/>
                  </a:cubicBezTo>
                  <a:cubicBezTo>
                    <a:pt x="426" y="168"/>
                    <a:pt x="443" y="201"/>
                    <a:pt x="472" y="235"/>
                  </a:cubicBezTo>
                  <a:cubicBezTo>
                    <a:pt x="501" y="269"/>
                    <a:pt x="528" y="308"/>
                    <a:pt x="555" y="347"/>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692" name="Freeform 12"/>
            <p:cNvSpPr>
              <a:spLocks/>
            </p:cNvSpPr>
            <p:nvPr/>
          </p:nvSpPr>
          <p:spPr bwMode="auto">
            <a:xfrm>
              <a:off x="3448" y="1680"/>
              <a:ext cx="224" cy="471"/>
            </a:xfrm>
            <a:custGeom>
              <a:avLst/>
              <a:gdLst>
                <a:gd name="T0" fmla="*/ 0 w 208"/>
                <a:gd name="T1" fmla="*/ 438 h 438"/>
                <a:gd name="T2" fmla="*/ 118 w 208"/>
                <a:gd name="T3" fmla="*/ 285 h 438"/>
                <a:gd name="T4" fmla="*/ 195 w 208"/>
                <a:gd name="T5" fmla="*/ 181 h 438"/>
                <a:gd name="T6" fmla="*/ 195 w 208"/>
                <a:gd name="T7" fmla="*/ 77 h 438"/>
                <a:gd name="T8" fmla="*/ 195 w 208"/>
                <a:gd name="T9" fmla="*/ 0 h 438"/>
              </a:gdLst>
              <a:ahLst/>
              <a:cxnLst>
                <a:cxn ang="0">
                  <a:pos x="T0" y="T1"/>
                </a:cxn>
                <a:cxn ang="0">
                  <a:pos x="T2" y="T3"/>
                </a:cxn>
                <a:cxn ang="0">
                  <a:pos x="T4" y="T5"/>
                </a:cxn>
                <a:cxn ang="0">
                  <a:pos x="T6" y="T7"/>
                </a:cxn>
                <a:cxn ang="0">
                  <a:pos x="T8" y="T9"/>
                </a:cxn>
              </a:cxnLst>
              <a:rect l="0" t="0" r="r" b="b"/>
              <a:pathLst>
                <a:path w="208" h="438">
                  <a:moveTo>
                    <a:pt x="0" y="438"/>
                  </a:moveTo>
                  <a:cubicBezTo>
                    <a:pt x="43" y="383"/>
                    <a:pt x="86" y="328"/>
                    <a:pt x="118" y="285"/>
                  </a:cubicBezTo>
                  <a:cubicBezTo>
                    <a:pt x="150" y="242"/>
                    <a:pt x="182" y="216"/>
                    <a:pt x="195" y="181"/>
                  </a:cubicBezTo>
                  <a:cubicBezTo>
                    <a:pt x="208" y="146"/>
                    <a:pt x="195" y="107"/>
                    <a:pt x="195" y="77"/>
                  </a:cubicBezTo>
                  <a:cubicBezTo>
                    <a:pt x="195" y="47"/>
                    <a:pt x="195" y="23"/>
                    <a:pt x="195" y="0"/>
                  </a:cubicBezTo>
                </a:path>
              </a:pathLst>
            </a:custGeom>
            <a:noFill/>
            <a:ln w="38100">
              <a:solidFill>
                <a:schemeClr val="accent2"/>
              </a:solidFill>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693" name="Text Box 13"/>
          <p:cNvSpPr txBox="1">
            <a:spLocks noChangeArrowheads="1"/>
          </p:cNvSpPr>
          <p:nvPr/>
        </p:nvSpPr>
        <p:spPr bwMode="auto">
          <a:xfrm>
            <a:off x="619125" y="2597150"/>
            <a:ext cx="4173538"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u="sng">
                <a:effectLst/>
                <a:latin typeface="Arial" charset="0"/>
              </a:rPr>
              <a:t>Flow- connected</a:t>
            </a:r>
            <a:r>
              <a:rPr lang="en-US" altLang="en-US" sz="2800" b="1">
                <a:effectLst/>
                <a:latin typeface="Arial" charset="0"/>
              </a:rPr>
              <a:t> vs. “flow-unconnected” distance</a:t>
            </a:r>
          </a:p>
        </p:txBody>
      </p:sp>
      <p:grpSp>
        <p:nvGrpSpPr>
          <p:cNvPr id="327694" name="Group 14"/>
          <p:cNvGrpSpPr>
            <a:grpSpLocks/>
          </p:cNvGrpSpPr>
          <p:nvPr/>
        </p:nvGrpSpPr>
        <p:grpSpPr bwMode="auto">
          <a:xfrm>
            <a:off x="7466013" y="4033838"/>
            <a:ext cx="498475" cy="739775"/>
            <a:chOff x="4703" y="2367"/>
            <a:chExt cx="314" cy="466"/>
          </a:xfrm>
        </p:grpSpPr>
        <p:sp>
          <p:nvSpPr>
            <p:cNvPr id="327695" name="Line 15"/>
            <p:cNvSpPr>
              <a:spLocks noChangeShapeType="1"/>
            </p:cNvSpPr>
            <p:nvPr/>
          </p:nvSpPr>
          <p:spPr bwMode="auto">
            <a:xfrm flipH="1">
              <a:off x="4703" y="2367"/>
              <a:ext cx="15" cy="466"/>
            </a:xfrm>
            <a:prstGeom prst="line">
              <a:avLst/>
            </a:prstGeom>
            <a:noFill/>
            <a:ln w="3810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696" name="Text Box 16"/>
            <p:cNvSpPr txBox="1">
              <a:spLocks noChangeArrowheads="1"/>
            </p:cNvSpPr>
            <p:nvPr/>
          </p:nvSpPr>
          <p:spPr bwMode="auto">
            <a:xfrm>
              <a:off x="4742" y="2461"/>
              <a:ext cx="27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effectLst/>
                  <a:latin typeface="Comic Sans MS" pitchFamily="66" charset="0"/>
                </a:rPr>
                <a:t>?</a:t>
              </a:r>
            </a:p>
          </p:txBody>
        </p:sp>
      </p:grpSp>
      <p:sp>
        <p:nvSpPr>
          <p:cNvPr id="327697" name="Freeform 17"/>
          <p:cNvSpPr>
            <a:spLocks/>
          </p:cNvSpPr>
          <p:nvPr/>
        </p:nvSpPr>
        <p:spPr bwMode="auto">
          <a:xfrm>
            <a:off x="4430713" y="3536950"/>
            <a:ext cx="3038475" cy="1112838"/>
          </a:xfrm>
          <a:custGeom>
            <a:avLst/>
            <a:gdLst>
              <a:gd name="T0" fmla="*/ 0 w 1914"/>
              <a:gd name="T1" fmla="*/ 696 h 701"/>
              <a:gd name="T2" fmla="*/ 384 w 1914"/>
              <a:gd name="T3" fmla="*/ 689 h 701"/>
              <a:gd name="T4" fmla="*/ 635 w 1914"/>
              <a:gd name="T5" fmla="*/ 622 h 701"/>
              <a:gd name="T6" fmla="*/ 786 w 1914"/>
              <a:gd name="T7" fmla="*/ 558 h 701"/>
              <a:gd name="T8" fmla="*/ 865 w 1914"/>
              <a:gd name="T9" fmla="*/ 487 h 701"/>
              <a:gd name="T10" fmla="*/ 920 w 1914"/>
              <a:gd name="T11" fmla="*/ 384 h 701"/>
              <a:gd name="T12" fmla="*/ 991 w 1914"/>
              <a:gd name="T13" fmla="*/ 187 h 701"/>
              <a:gd name="T14" fmla="*/ 1078 w 1914"/>
              <a:gd name="T15" fmla="*/ 100 h 701"/>
              <a:gd name="T16" fmla="*/ 1267 w 1914"/>
              <a:gd name="T17" fmla="*/ 29 h 701"/>
              <a:gd name="T18" fmla="*/ 1465 w 1914"/>
              <a:gd name="T19" fmla="*/ 21 h 701"/>
              <a:gd name="T20" fmla="*/ 1567 w 1914"/>
              <a:gd name="T21" fmla="*/ 155 h 701"/>
              <a:gd name="T22" fmla="*/ 1796 w 1914"/>
              <a:gd name="T23" fmla="*/ 234 h 701"/>
              <a:gd name="T24" fmla="*/ 1914 w 1914"/>
              <a:gd name="T25" fmla="*/ 282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4" h="701">
                <a:moveTo>
                  <a:pt x="0" y="696"/>
                </a:moveTo>
                <a:cubicBezTo>
                  <a:pt x="63" y="695"/>
                  <a:pt x="278" y="701"/>
                  <a:pt x="384" y="689"/>
                </a:cubicBezTo>
                <a:cubicBezTo>
                  <a:pt x="490" y="677"/>
                  <a:pt x="568" y="644"/>
                  <a:pt x="635" y="622"/>
                </a:cubicBezTo>
                <a:cubicBezTo>
                  <a:pt x="702" y="600"/>
                  <a:pt x="748" y="580"/>
                  <a:pt x="786" y="558"/>
                </a:cubicBezTo>
                <a:cubicBezTo>
                  <a:pt x="824" y="536"/>
                  <a:pt x="843" y="516"/>
                  <a:pt x="865" y="487"/>
                </a:cubicBezTo>
                <a:cubicBezTo>
                  <a:pt x="887" y="458"/>
                  <a:pt x="899" y="434"/>
                  <a:pt x="920" y="384"/>
                </a:cubicBezTo>
                <a:cubicBezTo>
                  <a:pt x="941" y="334"/>
                  <a:pt x="965" y="234"/>
                  <a:pt x="991" y="187"/>
                </a:cubicBezTo>
                <a:cubicBezTo>
                  <a:pt x="1017" y="140"/>
                  <a:pt x="1032" y="126"/>
                  <a:pt x="1078" y="100"/>
                </a:cubicBezTo>
                <a:cubicBezTo>
                  <a:pt x="1124" y="74"/>
                  <a:pt x="1203" y="42"/>
                  <a:pt x="1267" y="29"/>
                </a:cubicBezTo>
                <a:cubicBezTo>
                  <a:pt x="1331" y="16"/>
                  <a:pt x="1415" y="0"/>
                  <a:pt x="1465" y="21"/>
                </a:cubicBezTo>
                <a:cubicBezTo>
                  <a:pt x="1515" y="42"/>
                  <a:pt x="1512" y="120"/>
                  <a:pt x="1567" y="155"/>
                </a:cubicBezTo>
                <a:cubicBezTo>
                  <a:pt x="1622" y="190"/>
                  <a:pt x="1738" y="213"/>
                  <a:pt x="1796" y="234"/>
                </a:cubicBezTo>
                <a:cubicBezTo>
                  <a:pt x="1854" y="255"/>
                  <a:pt x="1884" y="268"/>
                  <a:pt x="1914" y="282"/>
                </a:cubicBezTo>
              </a:path>
            </a:pathLst>
          </a:custGeom>
          <a:noFill/>
          <a:ln w="50800" cap="flat" cmpd="sng">
            <a:solidFill>
              <a:srgbClr val="FF66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698" name="Oval 18"/>
          <p:cNvSpPr>
            <a:spLocks noChangeArrowheads="1"/>
          </p:cNvSpPr>
          <p:nvPr/>
        </p:nvSpPr>
        <p:spPr bwMode="auto">
          <a:xfrm>
            <a:off x="7329488" y="3848100"/>
            <a:ext cx="204787" cy="2047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699" name="Oval 19"/>
          <p:cNvSpPr>
            <a:spLocks noChangeArrowheads="1"/>
          </p:cNvSpPr>
          <p:nvPr/>
        </p:nvSpPr>
        <p:spPr bwMode="auto">
          <a:xfrm>
            <a:off x="4318000" y="4551363"/>
            <a:ext cx="204788" cy="204787"/>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02" name="Rectangle 22"/>
          <p:cNvSpPr>
            <a:spLocks noChangeArrowheads="1"/>
          </p:cNvSpPr>
          <p:nvPr/>
        </p:nvSpPr>
        <p:spPr bwMode="auto">
          <a:xfrm>
            <a:off x="557213" y="5864225"/>
            <a:ext cx="798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b="1">
                <a:effectLst/>
                <a:latin typeface="Arial" charset="0"/>
              </a:rPr>
              <a:t>(Peterson et al. 2013, Isaak et al. 2014)</a:t>
            </a:r>
            <a:endParaRPr lang="en-US" altLang="en-US" sz="1800" b="1" i="1">
              <a:effectLst/>
              <a:latin typeface="Arial" charset="0"/>
            </a:endParaRPr>
          </a:p>
          <a:p>
            <a:r>
              <a:rPr lang="en-US" altLang="en-US" sz="1800" b="1">
                <a:effectLst/>
                <a:latin typeface="Arial" charset="0"/>
              </a:rPr>
              <a:t>SSN: An R Package for Spatial Statistical Modeling on Stream Networks</a:t>
            </a:r>
            <a:endParaRPr lang="en-US" altLang="en-US" sz="1800">
              <a:effectLst/>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8706" name="Group 2"/>
          <p:cNvGrpSpPr>
            <a:grpSpLocks/>
          </p:cNvGrpSpPr>
          <p:nvPr/>
        </p:nvGrpSpPr>
        <p:grpSpPr bwMode="auto">
          <a:xfrm>
            <a:off x="3992563" y="2008188"/>
            <a:ext cx="4986337" cy="3640137"/>
            <a:chOff x="3075" y="889"/>
            <a:chExt cx="2404" cy="1755"/>
          </a:xfrm>
        </p:grpSpPr>
        <p:sp>
          <p:nvSpPr>
            <p:cNvPr id="328707" name="Freeform 3"/>
            <p:cNvSpPr>
              <a:spLocks/>
            </p:cNvSpPr>
            <p:nvPr/>
          </p:nvSpPr>
          <p:spPr bwMode="auto">
            <a:xfrm>
              <a:off x="3075" y="1037"/>
              <a:ext cx="1964" cy="1143"/>
            </a:xfrm>
            <a:custGeom>
              <a:avLst/>
              <a:gdLst>
                <a:gd name="T0" fmla="*/ 1826 w 1826"/>
                <a:gd name="T1" fmla="*/ 0 h 1062"/>
                <a:gd name="T2" fmla="*/ 1652 w 1826"/>
                <a:gd name="T3" fmla="*/ 125 h 1062"/>
                <a:gd name="T4" fmla="*/ 1590 w 1826"/>
                <a:gd name="T5" fmla="*/ 306 h 1062"/>
                <a:gd name="T6" fmla="*/ 1472 w 1826"/>
                <a:gd name="T7" fmla="*/ 424 h 1062"/>
                <a:gd name="T8" fmla="*/ 1277 w 1826"/>
                <a:gd name="T9" fmla="*/ 535 h 1062"/>
                <a:gd name="T10" fmla="*/ 1090 w 1826"/>
                <a:gd name="T11" fmla="*/ 583 h 1062"/>
                <a:gd name="T12" fmla="*/ 937 w 1826"/>
                <a:gd name="T13" fmla="*/ 653 h 1062"/>
                <a:gd name="T14" fmla="*/ 875 w 1826"/>
                <a:gd name="T15" fmla="*/ 812 h 1062"/>
                <a:gd name="T16" fmla="*/ 778 w 1826"/>
                <a:gd name="T17" fmla="*/ 944 h 1062"/>
                <a:gd name="T18" fmla="*/ 535 w 1826"/>
                <a:gd name="T19" fmla="*/ 1021 h 1062"/>
                <a:gd name="T20" fmla="*/ 285 w 1826"/>
                <a:gd name="T21" fmla="*/ 1048 h 1062"/>
                <a:gd name="T22" fmla="*/ 56 w 1826"/>
                <a:gd name="T23" fmla="*/ 1048 h 1062"/>
                <a:gd name="T24" fmla="*/ 0 w 1826"/>
                <a:gd name="T25" fmla="*/ 1062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6" h="1062">
                  <a:moveTo>
                    <a:pt x="1826" y="0"/>
                  </a:moveTo>
                  <a:cubicBezTo>
                    <a:pt x="1758" y="37"/>
                    <a:pt x="1691" y="74"/>
                    <a:pt x="1652" y="125"/>
                  </a:cubicBezTo>
                  <a:cubicBezTo>
                    <a:pt x="1613" y="176"/>
                    <a:pt x="1620" y="256"/>
                    <a:pt x="1590" y="306"/>
                  </a:cubicBezTo>
                  <a:cubicBezTo>
                    <a:pt x="1560" y="356"/>
                    <a:pt x="1524" y="386"/>
                    <a:pt x="1472" y="424"/>
                  </a:cubicBezTo>
                  <a:cubicBezTo>
                    <a:pt x="1420" y="462"/>
                    <a:pt x="1341" y="509"/>
                    <a:pt x="1277" y="535"/>
                  </a:cubicBezTo>
                  <a:cubicBezTo>
                    <a:pt x="1213" y="561"/>
                    <a:pt x="1147" y="563"/>
                    <a:pt x="1090" y="583"/>
                  </a:cubicBezTo>
                  <a:cubicBezTo>
                    <a:pt x="1033" y="603"/>
                    <a:pt x="973" y="615"/>
                    <a:pt x="937" y="653"/>
                  </a:cubicBezTo>
                  <a:cubicBezTo>
                    <a:pt x="901" y="691"/>
                    <a:pt x="901" y="764"/>
                    <a:pt x="875" y="812"/>
                  </a:cubicBezTo>
                  <a:cubicBezTo>
                    <a:pt x="849" y="860"/>
                    <a:pt x="835" y="909"/>
                    <a:pt x="778" y="944"/>
                  </a:cubicBezTo>
                  <a:cubicBezTo>
                    <a:pt x="721" y="979"/>
                    <a:pt x="617" y="1004"/>
                    <a:pt x="535" y="1021"/>
                  </a:cubicBezTo>
                  <a:cubicBezTo>
                    <a:pt x="453" y="1038"/>
                    <a:pt x="365" y="1044"/>
                    <a:pt x="285" y="1048"/>
                  </a:cubicBezTo>
                  <a:cubicBezTo>
                    <a:pt x="205" y="1052"/>
                    <a:pt x="103" y="1046"/>
                    <a:pt x="56" y="1048"/>
                  </a:cubicBezTo>
                  <a:cubicBezTo>
                    <a:pt x="9" y="1050"/>
                    <a:pt x="4" y="1056"/>
                    <a:pt x="0" y="1062"/>
                  </a:cubicBezTo>
                </a:path>
              </a:pathLst>
            </a:custGeom>
            <a:noFill/>
            <a:ln w="38100">
              <a:solidFill>
                <a:schemeClr val="accent2"/>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08" name="Freeform 4"/>
            <p:cNvSpPr>
              <a:spLocks/>
            </p:cNvSpPr>
            <p:nvPr/>
          </p:nvSpPr>
          <p:spPr bwMode="auto">
            <a:xfrm>
              <a:off x="4607" y="1016"/>
              <a:ext cx="100" cy="508"/>
            </a:xfrm>
            <a:custGeom>
              <a:avLst/>
              <a:gdLst>
                <a:gd name="T0" fmla="*/ 6 w 93"/>
                <a:gd name="T1" fmla="*/ 472 h 472"/>
                <a:gd name="T2" fmla="*/ 13 w 93"/>
                <a:gd name="T3" fmla="*/ 361 h 472"/>
                <a:gd name="T4" fmla="*/ 82 w 93"/>
                <a:gd name="T5" fmla="*/ 222 h 472"/>
                <a:gd name="T6" fmla="*/ 82 w 93"/>
                <a:gd name="T7" fmla="*/ 97 h 472"/>
                <a:gd name="T8" fmla="*/ 62 w 93"/>
                <a:gd name="T9" fmla="*/ 0 h 472"/>
              </a:gdLst>
              <a:ahLst/>
              <a:cxnLst>
                <a:cxn ang="0">
                  <a:pos x="T0" y="T1"/>
                </a:cxn>
                <a:cxn ang="0">
                  <a:pos x="T2" y="T3"/>
                </a:cxn>
                <a:cxn ang="0">
                  <a:pos x="T4" y="T5"/>
                </a:cxn>
                <a:cxn ang="0">
                  <a:pos x="T6" y="T7"/>
                </a:cxn>
                <a:cxn ang="0">
                  <a:pos x="T8" y="T9"/>
                </a:cxn>
              </a:cxnLst>
              <a:rect l="0" t="0" r="r" b="b"/>
              <a:pathLst>
                <a:path w="93" h="472">
                  <a:moveTo>
                    <a:pt x="6" y="472"/>
                  </a:moveTo>
                  <a:cubicBezTo>
                    <a:pt x="3" y="437"/>
                    <a:pt x="0" y="403"/>
                    <a:pt x="13" y="361"/>
                  </a:cubicBezTo>
                  <a:cubicBezTo>
                    <a:pt x="26" y="319"/>
                    <a:pt x="71" y="266"/>
                    <a:pt x="82" y="222"/>
                  </a:cubicBezTo>
                  <a:cubicBezTo>
                    <a:pt x="93" y="178"/>
                    <a:pt x="85" y="134"/>
                    <a:pt x="82" y="97"/>
                  </a:cubicBezTo>
                  <a:cubicBezTo>
                    <a:pt x="79" y="60"/>
                    <a:pt x="70" y="30"/>
                    <a:pt x="62"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09" name="Freeform 5"/>
            <p:cNvSpPr>
              <a:spLocks/>
            </p:cNvSpPr>
            <p:nvPr/>
          </p:nvSpPr>
          <p:spPr bwMode="auto">
            <a:xfrm>
              <a:off x="4397" y="1628"/>
              <a:ext cx="1082" cy="250"/>
            </a:xfrm>
            <a:custGeom>
              <a:avLst/>
              <a:gdLst>
                <a:gd name="T0" fmla="*/ 0 w 1006"/>
                <a:gd name="T1" fmla="*/ 0 h 232"/>
                <a:gd name="T2" fmla="*/ 111 w 1006"/>
                <a:gd name="T3" fmla="*/ 125 h 232"/>
                <a:gd name="T4" fmla="*/ 319 w 1006"/>
                <a:gd name="T5" fmla="*/ 187 h 232"/>
                <a:gd name="T6" fmla="*/ 555 w 1006"/>
                <a:gd name="T7" fmla="*/ 229 h 232"/>
                <a:gd name="T8" fmla="*/ 770 w 1006"/>
                <a:gd name="T9" fmla="*/ 166 h 232"/>
                <a:gd name="T10" fmla="*/ 1006 w 1006"/>
                <a:gd name="T11" fmla="*/ 145 h 232"/>
              </a:gdLst>
              <a:ahLst/>
              <a:cxnLst>
                <a:cxn ang="0">
                  <a:pos x="T0" y="T1"/>
                </a:cxn>
                <a:cxn ang="0">
                  <a:pos x="T2" y="T3"/>
                </a:cxn>
                <a:cxn ang="0">
                  <a:pos x="T4" y="T5"/>
                </a:cxn>
                <a:cxn ang="0">
                  <a:pos x="T6" y="T7"/>
                </a:cxn>
                <a:cxn ang="0">
                  <a:pos x="T8" y="T9"/>
                </a:cxn>
                <a:cxn ang="0">
                  <a:pos x="T10" y="T11"/>
                </a:cxn>
              </a:cxnLst>
              <a:rect l="0" t="0" r="r" b="b"/>
              <a:pathLst>
                <a:path w="1006" h="232">
                  <a:moveTo>
                    <a:pt x="0" y="0"/>
                  </a:moveTo>
                  <a:cubicBezTo>
                    <a:pt x="29" y="47"/>
                    <a:pt x="58" y="94"/>
                    <a:pt x="111" y="125"/>
                  </a:cubicBezTo>
                  <a:cubicBezTo>
                    <a:pt x="164" y="156"/>
                    <a:pt x="245" y="170"/>
                    <a:pt x="319" y="187"/>
                  </a:cubicBezTo>
                  <a:cubicBezTo>
                    <a:pt x="393" y="204"/>
                    <a:pt x="480" y="232"/>
                    <a:pt x="555" y="229"/>
                  </a:cubicBezTo>
                  <a:cubicBezTo>
                    <a:pt x="630" y="226"/>
                    <a:pt x="695" y="180"/>
                    <a:pt x="770" y="166"/>
                  </a:cubicBezTo>
                  <a:cubicBezTo>
                    <a:pt x="845" y="152"/>
                    <a:pt x="925" y="148"/>
                    <a:pt x="1006" y="145"/>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10" name="Freeform 6"/>
            <p:cNvSpPr>
              <a:spLocks/>
            </p:cNvSpPr>
            <p:nvPr/>
          </p:nvSpPr>
          <p:spPr bwMode="auto">
            <a:xfrm>
              <a:off x="4105" y="889"/>
              <a:ext cx="299" cy="829"/>
            </a:xfrm>
            <a:custGeom>
              <a:avLst/>
              <a:gdLst>
                <a:gd name="T0" fmla="*/ 0 w 278"/>
                <a:gd name="T1" fmla="*/ 770 h 770"/>
                <a:gd name="T2" fmla="*/ 97 w 278"/>
                <a:gd name="T3" fmla="*/ 631 h 770"/>
                <a:gd name="T4" fmla="*/ 181 w 278"/>
                <a:gd name="T5" fmla="*/ 541 h 770"/>
                <a:gd name="T6" fmla="*/ 194 w 278"/>
                <a:gd name="T7" fmla="*/ 451 h 770"/>
                <a:gd name="T8" fmla="*/ 160 w 278"/>
                <a:gd name="T9" fmla="*/ 340 h 770"/>
                <a:gd name="T10" fmla="*/ 90 w 278"/>
                <a:gd name="T11" fmla="*/ 201 h 770"/>
                <a:gd name="T12" fmla="*/ 160 w 278"/>
                <a:gd name="T13" fmla="*/ 97 h 770"/>
                <a:gd name="T14" fmla="*/ 278 w 278"/>
                <a:gd name="T15" fmla="*/ 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 h="770">
                  <a:moveTo>
                    <a:pt x="0" y="770"/>
                  </a:moveTo>
                  <a:cubicBezTo>
                    <a:pt x="33" y="719"/>
                    <a:pt x="67" y="669"/>
                    <a:pt x="97" y="631"/>
                  </a:cubicBezTo>
                  <a:cubicBezTo>
                    <a:pt x="127" y="593"/>
                    <a:pt x="165" y="571"/>
                    <a:pt x="181" y="541"/>
                  </a:cubicBezTo>
                  <a:cubicBezTo>
                    <a:pt x="197" y="511"/>
                    <a:pt x="197" y="484"/>
                    <a:pt x="194" y="451"/>
                  </a:cubicBezTo>
                  <a:cubicBezTo>
                    <a:pt x="191" y="418"/>
                    <a:pt x="177" y="382"/>
                    <a:pt x="160" y="340"/>
                  </a:cubicBezTo>
                  <a:cubicBezTo>
                    <a:pt x="143" y="298"/>
                    <a:pt x="90" y="241"/>
                    <a:pt x="90" y="201"/>
                  </a:cubicBezTo>
                  <a:cubicBezTo>
                    <a:pt x="90" y="161"/>
                    <a:pt x="129" y="130"/>
                    <a:pt x="160" y="97"/>
                  </a:cubicBezTo>
                  <a:cubicBezTo>
                    <a:pt x="191" y="64"/>
                    <a:pt x="234" y="32"/>
                    <a:pt x="278"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11" name="Freeform 7"/>
            <p:cNvSpPr>
              <a:spLocks/>
            </p:cNvSpPr>
            <p:nvPr/>
          </p:nvSpPr>
          <p:spPr bwMode="auto">
            <a:xfrm>
              <a:off x="5016" y="1875"/>
              <a:ext cx="440" cy="218"/>
            </a:xfrm>
            <a:custGeom>
              <a:avLst/>
              <a:gdLst>
                <a:gd name="T0" fmla="*/ 0 w 409"/>
                <a:gd name="T1" fmla="*/ 0 h 203"/>
                <a:gd name="T2" fmla="*/ 104 w 409"/>
                <a:gd name="T3" fmla="*/ 90 h 203"/>
                <a:gd name="T4" fmla="*/ 298 w 409"/>
                <a:gd name="T5" fmla="*/ 187 h 203"/>
                <a:gd name="T6" fmla="*/ 409 w 409"/>
                <a:gd name="T7" fmla="*/ 187 h 203"/>
              </a:gdLst>
              <a:ahLst/>
              <a:cxnLst>
                <a:cxn ang="0">
                  <a:pos x="T0" y="T1"/>
                </a:cxn>
                <a:cxn ang="0">
                  <a:pos x="T2" y="T3"/>
                </a:cxn>
                <a:cxn ang="0">
                  <a:pos x="T4" y="T5"/>
                </a:cxn>
                <a:cxn ang="0">
                  <a:pos x="T6" y="T7"/>
                </a:cxn>
              </a:cxnLst>
              <a:rect l="0" t="0" r="r" b="b"/>
              <a:pathLst>
                <a:path w="409" h="203">
                  <a:moveTo>
                    <a:pt x="0" y="0"/>
                  </a:moveTo>
                  <a:cubicBezTo>
                    <a:pt x="27" y="29"/>
                    <a:pt x="54" y="59"/>
                    <a:pt x="104" y="90"/>
                  </a:cubicBezTo>
                  <a:cubicBezTo>
                    <a:pt x="154" y="121"/>
                    <a:pt x="247" y="171"/>
                    <a:pt x="298" y="187"/>
                  </a:cubicBezTo>
                  <a:cubicBezTo>
                    <a:pt x="349" y="203"/>
                    <a:pt x="379" y="195"/>
                    <a:pt x="409" y="187"/>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12" name="Freeform 8"/>
            <p:cNvSpPr>
              <a:spLocks/>
            </p:cNvSpPr>
            <p:nvPr/>
          </p:nvSpPr>
          <p:spPr bwMode="auto">
            <a:xfrm>
              <a:off x="3785" y="2106"/>
              <a:ext cx="1440" cy="298"/>
            </a:xfrm>
            <a:custGeom>
              <a:avLst/>
              <a:gdLst>
                <a:gd name="T0" fmla="*/ 0 w 1339"/>
                <a:gd name="T1" fmla="*/ 0 h 277"/>
                <a:gd name="T2" fmla="*/ 222 w 1339"/>
                <a:gd name="T3" fmla="*/ 132 h 277"/>
                <a:gd name="T4" fmla="*/ 499 w 1339"/>
                <a:gd name="T5" fmla="*/ 146 h 277"/>
                <a:gd name="T6" fmla="*/ 805 w 1339"/>
                <a:gd name="T7" fmla="*/ 111 h 277"/>
                <a:gd name="T8" fmla="*/ 1075 w 1339"/>
                <a:gd name="T9" fmla="*/ 146 h 277"/>
                <a:gd name="T10" fmla="*/ 1117 w 1339"/>
                <a:gd name="T11" fmla="*/ 159 h 277"/>
                <a:gd name="T12" fmla="*/ 1235 w 1339"/>
                <a:gd name="T13" fmla="*/ 201 h 277"/>
                <a:gd name="T14" fmla="*/ 1339 w 1339"/>
                <a:gd name="T15" fmla="*/ 277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277">
                  <a:moveTo>
                    <a:pt x="0" y="0"/>
                  </a:moveTo>
                  <a:cubicBezTo>
                    <a:pt x="69" y="54"/>
                    <a:pt x="139" y="108"/>
                    <a:pt x="222" y="132"/>
                  </a:cubicBezTo>
                  <a:cubicBezTo>
                    <a:pt x="305" y="156"/>
                    <a:pt x="402" y="149"/>
                    <a:pt x="499" y="146"/>
                  </a:cubicBezTo>
                  <a:cubicBezTo>
                    <a:pt x="596" y="143"/>
                    <a:pt x="709" y="111"/>
                    <a:pt x="805" y="111"/>
                  </a:cubicBezTo>
                  <a:cubicBezTo>
                    <a:pt x="901" y="111"/>
                    <a:pt x="1023" y="138"/>
                    <a:pt x="1075" y="146"/>
                  </a:cubicBezTo>
                  <a:cubicBezTo>
                    <a:pt x="1127" y="154"/>
                    <a:pt x="1090" y="150"/>
                    <a:pt x="1117" y="159"/>
                  </a:cubicBezTo>
                  <a:cubicBezTo>
                    <a:pt x="1144" y="168"/>
                    <a:pt x="1198" y="181"/>
                    <a:pt x="1235" y="201"/>
                  </a:cubicBezTo>
                  <a:cubicBezTo>
                    <a:pt x="1272" y="221"/>
                    <a:pt x="1305" y="249"/>
                    <a:pt x="1339" y="277"/>
                  </a:cubicBezTo>
                </a:path>
              </a:pathLst>
            </a:cu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13" name="Freeform 9"/>
            <p:cNvSpPr>
              <a:spLocks/>
            </p:cNvSpPr>
            <p:nvPr/>
          </p:nvSpPr>
          <p:spPr bwMode="auto">
            <a:xfrm>
              <a:off x="4359" y="2098"/>
              <a:ext cx="328" cy="165"/>
            </a:xfrm>
            <a:custGeom>
              <a:avLst/>
              <a:gdLst>
                <a:gd name="T0" fmla="*/ 0 w 305"/>
                <a:gd name="T1" fmla="*/ 153 h 153"/>
                <a:gd name="T2" fmla="*/ 153 w 305"/>
                <a:gd name="T3" fmla="*/ 83 h 153"/>
                <a:gd name="T4" fmla="*/ 215 w 305"/>
                <a:gd name="T5" fmla="*/ 28 h 153"/>
                <a:gd name="T6" fmla="*/ 305 w 305"/>
                <a:gd name="T7" fmla="*/ 0 h 153"/>
              </a:gdLst>
              <a:ahLst/>
              <a:cxnLst>
                <a:cxn ang="0">
                  <a:pos x="T0" y="T1"/>
                </a:cxn>
                <a:cxn ang="0">
                  <a:pos x="T2" y="T3"/>
                </a:cxn>
                <a:cxn ang="0">
                  <a:pos x="T4" y="T5"/>
                </a:cxn>
                <a:cxn ang="0">
                  <a:pos x="T6" y="T7"/>
                </a:cxn>
              </a:cxnLst>
              <a:rect l="0" t="0" r="r" b="b"/>
              <a:pathLst>
                <a:path w="305" h="153">
                  <a:moveTo>
                    <a:pt x="0" y="153"/>
                  </a:moveTo>
                  <a:cubicBezTo>
                    <a:pt x="58" y="128"/>
                    <a:pt x="117" y="104"/>
                    <a:pt x="153" y="83"/>
                  </a:cubicBezTo>
                  <a:cubicBezTo>
                    <a:pt x="189" y="62"/>
                    <a:pt x="190" y="42"/>
                    <a:pt x="215" y="28"/>
                  </a:cubicBezTo>
                  <a:cubicBezTo>
                    <a:pt x="240" y="14"/>
                    <a:pt x="289" y="5"/>
                    <a:pt x="305" y="0"/>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14" name="Freeform 10"/>
            <p:cNvSpPr>
              <a:spLocks/>
            </p:cNvSpPr>
            <p:nvPr/>
          </p:nvSpPr>
          <p:spPr bwMode="auto">
            <a:xfrm>
              <a:off x="4210" y="2271"/>
              <a:ext cx="597" cy="373"/>
            </a:xfrm>
            <a:custGeom>
              <a:avLst/>
              <a:gdLst>
                <a:gd name="T0" fmla="*/ 0 w 555"/>
                <a:gd name="T1" fmla="*/ 0 h 347"/>
                <a:gd name="T2" fmla="*/ 209 w 555"/>
                <a:gd name="T3" fmla="*/ 97 h 347"/>
                <a:gd name="T4" fmla="*/ 382 w 555"/>
                <a:gd name="T5" fmla="*/ 145 h 347"/>
                <a:gd name="T6" fmla="*/ 472 w 555"/>
                <a:gd name="T7" fmla="*/ 235 h 347"/>
                <a:gd name="T8" fmla="*/ 555 w 555"/>
                <a:gd name="T9" fmla="*/ 347 h 347"/>
              </a:gdLst>
              <a:ahLst/>
              <a:cxnLst>
                <a:cxn ang="0">
                  <a:pos x="T0" y="T1"/>
                </a:cxn>
                <a:cxn ang="0">
                  <a:pos x="T2" y="T3"/>
                </a:cxn>
                <a:cxn ang="0">
                  <a:pos x="T4" y="T5"/>
                </a:cxn>
                <a:cxn ang="0">
                  <a:pos x="T6" y="T7"/>
                </a:cxn>
                <a:cxn ang="0">
                  <a:pos x="T8" y="T9"/>
                </a:cxn>
              </a:cxnLst>
              <a:rect l="0" t="0" r="r" b="b"/>
              <a:pathLst>
                <a:path w="555" h="347">
                  <a:moveTo>
                    <a:pt x="0" y="0"/>
                  </a:moveTo>
                  <a:cubicBezTo>
                    <a:pt x="72" y="36"/>
                    <a:pt x="145" y="73"/>
                    <a:pt x="209" y="97"/>
                  </a:cubicBezTo>
                  <a:cubicBezTo>
                    <a:pt x="273" y="121"/>
                    <a:pt x="338" y="122"/>
                    <a:pt x="382" y="145"/>
                  </a:cubicBezTo>
                  <a:cubicBezTo>
                    <a:pt x="426" y="168"/>
                    <a:pt x="443" y="201"/>
                    <a:pt x="472" y="235"/>
                  </a:cubicBezTo>
                  <a:cubicBezTo>
                    <a:pt x="501" y="269"/>
                    <a:pt x="528" y="308"/>
                    <a:pt x="555" y="347"/>
                  </a:cubicBezTo>
                </a:path>
              </a:pathLst>
            </a:custGeom>
            <a:noFill/>
            <a:ln w="38100">
              <a:solidFill>
                <a:schemeClr val="accent2"/>
              </a:solidFill>
              <a:round/>
              <a:headEnd type="triangl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15" name="Freeform 11"/>
            <p:cNvSpPr>
              <a:spLocks/>
            </p:cNvSpPr>
            <p:nvPr/>
          </p:nvSpPr>
          <p:spPr bwMode="auto">
            <a:xfrm>
              <a:off x="3448" y="1680"/>
              <a:ext cx="224" cy="471"/>
            </a:xfrm>
            <a:custGeom>
              <a:avLst/>
              <a:gdLst>
                <a:gd name="T0" fmla="*/ 0 w 208"/>
                <a:gd name="T1" fmla="*/ 438 h 438"/>
                <a:gd name="T2" fmla="*/ 118 w 208"/>
                <a:gd name="T3" fmla="*/ 285 h 438"/>
                <a:gd name="T4" fmla="*/ 195 w 208"/>
                <a:gd name="T5" fmla="*/ 181 h 438"/>
                <a:gd name="T6" fmla="*/ 195 w 208"/>
                <a:gd name="T7" fmla="*/ 77 h 438"/>
                <a:gd name="T8" fmla="*/ 195 w 208"/>
                <a:gd name="T9" fmla="*/ 0 h 438"/>
              </a:gdLst>
              <a:ahLst/>
              <a:cxnLst>
                <a:cxn ang="0">
                  <a:pos x="T0" y="T1"/>
                </a:cxn>
                <a:cxn ang="0">
                  <a:pos x="T2" y="T3"/>
                </a:cxn>
                <a:cxn ang="0">
                  <a:pos x="T4" y="T5"/>
                </a:cxn>
                <a:cxn ang="0">
                  <a:pos x="T6" y="T7"/>
                </a:cxn>
                <a:cxn ang="0">
                  <a:pos x="T8" y="T9"/>
                </a:cxn>
              </a:cxnLst>
              <a:rect l="0" t="0" r="r" b="b"/>
              <a:pathLst>
                <a:path w="208" h="438">
                  <a:moveTo>
                    <a:pt x="0" y="438"/>
                  </a:moveTo>
                  <a:cubicBezTo>
                    <a:pt x="43" y="383"/>
                    <a:pt x="86" y="328"/>
                    <a:pt x="118" y="285"/>
                  </a:cubicBezTo>
                  <a:cubicBezTo>
                    <a:pt x="150" y="242"/>
                    <a:pt x="182" y="216"/>
                    <a:pt x="195" y="181"/>
                  </a:cubicBezTo>
                  <a:cubicBezTo>
                    <a:pt x="208" y="146"/>
                    <a:pt x="195" y="107"/>
                    <a:pt x="195" y="77"/>
                  </a:cubicBezTo>
                  <a:cubicBezTo>
                    <a:pt x="195" y="47"/>
                    <a:pt x="195" y="23"/>
                    <a:pt x="195" y="0"/>
                  </a:cubicBezTo>
                </a:path>
              </a:pathLst>
            </a:custGeom>
            <a:noFill/>
            <a:ln w="38100">
              <a:solidFill>
                <a:schemeClr val="accent2"/>
              </a:solidFill>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716" name="Text Box 12"/>
          <p:cNvSpPr txBox="1">
            <a:spLocks noChangeArrowheads="1"/>
          </p:cNvSpPr>
          <p:nvPr/>
        </p:nvSpPr>
        <p:spPr bwMode="auto">
          <a:xfrm>
            <a:off x="619125" y="2597150"/>
            <a:ext cx="4173538"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effectLst/>
                <a:latin typeface="Arial" charset="0"/>
              </a:rPr>
              <a:t>Flow- connected vs. “</a:t>
            </a:r>
            <a:r>
              <a:rPr lang="en-US" altLang="en-US" sz="2800" b="1" u="sng">
                <a:effectLst/>
                <a:latin typeface="Arial" charset="0"/>
              </a:rPr>
              <a:t>flow-unconnected</a:t>
            </a:r>
            <a:r>
              <a:rPr lang="en-US" altLang="en-US" sz="2800" b="1">
                <a:effectLst/>
                <a:latin typeface="Arial" charset="0"/>
              </a:rPr>
              <a:t>” distance</a:t>
            </a:r>
          </a:p>
        </p:txBody>
      </p:sp>
      <p:grpSp>
        <p:nvGrpSpPr>
          <p:cNvPr id="328717" name="Group 13"/>
          <p:cNvGrpSpPr>
            <a:grpSpLocks/>
          </p:cNvGrpSpPr>
          <p:nvPr/>
        </p:nvGrpSpPr>
        <p:grpSpPr bwMode="auto">
          <a:xfrm>
            <a:off x="7466013" y="4033838"/>
            <a:ext cx="498475" cy="739775"/>
            <a:chOff x="4703" y="2367"/>
            <a:chExt cx="314" cy="466"/>
          </a:xfrm>
        </p:grpSpPr>
        <p:sp>
          <p:nvSpPr>
            <p:cNvPr id="328718" name="Line 14"/>
            <p:cNvSpPr>
              <a:spLocks noChangeShapeType="1"/>
            </p:cNvSpPr>
            <p:nvPr/>
          </p:nvSpPr>
          <p:spPr bwMode="auto">
            <a:xfrm flipH="1">
              <a:off x="4703" y="2367"/>
              <a:ext cx="15" cy="466"/>
            </a:xfrm>
            <a:prstGeom prst="line">
              <a:avLst/>
            </a:prstGeom>
            <a:noFill/>
            <a:ln w="3810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19" name="Text Box 15"/>
            <p:cNvSpPr txBox="1">
              <a:spLocks noChangeArrowheads="1"/>
            </p:cNvSpPr>
            <p:nvPr/>
          </p:nvSpPr>
          <p:spPr bwMode="auto">
            <a:xfrm>
              <a:off x="4742" y="2461"/>
              <a:ext cx="27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effectLst/>
                  <a:latin typeface="Comic Sans MS" pitchFamily="66" charset="0"/>
                </a:rPr>
                <a:t>?</a:t>
              </a:r>
            </a:p>
          </p:txBody>
        </p:sp>
      </p:grpSp>
      <p:sp>
        <p:nvSpPr>
          <p:cNvPr id="328720" name="Freeform 16"/>
          <p:cNvSpPr>
            <a:spLocks/>
          </p:cNvSpPr>
          <p:nvPr/>
        </p:nvSpPr>
        <p:spPr bwMode="auto">
          <a:xfrm>
            <a:off x="5480050" y="3536950"/>
            <a:ext cx="1989138" cy="1319213"/>
          </a:xfrm>
          <a:custGeom>
            <a:avLst/>
            <a:gdLst>
              <a:gd name="T0" fmla="*/ 1222 w 1253"/>
              <a:gd name="T1" fmla="*/ 787 h 831"/>
              <a:gd name="T2" fmla="*/ 1009 w 1253"/>
              <a:gd name="T3" fmla="*/ 802 h 831"/>
              <a:gd name="T4" fmla="*/ 827 w 1253"/>
              <a:gd name="T5" fmla="*/ 810 h 831"/>
              <a:gd name="T6" fmla="*/ 591 w 1253"/>
              <a:gd name="T7" fmla="*/ 826 h 831"/>
              <a:gd name="T8" fmla="*/ 425 w 1253"/>
              <a:gd name="T9" fmla="*/ 826 h 831"/>
              <a:gd name="T10" fmla="*/ 307 w 1253"/>
              <a:gd name="T11" fmla="*/ 794 h 831"/>
              <a:gd name="T12" fmla="*/ 165 w 1253"/>
              <a:gd name="T13" fmla="*/ 763 h 831"/>
              <a:gd name="T14" fmla="*/ 7 w 1253"/>
              <a:gd name="T15" fmla="*/ 629 h 831"/>
              <a:gd name="T16" fmla="*/ 125 w 1253"/>
              <a:gd name="T17" fmla="*/ 558 h 831"/>
              <a:gd name="T18" fmla="*/ 204 w 1253"/>
              <a:gd name="T19" fmla="*/ 487 h 831"/>
              <a:gd name="T20" fmla="*/ 259 w 1253"/>
              <a:gd name="T21" fmla="*/ 384 h 831"/>
              <a:gd name="T22" fmla="*/ 330 w 1253"/>
              <a:gd name="T23" fmla="*/ 187 h 831"/>
              <a:gd name="T24" fmla="*/ 417 w 1253"/>
              <a:gd name="T25" fmla="*/ 100 h 831"/>
              <a:gd name="T26" fmla="*/ 606 w 1253"/>
              <a:gd name="T27" fmla="*/ 29 h 831"/>
              <a:gd name="T28" fmla="*/ 804 w 1253"/>
              <a:gd name="T29" fmla="*/ 21 h 831"/>
              <a:gd name="T30" fmla="*/ 906 w 1253"/>
              <a:gd name="T31" fmla="*/ 155 h 831"/>
              <a:gd name="T32" fmla="*/ 1135 w 1253"/>
              <a:gd name="T33" fmla="*/ 234 h 831"/>
              <a:gd name="T34" fmla="*/ 1253 w 1253"/>
              <a:gd name="T35" fmla="*/ 282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3" h="831">
                <a:moveTo>
                  <a:pt x="1222" y="787"/>
                </a:moveTo>
                <a:cubicBezTo>
                  <a:pt x="1148" y="792"/>
                  <a:pt x="1075" y="798"/>
                  <a:pt x="1009" y="802"/>
                </a:cubicBezTo>
                <a:cubicBezTo>
                  <a:pt x="943" y="806"/>
                  <a:pt x="897" y="806"/>
                  <a:pt x="827" y="810"/>
                </a:cubicBezTo>
                <a:cubicBezTo>
                  <a:pt x="757" y="814"/>
                  <a:pt x="658" y="823"/>
                  <a:pt x="591" y="826"/>
                </a:cubicBezTo>
                <a:cubicBezTo>
                  <a:pt x="524" y="829"/>
                  <a:pt x="472" y="831"/>
                  <a:pt x="425" y="826"/>
                </a:cubicBezTo>
                <a:cubicBezTo>
                  <a:pt x="378" y="821"/>
                  <a:pt x="350" y="804"/>
                  <a:pt x="307" y="794"/>
                </a:cubicBezTo>
                <a:cubicBezTo>
                  <a:pt x="264" y="784"/>
                  <a:pt x="215" y="790"/>
                  <a:pt x="165" y="763"/>
                </a:cubicBezTo>
                <a:cubicBezTo>
                  <a:pt x="115" y="736"/>
                  <a:pt x="14" y="663"/>
                  <a:pt x="7" y="629"/>
                </a:cubicBezTo>
                <a:cubicBezTo>
                  <a:pt x="0" y="595"/>
                  <a:pt x="92" y="582"/>
                  <a:pt x="125" y="558"/>
                </a:cubicBezTo>
                <a:cubicBezTo>
                  <a:pt x="158" y="534"/>
                  <a:pt x="182" y="516"/>
                  <a:pt x="204" y="487"/>
                </a:cubicBezTo>
                <a:cubicBezTo>
                  <a:pt x="226" y="458"/>
                  <a:pt x="238" y="434"/>
                  <a:pt x="259" y="384"/>
                </a:cubicBezTo>
                <a:cubicBezTo>
                  <a:pt x="280" y="334"/>
                  <a:pt x="304" y="234"/>
                  <a:pt x="330" y="187"/>
                </a:cubicBezTo>
                <a:cubicBezTo>
                  <a:pt x="356" y="140"/>
                  <a:pt x="371" y="126"/>
                  <a:pt x="417" y="100"/>
                </a:cubicBezTo>
                <a:cubicBezTo>
                  <a:pt x="463" y="74"/>
                  <a:pt x="542" y="42"/>
                  <a:pt x="606" y="29"/>
                </a:cubicBezTo>
                <a:cubicBezTo>
                  <a:pt x="670" y="16"/>
                  <a:pt x="754" y="0"/>
                  <a:pt x="804" y="21"/>
                </a:cubicBezTo>
                <a:cubicBezTo>
                  <a:pt x="854" y="42"/>
                  <a:pt x="851" y="120"/>
                  <a:pt x="906" y="155"/>
                </a:cubicBezTo>
                <a:cubicBezTo>
                  <a:pt x="961" y="190"/>
                  <a:pt x="1077" y="213"/>
                  <a:pt x="1135" y="234"/>
                </a:cubicBezTo>
                <a:cubicBezTo>
                  <a:pt x="1193" y="255"/>
                  <a:pt x="1223" y="268"/>
                  <a:pt x="1253" y="282"/>
                </a:cubicBezTo>
              </a:path>
            </a:pathLst>
          </a:custGeom>
          <a:noFill/>
          <a:ln w="50800" cap="flat" cmpd="sng">
            <a:solidFill>
              <a:srgbClr val="FF66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21" name="Line 17"/>
          <p:cNvSpPr>
            <a:spLocks noChangeShapeType="1"/>
          </p:cNvSpPr>
          <p:nvPr/>
        </p:nvSpPr>
        <p:spPr bwMode="auto">
          <a:xfrm flipH="1">
            <a:off x="5532438" y="3879850"/>
            <a:ext cx="879475" cy="233363"/>
          </a:xfrm>
          <a:prstGeom prst="line">
            <a:avLst/>
          </a:prstGeom>
          <a:noFill/>
          <a:ln w="539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22" name="Line 18"/>
          <p:cNvSpPr>
            <a:spLocks noChangeShapeType="1"/>
          </p:cNvSpPr>
          <p:nvPr/>
        </p:nvSpPr>
        <p:spPr bwMode="auto">
          <a:xfrm>
            <a:off x="5907088" y="3621088"/>
            <a:ext cx="141287" cy="796925"/>
          </a:xfrm>
          <a:prstGeom prst="line">
            <a:avLst/>
          </a:prstGeom>
          <a:noFill/>
          <a:ln w="539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723" name="Oval 19"/>
          <p:cNvSpPr>
            <a:spLocks noChangeArrowheads="1"/>
          </p:cNvSpPr>
          <p:nvPr/>
        </p:nvSpPr>
        <p:spPr bwMode="auto">
          <a:xfrm>
            <a:off x="7329488" y="3848100"/>
            <a:ext cx="204787" cy="2047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724" name="Oval 20"/>
          <p:cNvSpPr>
            <a:spLocks noChangeArrowheads="1"/>
          </p:cNvSpPr>
          <p:nvPr/>
        </p:nvSpPr>
        <p:spPr bwMode="auto">
          <a:xfrm>
            <a:off x="7318375" y="4681538"/>
            <a:ext cx="204788" cy="204787"/>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725" name="Text Box 21"/>
          <p:cNvSpPr txBox="1">
            <a:spLocks noChangeArrowheads="1"/>
          </p:cNvSpPr>
          <p:nvPr/>
        </p:nvSpPr>
        <p:spPr bwMode="auto">
          <a:xfrm>
            <a:off x="190500" y="196850"/>
            <a:ext cx="8713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4400" b="1">
                <a:effectLst/>
                <a:latin typeface="Arial" charset="0"/>
              </a:rPr>
              <a:t>‘Torgegrams’ based on</a:t>
            </a:r>
          </a:p>
        </p:txBody>
      </p:sp>
      <p:sp>
        <p:nvSpPr>
          <p:cNvPr id="328727" name="Rectangle 23"/>
          <p:cNvSpPr>
            <a:spLocks noChangeArrowheads="1"/>
          </p:cNvSpPr>
          <p:nvPr/>
        </p:nvSpPr>
        <p:spPr bwMode="auto">
          <a:xfrm>
            <a:off x="557213" y="5864225"/>
            <a:ext cx="798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b="1">
                <a:effectLst/>
                <a:latin typeface="Arial" charset="0"/>
              </a:rPr>
              <a:t>(Peterson et al. 2013, Isaak et al. 2014)</a:t>
            </a:r>
            <a:endParaRPr lang="en-US" altLang="en-US" sz="1800" b="1" i="1">
              <a:effectLst/>
              <a:latin typeface="Arial" charset="0"/>
            </a:endParaRPr>
          </a:p>
          <a:p>
            <a:r>
              <a:rPr lang="en-US" altLang="en-US" sz="1800" b="1">
                <a:effectLst/>
                <a:latin typeface="Arial" charset="0"/>
              </a:rPr>
              <a:t>SSN: An R Package for Spatial Statistical Modeling on Stream Networks</a:t>
            </a:r>
            <a:endParaRPr lang="en-US" altLang="en-US" sz="1800">
              <a:effectLst/>
              <a:latin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p:cNvPicPr>
            <a:picLocks noChangeAspect="1" noChangeArrowheads="1"/>
          </p:cNvPicPr>
          <p:nvPr/>
        </p:nvPicPr>
        <p:blipFill>
          <a:blip r:embed="rId2">
            <a:extLst>
              <a:ext uri="{28A0092B-C50C-407E-A947-70E740481C1C}">
                <a14:useLocalDpi xmlns:a14="http://schemas.microsoft.com/office/drawing/2010/main" val="0"/>
              </a:ext>
            </a:extLst>
          </a:blip>
          <a:srcRect l="8400" t="12459" r="32542" b="2875"/>
          <a:stretch>
            <a:fillRect/>
          </a:stretch>
        </p:blipFill>
        <p:spPr bwMode="auto">
          <a:xfrm>
            <a:off x="249238" y="790575"/>
            <a:ext cx="4651375" cy="527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5923" name="Rectangle 3"/>
          <p:cNvSpPr>
            <a:spLocks noChangeArrowheads="1"/>
          </p:cNvSpPr>
          <p:nvPr/>
        </p:nvSpPr>
        <p:spPr bwMode="auto">
          <a:xfrm>
            <a:off x="231775" y="153988"/>
            <a:ext cx="8736013"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tIns="44450" rIns="45720" bIns="44450" anchor="ctr">
            <a:spAutoFit/>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en-US" altLang="en-US" sz="3800" b="1">
                <a:solidFill>
                  <a:schemeClr val="tx1"/>
                </a:solidFill>
                <a:effectLst/>
              </a:rPr>
              <a:t>H.B. Noel Hynes</a:t>
            </a:r>
          </a:p>
        </p:txBody>
      </p:sp>
      <p:sp>
        <p:nvSpPr>
          <p:cNvPr id="465924" name="Rectangle 4"/>
          <p:cNvSpPr>
            <a:spLocks noChangeArrowheads="1"/>
          </p:cNvSpPr>
          <p:nvPr/>
        </p:nvSpPr>
        <p:spPr bwMode="auto">
          <a:xfrm>
            <a:off x="5145088" y="839788"/>
            <a:ext cx="3687762"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effectLst/>
                <a:latin typeface="Arial" charset="0"/>
              </a:rPr>
              <a:t>A problem has been that the ecology of flowing water has been very difficult to conceptualize.</a:t>
            </a:r>
          </a:p>
          <a:p>
            <a:endParaRPr lang="en-US" altLang="en-US" sz="2000" b="1">
              <a:effectLst/>
              <a:latin typeface="Arial" charset="0"/>
            </a:endParaRPr>
          </a:p>
          <a:p>
            <a:r>
              <a:rPr lang="en-US" altLang="en-US" sz="2000" b="1">
                <a:effectLst/>
                <a:latin typeface="Arial" charset="0"/>
              </a:rPr>
              <a:t>We have only a partial picture of the biota and their interactions.</a:t>
            </a:r>
          </a:p>
          <a:p>
            <a:endParaRPr lang="en-US" altLang="en-US" sz="2000" b="1">
              <a:effectLst/>
              <a:latin typeface="Arial" charset="0"/>
            </a:endParaRPr>
          </a:p>
          <a:p>
            <a:r>
              <a:rPr lang="en-US" altLang="en-US" sz="2000" b="1">
                <a:effectLst/>
                <a:latin typeface="Arial" charset="0"/>
              </a:rPr>
              <a:t>Hot spots are important but difficult to sample.</a:t>
            </a:r>
          </a:p>
          <a:p>
            <a:endParaRPr lang="en-US" altLang="en-US" sz="2000" b="1">
              <a:effectLst/>
              <a:latin typeface="Arial" charset="0"/>
            </a:endParaRPr>
          </a:p>
          <a:p>
            <a:r>
              <a:rPr lang="en-US" altLang="en-US" sz="2000" b="1">
                <a:effectLst/>
                <a:latin typeface="Arial" charset="0"/>
              </a:rPr>
              <a:t>(Hynes 1989)</a:t>
            </a:r>
          </a:p>
        </p:txBody>
      </p:sp>
      <p:sp>
        <p:nvSpPr>
          <p:cNvPr id="465925" name="Rectangle 5"/>
          <p:cNvSpPr>
            <a:spLocks noChangeArrowheads="1"/>
          </p:cNvSpPr>
          <p:nvPr/>
        </p:nvSpPr>
        <p:spPr bwMode="auto">
          <a:xfrm>
            <a:off x="5230813" y="5289550"/>
            <a:ext cx="36703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effectLst/>
                <a:latin typeface="Arial" charset="0"/>
              </a:rPr>
              <a:t>“in every respect, the valley rules the stream.” (Hynes 1975)</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190500" y="195263"/>
            <a:ext cx="8713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4400" b="1">
                <a:solidFill>
                  <a:srgbClr val="FFFFCC"/>
                </a:solidFill>
                <a:effectLst>
                  <a:outerShdw blurRad="38100" dist="38100" dir="2700000" algn="tl">
                    <a:srgbClr val="000000"/>
                  </a:outerShdw>
                </a:effectLst>
                <a:latin typeface="Comic Sans MS" pitchFamily="66" charset="0"/>
              </a:rPr>
              <a:t>Anatomy of the semivariogram</a:t>
            </a:r>
            <a:endParaRPr lang="en-US" altLang="en-US" sz="3600" b="1">
              <a:solidFill>
                <a:schemeClr val="bg1"/>
              </a:solidFill>
              <a:effectLst>
                <a:outerShdw blurRad="38100" dist="38100" dir="2700000" algn="tl">
                  <a:srgbClr val="000000"/>
                </a:outerShdw>
              </a:effectLst>
              <a:latin typeface="Comic Sans MS" pitchFamily="66" charset="0"/>
            </a:endParaRPr>
          </a:p>
        </p:txBody>
      </p:sp>
      <p:sp>
        <p:nvSpPr>
          <p:cNvPr id="337923" name="Rectangle 3"/>
          <p:cNvSpPr>
            <a:spLocks noChangeArrowheads="1"/>
          </p:cNvSpPr>
          <p:nvPr/>
        </p:nvSpPr>
        <p:spPr bwMode="auto">
          <a:xfrm>
            <a:off x="952500" y="1466850"/>
            <a:ext cx="7189788" cy="38608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effectLst/>
              <a:latin typeface="Arial" charset="0"/>
            </a:endParaRPr>
          </a:p>
        </p:txBody>
      </p:sp>
      <p:sp>
        <p:nvSpPr>
          <p:cNvPr id="337924" name="Freeform 4"/>
          <p:cNvSpPr>
            <a:spLocks/>
          </p:cNvSpPr>
          <p:nvPr/>
        </p:nvSpPr>
        <p:spPr bwMode="auto">
          <a:xfrm>
            <a:off x="1806575" y="2335213"/>
            <a:ext cx="5837238" cy="1441450"/>
          </a:xfrm>
          <a:custGeom>
            <a:avLst/>
            <a:gdLst>
              <a:gd name="T0" fmla="*/ 0 w 3677"/>
              <a:gd name="T1" fmla="*/ 908 h 908"/>
              <a:gd name="T2" fmla="*/ 269 w 3677"/>
              <a:gd name="T3" fmla="*/ 714 h 908"/>
              <a:gd name="T4" fmla="*/ 706 w 3677"/>
              <a:gd name="T5" fmla="*/ 433 h 908"/>
              <a:gd name="T6" fmla="*/ 1094 w 3677"/>
              <a:gd name="T7" fmla="*/ 242 h 908"/>
              <a:gd name="T8" fmla="*/ 1487 w 3677"/>
              <a:gd name="T9" fmla="*/ 96 h 908"/>
              <a:gd name="T10" fmla="*/ 1943 w 3677"/>
              <a:gd name="T11" fmla="*/ 15 h 908"/>
              <a:gd name="T12" fmla="*/ 2543 w 3677"/>
              <a:gd name="T13" fmla="*/ 8 h 908"/>
              <a:gd name="T14" fmla="*/ 3677 w 3677"/>
              <a:gd name="T15" fmla="*/ 8 h 9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7" h="908">
                <a:moveTo>
                  <a:pt x="0" y="908"/>
                </a:moveTo>
                <a:cubicBezTo>
                  <a:pt x="75" y="850"/>
                  <a:pt x="151" y="794"/>
                  <a:pt x="269" y="714"/>
                </a:cubicBezTo>
                <a:cubicBezTo>
                  <a:pt x="386" y="635"/>
                  <a:pt x="569" y="512"/>
                  <a:pt x="706" y="433"/>
                </a:cubicBezTo>
                <a:cubicBezTo>
                  <a:pt x="843" y="354"/>
                  <a:pt x="964" y="298"/>
                  <a:pt x="1094" y="242"/>
                </a:cubicBezTo>
                <a:cubicBezTo>
                  <a:pt x="1224" y="186"/>
                  <a:pt x="1346" y="134"/>
                  <a:pt x="1487" y="96"/>
                </a:cubicBezTo>
                <a:cubicBezTo>
                  <a:pt x="1628" y="58"/>
                  <a:pt x="1767" y="30"/>
                  <a:pt x="1943" y="15"/>
                </a:cubicBezTo>
                <a:cubicBezTo>
                  <a:pt x="2119" y="0"/>
                  <a:pt x="2254" y="9"/>
                  <a:pt x="2543" y="8"/>
                </a:cubicBezTo>
                <a:cubicBezTo>
                  <a:pt x="2832" y="7"/>
                  <a:pt x="3441" y="8"/>
                  <a:pt x="3677" y="8"/>
                </a:cubicBezTo>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25" name="Text Box 5"/>
          <p:cNvSpPr txBox="1">
            <a:spLocks noChangeArrowheads="1"/>
          </p:cNvSpPr>
          <p:nvPr/>
        </p:nvSpPr>
        <p:spPr bwMode="auto">
          <a:xfrm>
            <a:off x="3533775" y="4827588"/>
            <a:ext cx="2986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latin typeface="Comic Sans MS" pitchFamily="66" charset="0"/>
              </a:rPr>
              <a:t>Separation distance</a:t>
            </a:r>
          </a:p>
        </p:txBody>
      </p:sp>
      <p:sp>
        <p:nvSpPr>
          <p:cNvPr id="337926" name="Text Box 6"/>
          <p:cNvSpPr txBox="1">
            <a:spLocks noChangeArrowheads="1"/>
          </p:cNvSpPr>
          <p:nvPr/>
        </p:nvSpPr>
        <p:spPr bwMode="auto">
          <a:xfrm rot="-5400000">
            <a:off x="7144" y="2451894"/>
            <a:ext cx="2339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latin typeface="Comic Sans MS" pitchFamily="66" charset="0"/>
              </a:rPr>
              <a:t>Semivariance</a:t>
            </a:r>
          </a:p>
        </p:txBody>
      </p:sp>
      <p:sp>
        <p:nvSpPr>
          <p:cNvPr id="337927" name="Line 7"/>
          <p:cNvSpPr>
            <a:spLocks noChangeShapeType="1"/>
          </p:cNvSpPr>
          <p:nvPr/>
        </p:nvSpPr>
        <p:spPr bwMode="auto">
          <a:xfrm>
            <a:off x="1957388" y="4759325"/>
            <a:ext cx="5561012" cy="1588"/>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7928" name="Group 8"/>
          <p:cNvGrpSpPr>
            <a:grpSpLocks/>
          </p:cNvGrpSpPr>
          <p:nvPr/>
        </p:nvGrpSpPr>
        <p:grpSpPr bwMode="auto">
          <a:xfrm>
            <a:off x="4906963" y="2405063"/>
            <a:ext cx="1862137" cy="2052637"/>
            <a:chOff x="3091" y="1515"/>
            <a:chExt cx="1173" cy="1293"/>
          </a:xfrm>
        </p:grpSpPr>
        <p:sp>
          <p:nvSpPr>
            <p:cNvPr id="337929" name="Line 9"/>
            <p:cNvSpPr>
              <a:spLocks noChangeShapeType="1"/>
            </p:cNvSpPr>
            <p:nvPr/>
          </p:nvSpPr>
          <p:spPr bwMode="auto">
            <a:xfrm>
              <a:off x="3091" y="1515"/>
              <a:ext cx="0" cy="1293"/>
            </a:xfrm>
            <a:prstGeom prst="line">
              <a:avLst/>
            </a:prstGeom>
            <a:noFill/>
            <a:ln w="25400">
              <a:solidFill>
                <a:srgbClr val="FF0000"/>
              </a:solidFill>
              <a:prstDash val="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30" name="Text Box 10"/>
            <p:cNvSpPr txBox="1">
              <a:spLocks noChangeArrowheads="1"/>
            </p:cNvSpPr>
            <p:nvPr/>
          </p:nvSpPr>
          <p:spPr bwMode="auto">
            <a:xfrm>
              <a:off x="3120" y="2485"/>
              <a:ext cx="11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FF0000"/>
                  </a:solidFill>
                  <a:effectLst/>
                  <a:latin typeface="Comic Sans MS" pitchFamily="66" charset="0"/>
                </a:rPr>
                <a:t>Range</a:t>
              </a:r>
            </a:p>
          </p:txBody>
        </p:sp>
      </p:grpSp>
      <p:sp>
        <p:nvSpPr>
          <p:cNvPr id="337931" name="Line 11"/>
          <p:cNvSpPr>
            <a:spLocks noChangeShapeType="1"/>
          </p:cNvSpPr>
          <p:nvPr/>
        </p:nvSpPr>
        <p:spPr bwMode="auto">
          <a:xfrm flipV="1">
            <a:off x="1589088" y="1863725"/>
            <a:ext cx="1587" cy="2459038"/>
          </a:xfrm>
          <a:prstGeom prst="line">
            <a:avLst/>
          </a:prstGeom>
          <a:noFill/>
          <a:ln w="254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7932" name="Group 12"/>
          <p:cNvGrpSpPr>
            <a:grpSpLocks/>
          </p:cNvGrpSpPr>
          <p:nvPr/>
        </p:nvGrpSpPr>
        <p:grpSpPr bwMode="auto">
          <a:xfrm>
            <a:off x="1793875" y="3459163"/>
            <a:ext cx="2478088" cy="371475"/>
            <a:chOff x="1130" y="2179"/>
            <a:chExt cx="1561" cy="234"/>
          </a:xfrm>
        </p:grpSpPr>
        <p:sp>
          <p:nvSpPr>
            <p:cNvPr id="337933" name="Text Box 13"/>
            <p:cNvSpPr txBox="1">
              <a:spLocks noChangeArrowheads="1"/>
            </p:cNvSpPr>
            <p:nvPr/>
          </p:nvSpPr>
          <p:spPr bwMode="auto">
            <a:xfrm>
              <a:off x="1823" y="2179"/>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latin typeface="Comic Sans MS" pitchFamily="66" charset="0"/>
                </a:rPr>
                <a:t>Nugget</a:t>
              </a:r>
            </a:p>
          </p:txBody>
        </p:sp>
        <p:sp>
          <p:nvSpPr>
            <p:cNvPr id="337934" name="Line 14"/>
            <p:cNvSpPr>
              <a:spLocks noChangeShapeType="1"/>
            </p:cNvSpPr>
            <p:nvPr/>
          </p:nvSpPr>
          <p:spPr bwMode="auto">
            <a:xfrm flipH="1">
              <a:off x="1130" y="2286"/>
              <a:ext cx="720" cy="127"/>
            </a:xfrm>
            <a:prstGeom prst="line">
              <a:avLst/>
            </a:prstGeom>
            <a:noFill/>
            <a:ln w="25400">
              <a:solidFill>
                <a:schemeClr val="tx1"/>
              </a:solidFill>
              <a:prstDash val="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7935" name="Freeform 15"/>
          <p:cNvSpPr>
            <a:spLocks/>
          </p:cNvSpPr>
          <p:nvPr/>
        </p:nvSpPr>
        <p:spPr bwMode="auto">
          <a:xfrm>
            <a:off x="1785938" y="1662113"/>
            <a:ext cx="6000750" cy="2828925"/>
          </a:xfrm>
          <a:custGeom>
            <a:avLst/>
            <a:gdLst>
              <a:gd name="T0" fmla="*/ 0 w 3780"/>
              <a:gd name="T1" fmla="*/ 0 h 1782"/>
              <a:gd name="T2" fmla="*/ 0 w 3780"/>
              <a:gd name="T3" fmla="*/ 1782 h 1782"/>
              <a:gd name="T4" fmla="*/ 3780 w 3780"/>
              <a:gd name="T5" fmla="*/ 1782 h 1782"/>
            </a:gdLst>
            <a:ahLst/>
            <a:cxnLst>
              <a:cxn ang="0">
                <a:pos x="T0" y="T1"/>
              </a:cxn>
              <a:cxn ang="0">
                <a:pos x="T2" y="T3"/>
              </a:cxn>
              <a:cxn ang="0">
                <a:pos x="T4" y="T5"/>
              </a:cxn>
            </a:cxnLst>
            <a:rect l="0" t="0" r="r" b="b"/>
            <a:pathLst>
              <a:path w="3780" h="1782">
                <a:moveTo>
                  <a:pt x="0" y="0"/>
                </a:moveTo>
                <a:lnTo>
                  <a:pt x="0" y="1782"/>
                </a:lnTo>
                <a:lnTo>
                  <a:pt x="3780" y="178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7936" name="Group 16"/>
          <p:cNvGrpSpPr>
            <a:grpSpLocks/>
          </p:cNvGrpSpPr>
          <p:nvPr/>
        </p:nvGrpSpPr>
        <p:grpSpPr bwMode="auto">
          <a:xfrm>
            <a:off x="2525713" y="2379663"/>
            <a:ext cx="1228725" cy="803275"/>
            <a:chOff x="1591" y="1499"/>
            <a:chExt cx="774" cy="506"/>
          </a:xfrm>
        </p:grpSpPr>
        <p:sp>
          <p:nvSpPr>
            <p:cNvPr id="337937" name="Line 17"/>
            <p:cNvSpPr>
              <a:spLocks noChangeShapeType="1"/>
            </p:cNvSpPr>
            <p:nvPr/>
          </p:nvSpPr>
          <p:spPr bwMode="auto">
            <a:xfrm flipV="1">
              <a:off x="1591" y="1705"/>
              <a:ext cx="304" cy="300"/>
            </a:xfrm>
            <a:prstGeom prst="line">
              <a:avLst/>
            </a:prstGeom>
            <a:noFill/>
            <a:ln w="25400">
              <a:solidFill>
                <a:schemeClr val="tx1"/>
              </a:solidFill>
              <a:prstDash val="dash"/>
              <a:round/>
              <a:headEnd type="triangle"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38" name="Text Box 18"/>
            <p:cNvSpPr txBox="1">
              <a:spLocks noChangeArrowheads="1"/>
            </p:cNvSpPr>
            <p:nvPr/>
          </p:nvSpPr>
          <p:spPr bwMode="auto">
            <a:xfrm>
              <a:off x="1813" y="1499"/>
              <a:ext cx="5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latin typeface="Comic Sans MS" pitchFamily="66" charset="0"/>
                </a:rPr>
                <a:t>Slope</a:t>
              </a:r>
            </a:p>
          </p:txBody>
        </p:sp>
      </p:grpSp>
      <p:grpSp>
        <p:nvGrpSpPr>
          <p:cNvPr id="337939" name="Group 19"/>
          <p:cNvGrpSpPr>
            <a:grpSpLocks/>
          </p:cNvGrpSpPr>
          <p:nvPr/>
        </p:nvGrpSpPr>
        <p:grpSpPr bwMode="auto">
          <a:xfrm>
            <a:off x="1804988" y="1968500"/>
            <a:ext cx="3084512" cy="385763"/>
            <a:chOff x="1137" y="1240"/>
            <a:chExt cx="1943" cy="243"/>
          </a:xfrm>
        </p:grpSpPr>
        <p:sp>
          <p:nvSpPr>
            <p:cNvPr id="337940" name="Text Box 20"/>
            <p:cNvSpPr txBox="1">
              <a:spLocks noChangeArrowheads="1"/>
            </p:cNvSpPr>
            <p:nvPr/>
          </p:nvSpPr>
          <p:spPr bwMode="auto">
            <a:xfrm>
              <a:off x="1145" y="1240"/>
              <a:ext cx="44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latin typeface="Comic Sans MS" pitchFamily="66" charset="0"/>
                </a:rPr>
                <a:t>Sill</a:t>
              </a:r>
            </a:p>
          </p:txBody>
        </p:sp>
        <p:sp>
          <p:nvSpPr>
            <p:cNvPr id="337941" name="Line 21"/>
            <p:cNvSpPr>
              <a:spLocks noChangeShapeType="1"/>
            </p:cNvSpPr>
            <p:nvPr/>
          </p:nvSpPr>
          <p:spPr bwMode="auto">
            <a:xfrm flipH="1">
              <a:off x="1137" y="1483"/>
              <a:ext cx="1943" cy="0"/>
            </a:xfrm>
            <a:prstGeom prst="line">
              <a:avLst/>
            </a:prstGeom>
            <a:noFill/>
            <a:ln w="25400">
              <a:solidFill>
                <a:schemeClr val="tx1"/>
              </a:solidFill>
              <a:prstDash val="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7942" name="Text Box 22"/>
          <p:cNvSpPr txBox="1">
            <a:spLocks noChangeArrowheads="1"/>
          </p:cNvSpPr>
          <p:nvPr/>
        </p:nvSpPr>
        <p:spPr bwMode="auto">
          <a:xfrm>
            <a:off x="357188" y="5556250"/>
            <a:ext cx="85328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bg1"/>
                </a:solidFill>
                <a:effectLst>
                  <a:outerShdw blurRad="38100" dist="38100" dir="2700000" algn="tl">
                    <a:srgbClr val="000000"/>
                  </a:outerShdw>
                </a:effectLst>
                <a:latin typeface="Comic Sans MS" pitchFamily="66" charset="0"/>
              </a:rPr>
              <a:t>“Half the average squared difference between points separated by a given distance.” (Palmer 2002)</a:t>
            </a:r>
            <a:endParaRPr lang="en-US" altLang="en-US" sz="2800" b="1">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37928"/>
                                        </p:tgtEl>
                                        <p:attrNameLst>
                                          <p:attrName>style.visibility</p:attrName>
                                        </p:attrNameLst>
                                      </p:cBhvr>
                                      <p:to>
                                        <p:strVal val="visible"/>
                                      </p:to>
                                    </p:set>
                                    <p:anim calcmode="lin" valueType="num">
                                      <p:cBhvr additive="base">
                                        <p:cTn id="7" dur="500" fill="hold"/>
                                        <p:tgtEl>
                                          <p:spTgt spid="337928"/>
                                        </p:tgtEl>
                                        <p:attrNameLst>
                                          <p:attrName>ppt_x</p:attrName>
                                        </p:attrNameLst>
                                      </p:cBhvr>
                                      <p:tavLst>
                                        <p:tav tm="0">
                                          <p:val>
                                            <p:strVal val="0-#ppt_w/2"/>
                                          </p:val>
                                        </p:tav>
                                        <p:tav tm="100000">
                                          <p:val>
                                            <p:strVal val="#ppt_x"/>
                                          </p:val>
                                        </p:tav>
                                      </p:tavLst>
                                    </p:anim>
                                    <p:anim calcmode="lin" valueType="num">
                                      <p:cBhvr additive="base">
                                        <p:cTn id="8" dur="500" fill="hold"/>
                                        <p:tgtEl>
                                          <p:spTgt spid="3379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37939"/>
                                        </p:tgtEl>
                                        <p:attrNameLst>
                                          <p:attrName>style.visibility</p:attrName>
                                        </p:attrNameLst>
                                      </p:cBhvr>
                                      <p:to>
                                        <p:strVal val="visible"/>
                                      </p:to>
                                    </p:set>
                                    <p:anim calcmode="lin" valueType="num">
                                      <p:cBhvr additive="base">
                                        <p:cTn id="13" dur="500" fill="hold"/>
                                        <p:tgtEl>
                                          <p:spTgt spid="337939"/>
                                        </p:tgtEl>
                                        <p:attrNameLst>
                                          <p:attrName>ppt_x</p:attrName>
                                        </p:attrNameLst>
                                      </p:cBhvr>
                                      <p:tavLst>
                                        <p:tav tm="0">
                                          <p:val>
                                            <p:strVal val="1+#ppt_w/2"/>
                                          </p:val>
                                        </p:tav>
                                        <p:tav tm="100000">
                                          <p:val>
                                            <p:strVal val="#ppt_x"/>
                                          </p:val>
                                        </p:tav>
                                      </p:tavLst>
                                    </p:anim>
                                    <p:anim calcmode="lin" valueType="num">
                                      <p:cBhvr additive="base">
                                        <p:cTn id="14" dur="500" fill="hold"/>
                                        <p:tgtEl>
                                          <p:spTgt spid="33793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337936"/>
                                        </p:tgtEl>
                                        <p:attrNameLst>
                                          <p:attrName>style.visibility</p:attrName>
                                        </p:attrNameLst>
                                      </p:cBhvr>
                                      <p:to>
                                        <p:strVal val="visible"/>
                                      </p:to>
                                    </p:set>
                                    <p:anim calcmode="lin" valueType="num">
                                      <p:cBhvr additive="base">
                                        <p:cTn id="19" dur="500" fill="hold"/>
                                        <p:tgtEl>
                                          <p:spTgt spid="337936"/>
                                        </p:tgtEl>
                                        <p:attrNameLst>
                                          <p:attrName>ppt_x</p:attrName>
                                        </p:attrNameLst>
                                      </p:cBhvr>
                                      <p:tavLst>
                                        <p:tav tm="0">
                                          <p:val>
                                            <p:strVal val="1+#ppt_w/2"/>
                                          </p:val>
                                        </p:tav>
                                        <p:tav tm="100000">
                                          <p:val>
                                            <p:strVal val="#ppt_x"/>
                                          </p:val>
                                        </p:tav>
                                      </p:tavLst>
                                    </p:anim>
                                    <p:anim calcmode="lin" valueType="num">
                                      <p:cBhvr additive="base">
                                        <p:cTn id="20" dur="500" fill="hold"/>
                                        <p:tgtEl>
                                          <p:spTgt spid="33793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337932"/>
                                        </p:tgtEl>
                                        <p:attrNameLst>
                                          <p:attrName>style.visibility</p:attrName>
                                        </p:attrNameLst>
                                      </p:cBhvr>
                                      <p:to>
                                        <p:strVal val="visible"/>
                                      </p:to>
                                    </p:set>
                                    <p:anim calcmode="lin" valueType="num">
                                      <p:cBhvr additive="base">
                                        <p:cTn id="25" dur="500" fill="hold"/>
                                        <p:tgtEl>
                                          <p:spTgt spid="337932"/>
                                        </p:tgtEl>
                                        <p:attrNameLst>
                                          <p:attrName>ppt_x</p:attrName>
                                        </p:attrNameLst>
                                      </p:cBhvr>
                                      <p:tavLst>
                                        <p:tav tm="0">
                                          <p:val>
                                            <p:strVal val="1+#ppt_w/2"/>
                                          </p:val>
                                        </p:tav>
                                        <p:tav tm="100000">
                                          <p:val>
                                            <p:strVal val="#ppt_x"/>
                                          </p:val>
                                        </p:tav>
                                      </p:tavLst>
                                    </p:anim>
                                    <p:anim calcmode="lin" valueType="num">
                                      <p:cBhvr additive="base">
                                        <p:cTn id="26" dur="500" fill="hold"/>
                                        <p:tgtEl>
                                          <p:spTgt spid="33793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ChangeArrowheads="1"/>
          </p:cNvSpPr>
          <p:nvPr/>
        </p:nvSpPr>
        <p:spPr bwMode="auto">
          <a:xfrm>
            <a:off x="481013" y="1081088"/>
            <a:ext cx="8161337" cy="508952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effectLst/>
              <a:latin typeface="Arial" charset="0"/>
            </a:endParaRPr>
          </a:p>
        </p:txBody>
      </p:sp>
      <p:sp>
        <p:nvSpPr>
          <p:cNvPr id="339971" name="Text Box 3"/>
          <p:cNvSpPr txBox="1">
            <a:spLocks noChangeArrowheads="1"/>
          </p:cNvSpPr>
          <p:nvPr/>
        </p:nvSpPr>
        <p:spPr bwMode="auto">
          <a:xfrm>
            <a:off x="190500" y="233363"/>
            <a:ext cx="87137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4000" b="1">
                <a:solidFill>
                  <a:srgbClr val="FFFFCC"/>
                </a:solidFill>
                <a:effectLst>
                  <a:outerShdw blurRad="38100" dist="38100" dir="2700000" algn="tl">
                    <a:srgbClr val="000000"/>
                  </a:outerShdw>
                </a:effectLst>
                <a:latin typeface="Comic Sans MS" pitchFamily="66" charset="0"/>
              </a:rPr>
              <a:t>Variograms and spatial patterns</a:t>
            </a:r>
            <a:endParaRPr lang="en-US" altLang="en-US" sz="3600" b="1">
              <a:solidFill>
                <a:srgbClr val="FFFFCC"/>
              </a:solidFill>
              <a:effectLst>
                <a:outerShdw blurRad="38100" dist="38100" dir="2700000" algn="tl">
                  <a:srgbClr val="000000"/>
                </a:outerShdw>
              </a:effectLst>
              <a:latin typeface="Comic Sans MS" pitchFamily="66" charset="0"/>
            </a:endParaRPr>
          </a:p>
        </p:txBody>
      </p:sp>
      <p:grpSp>
        <p:nvGrpSpPr>
          <p:cNvPr id="339972" name="Group 4"/>
          <p:cNvGrpSpPr>
            <a:grpSpLocks/>
          </p:cNvGrpSpPr>
          <p:nvPr/>
        </p:nvGrpSpPr>
        <p:grpSpPr bwMode="auto">
          <a:xfrm>
            <a:off x="785813" y="3729038"/>
            <a:ext cx="2128837" cy="1003300"/>
            <a:chOff x="1125" y="1089"/>
            <a:chExt cx="3780" cy="1782"/>
          </a:xfrm>
        </p:grpSpPr>
        <p:sp>
          <p:nvSpPr>
            <p:cNvPr id="339973" name="Freeform 5"/>
            <p:cNvSpPr>
              <a:spLocks/>
            </p:cNvSpPr>
            <p:nvPr/>
          </p:nvSpPr>
          <p:spPr bwMode="auto">
            <a:xfrm>
              <a:off x="1138" y="1513"/>
              <a:ext cx="3677" cy="908"/>
            </a:xfrm>
            <a:custGeom>
              <a:avLst/>
              <a:gdLst>
                <a:gd name="T0" fmla="*/ 0 w 3677"/>
                <a:gd name="T1" fmla="*/ 908 h 908"/>
                <a:gd name="T2" fmla="*/ 269 w 3677"/>
                <a:gd name="T3" fmla="*/ 714 h 908"/>
                <a:gd name="T4" fmla="*/ 706 w 3677"/>
                <a:gd name="T5" fmla="*/ 433 h 908"/>
                <a:gd name="T6" fmla="*/ 1094 w 3677"/>
                <a:gd name="T7" fmla="*/ 242 h 908"/>
                <a:gd name="T8" fmla="*/ 1487 w 3677"/>
                <a:gd name="T9" fmla="*/ 96 h 908"/>
                <a:gd name="T10" fmla="*/ 1943 w 3677"/>
                <a:gd name="T11" fmla="*/ 15 h 908"/>
                <a:gd name="T12" fmla="*/ 2543 w 3677"/>
                <a:gd name="T13" fmla="*/ 8 h 908"/>
                <a:gd name="T14" fmla="*/ 3677 w 3677"/>
                <a:gd name="T15" fmla="*/ 8 h 9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77" h="908">
                  <a:moveTo>
                    <a:pt x="0" y="908"/>
                  </a:moveTo>
                  <a:cubicBezTo>
                    <a:pt x="75" y="850"/>
                    <a:pt x="151" y="794"/>
                    <a:pt x="269" y="714"/>
                  </a:cubicBezTo>
                  <a:cubicBezTo>
                    <a:pt x="386" y="635"/>
                    <a:pt x="569" y="512"/>
                    <a:pt x="706" y="433"/>
                  </a:cubicBezTo>
                  <a:cubicBezTo>
                    <a:pt x="843" y="354"/>
                    <a:pt x="964" y="298"/>
                    <a:pt x="1094" y="242"/>
                  </a:cubicBezTo>
                  <a:cubicBezTo>
                    <a:pt x="1224" y="186"/>
                    <a:pt x="1346" y="134"/>
                    <a:pt x="1487" y="96"/>
                  </a:cubicBezTo>
                  <a:cubicBezTo>
                    <a:pt x="1628" y="58"/>
                    <a:pt x="1767" y="30"/>
                    <a:pt x="1943" y="15"/>
                  </a:cubicBezTo>
                  <a:cubicBezTo>
                    <a:pt x="2119" y="0"/>
                    <a:pt x="2254" y="9"/>
                    <a:pt x="2543" y="8"/>
                  </a:cubicBezTo>
                  <a:cubicBezTo>
                    <a:pt x="2832" y="7"/>
                    <a:pt x="3441" y="8"/>
                    <a:pt x="3677" y="8"/>
                  </a:cubicBezTo>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74" name="Freeform 6"/>
            <p:cNvSpPr>
              <a:spLocks/>
            </p:cNvSpPr>
            <p:nvPr/>
          </p:nvSpPr>
          <p:spPr bwMode="auto">
            <a:xfrm>
              <a:off x="1125" y="1089"/>
              <a:ext cx="3780" cy="1782"/>
            </a:xfrm>
            <a:custGeom>
              <a:avLst/>
              <a:gdLst>
                <a:gd name="T0" fmla="*/ 0 w 3780"/>
                <a:gd name="T1" fmla="*/ 0 h 1782"/>
                <a:gd name="T2" fmla="*/ 0 w 3780"/>
                <a:gd name="T3" fmla="*/ 1782 h 1782"/>
                <a:gd name="T4" fmla="*/ 3780 w 3780"/>
                <a:gd name="T5" fmla="*/ 1782 h 1782"/>
              </a:gdLst>
              <a:ahLst/>
              <a:cxnLst>
                <a:cxn ang="0">
                  <a:pos x="T0" y="T1"/>
                </a:cxn>
                <a:cxn ang="0">
                  <a:pos x="T2" y="T3"/>
                </a:cxn>
                <a:cxn ang="0">
                  <a:pos x="T4" y="T5"/>
                </a:cxn>
              </a:cxnLst>
              <a:rect l="0" t="0" r="r" b="b"/>
              <a:pathLst>
                <a:path w="3780" h="1782">
                  <a:moveTo>
                    <a:pt x="0" y="0"/>
                  </a:moveTo>
                  <a:lnTo>
                    <a:pt x="0" y="1782"/>
                  </a:lnTo>
                  <a:lnTo>
                    <a:pt x="3780" y="178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9975" name="Group 7"/>
          <p:cNvGrpSpPr>
            <a:grpSpLocks/>
          </p:cNvGrpSpPr>
          <p:nvPr/>
        </p:nvGrpSpPr>
        <p:grpSpPr bwMode="auto">
          <a:xfrm>
            <a:off x="752475" y="1357313"/>
            <a:ext cx="2128838" cy="1003300"/>
            <a:chOff x="537" y="2040"/>
            <a:chExt cx="1341" cy="632"/>
          </a:xfrm>
        </p:grpSpPr>
        <p:sp>
          <p:nvSpPr>
            <p:cNvPr id="339976" name="Freeform 8"/>
            <p:cNvSpPr>
              <a:spLocks/>
            </p:cNvSpPr>
            <p:nvPr/>
          </p:nvSpPr>
          <p:spPr bwMode="auto">
            <a:xfrm>
              <a:off x="537" y="2040"/>
              <a:ext cx="1341" cy="632"/>
            </a:xfrm>
            <a:custGeom>
              <a:avLst/>
              <a:gdLst>
                <a:gd name="T0" fmla="*/ 0 w 3780"/>
                <a:gd name="T1" fmla="*/ 0 h 1782"/>
                <a:gd name="T2" fmla="*/ 0 w 3780"/>
                <a:gd name="T3" fmla="*/ 1782 h 1782"/>
                <a:gd name="T4" fmla="*/ 3780 w 3780"/>
                <a:gd name="T5" fmla="*/ 1782 h 1782"/>
              </a:gdLst>
              <a:ahLst/>
              <a:cxnLst>
                <a:cxn ang="0">
                  <a:pos x="T0" y="T1"/>
                </a:cxn>
                <a:cxn ang="0">
                  <a:pos x="T2" y="T3"/>
                </a:cxn>
                <a:cxn ang="0">
                  <a:pos x="T4" y="T5"/>
                </a:cxn>
              </a:cxnLst>
              <a:rect l="0" t="0" r="r" b="b"/>
              <a:pathLst>
                <a:path w="3780" h="1782">
                  <a:moveTo>
                    <a:pt x="0" y="0"/>
                  </a:moveTo>
                  <a:lnTo>
                    <a:pt x="0" y="1782"/>
                  </a:lnTo>
                  <a:lnTo>
                    <a:pt x="3780" y="178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77" name="Line 9"/>
            <p:cNvSpPr>
              <a:spLocks noChangeShapeType="1"/>
            </p:cNvSpPr>
            <p:nvPr/>
          </p:nvSpPr>
          <p:spPr bwMode="auto">
            <a:xfrm>
              <a:off x="540" y="2322"/>
              <a:ext cx="1314"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9978" name="Group 10"/>
          <p:cNvGrpSpPr>
            <a:grpSpLocks/>
          </p:cNvGrpSpPr>
          <p:nvPr/>
        </p:nvGrpSpPr>
        <p:grpSpPr bwMode="auto">
          <a:xfrm>
            <a:off x="752475" y="2543175"/>
            <a:ext cx="2128838" cy="1003300"/>
            <a:chOff x="2400" y="1671"/>
            <a:chExt cx="1341" cy="632"/>
          </a:xfrm>
        </p:grpSpPr>
        <p:sp>
          <p:nvSpPr>
            <p:cNvPr id="339979" name="Freeform 11"/>
            <p:cNvSpPr>
              <a:spLocks/>
            </p:cNvSpPr>
            <p:nvPr/>
          </p:nvSpPr>
          <p:spPr bwMode="auto">
            <a:xfrm>
              <a:off x="2400" y="1671"/>
              <a:ext cx="1341" cy="632"/>
            </a:xfrm>
            <a:custGeom>
              <a:avLst/>
              <a:gdLst>
                <a:gd name="T0" fmla="*/ 0 w 3780"/>
                <a:gd name="T1" fmla="*/ 0 h 1782"/>
                <a:gd name="T2" fmla="*/ 0 w 3780"/>
                <a:gd name="T3" fmla="*/ 1782 h 1782"/>
                <a:gd name="T4" fmla="*/ 3780 w 3780"/>
                <a:gd name="T5" fmla="*/ 1782 h 1782"/>
              </a:gdLst>
              <a:ahLst/>
              <a:cxnLst>
                <a:cxn ang="0">
                  <a:pos x="T0" y="T1"/>
                </a:cxn>
                <a:cxn ang="0">
                  <a:pos x="T2" y="T3"/>
                </a:cxn>
                <a:cxn ang="0">
                  <a:pos x="T4" y="T5"/>
                </a:cxn>
              </a:cxnLst>
              <a:rect l="0" t="0" r="r" b="b"/>
              <a:pathLst>
                <a:path w="3780" h="1782">
                  <a:moveTo>
                    <a:pt x="0" y="0"/>
                  </a:moveTo>
                  <a:lnTo>
                    <a:pt x="0" y="1782"/>
                  </a:lnTo>
                  <a:lnTo>
                    <a:pt x="3780" y="178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80" name="Line 12"/>
            <p:cNvSpPr>
              <a:spLocks noChangeShapeType="1"/>
            </p:cNvSpPr>
            <p:nvPr/>
          </p:nvSpPr>
          <p:spPr bwMode="auto">
            <a:xfrm flipV="1">
              <a:off x="2412" y="1728"/>
              <a:ext cx="1188" cy="36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9981" name="Freeform 13"/>
          <p:cNvSpPr>
            <a:spLocks/>
          </p:cNvSpPr>
          <p:nvPr/>
        </p:nvSpPr>
        <p:spPr bwMode="auto">
          <a:xfrm>
            <a:off x="781050" y="4914900"/>
            <a:ext cx="2128838" cy="1003300"/>
          </a:xfrm>
          <a:custGeom>
            <a:avLst/>
            <a:gdLst>
              <a:gd name="T0" fmla="*/ 0 w 3780"/>
              <a:gd name="T1" fmla="*/ 0 h 1782"/>
              <a:gd name="T2" fmla="*/ 0 w 3780"/>
              <a:gd name="T3" fmla="*/ 1782 h 1782"/>
              <a:gd name="T4" fmla="*/ 3780 w 3780"/>
              <a:gd name="T5" fmla="*/ 1782 h 1782"/>
            </a:gdLst>
            <a:ahLst/>
            <a:cxnLst>
              <a:cxn ang="0">
                <a:pos x="T0" y="T1"/>
              </a:cxn>
              <a:cxn ang="0">
                <a:pos x="T2" y="T3"/>
              </a:cxn>
              <a:cxn ang="0">
                <a:pos x="T4" y="T5"/>
              </a:cxn>
            </a:cxnLst>
            <a:rect l="0" t="0" r="r" b="b"/>
            <a:pathLst>
              <a:path w="3780" h="1782">
                <a:moveTo>
                  <a:pt x="0" y="0"/>
                </a:moveTo>
                <a:lnTo>
                  <a:pt x="0" y="1782"/>
                </a:lnTo>
                <a:lnTo>
                  <a:pt x="3780" y="178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82" name="Freeform 14"/>
          <p:cNvSpPr>
            <a:spLocks/>
          </p:cNvSpPr>
          <p:nvPr/>
        </p:nvSpPr>
        <p:spPr bwMode="auto">
          <a:xfrm>
            <a:off x="782638" y="4905375"/>
            <a:ext cx="2060575" cy="842963"/>
          </a:xfrm>
          <a:custGeom>
            <a:avLst/>
            <a:gdLst>
              <a:gd name="T0" fmla="*/ 0 w 1298"/>
              <a:gd name="T1" fmla="*/ 531 h 531"/>
              <a:gd name="T2" fmla="*/ 168 w 1298"/>
              <a:gd name="T3" fmla="*/ 420 h 531"/>
              <a:gd name="T4" fmla="*/ 473 w 1298"/>
              <a:gd name="T5" fmla="*/ 412 h 531"/>
              <a:gd name="T6" fmla="*/ 625 w 1298"/>
              <a:gd name="T7" fmla="*/ 332 h 531"/>
              <a:gd name="T8" fmla="*/ 841 w 1298"/>
              <a:gd name="T9" fmla="*/ 151 h 531"/>
              <a:gd name="T10" fmla="*/ 1298 w 1298"/>
              <a:gd name="T11" fmla="*/ 0 h 531"/>
            </a:gdLst>
            <a:ahLst/>
            <a:cxnLst>
              <a:cxn ang="0">
                <a:pos x="T0" y="T1"/>
              </a:cxn>
              <a:cxn ang="0">
                <a:pos x="T2" y="T3"/>
              </a:cxn>
              <a:cxn ang="0">
                <a:pos x="T4" y="T5"/>
              </a:cxn>
              <a:cxn ang="0">
                <a:pos x="T6" y="T7"/>
              </a:cxn>
              <a:cxn ang="0">
                <a:pos x="T8" y="T9"/>
              </a:cxn>
              <a:cxn ang="0">
                <a:pos x="T10" y="T11"/>
              </a:cxn>
            </a:cxnLst>
            <a:rect l="0" t="0" r="r" b="b"/>
            <a:pathLst>
              <a:path w="1298" h="531">
                <a:moveTo>
                  <a:pt x="0" y="531"/>
                </a:moveTo>
                <a:cubicBezTo>
                  <a:pt x="45" y="486"/>
                  <a:pt x="89" y="440"/>
                  <a:pt x="168" y="420"/>
                </a:cubicBezTo>
                <a:cubicBezTo>
                  <a:pt x="247" y="401"/>
                  <a:pt x="397" y="426"/>
                  <a:pt x="473" y="412"/>
                </a:cubicBezTo>
                <a:cubicBezTo>
                  <a:pt x="549" y="397"/>
                  <a:pt x="563" y="375"/>
                  <a:pt x="625" y="332"/>
                </a:cubicBezTo>
                <a:cubicBezTo>
                  <a:pt x="687" y="289"/>
                  <a:pt x="729" y="206"/>
                  <a:pt x="841" y="151"/>
                </a:cubicBezTo>
                <a:cubicBezTo>
                  <a:pt x="953" y="96"/>
                  <a:pt x="1203" y="31"/>
                  <a:pt x="1298" y="0"/>
                </a:cubicBezTo>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83" name="Rectangle 15"/>
          <p:cNvSpPr>
            <a:spLocks noChangeArrowheads="1"/>
          </p:cNvSpPr>
          <p:nvPr/>
        </p:nvSpPr>
        <p:spPr bwMode="auto">
          <a:xfrm>
            <a:off x="3843338" y="1362075"/>
            <a:ext cx="1443037" cy="10001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984" name="Rectangle 16"/>
          <p:cNvSpPr>
            <a:spLocks noChangeArrowheads="1"/>
          </p:cNvSpPr>
          <p:nvPr/>
        </p:nvSpPr>
        <p:spPr bwMode="auto">
          <a:xfrm>
            <a:off x="3838575" y="2543175"/>
            <a:ext cx="1443038" cy="1000125"/>
          </a:xfrm>
          <a:prstGeom prst="rect">
            <a:avLst/>
          </a:prstGeom>
          <a:gradFill rotWithShape="0">
            <a:gsLst>
              <a:gs pos="0">
                <a:schemeClr val="bg1"/>
              </a:gs>
              <a:gs pos="100000">
                <a:srgbClr val="FF00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985" name="Rectangle 17"/>
          <p:cNvSpPr>
            <a:spLocks noChangeArrowheads="1"/>
          </p:cNvSpPr>
          <p:nvPr/>
        </p:nvSpPr>
        <p:spPr bwMode="auto">
          <a:xfrm>
            <a:off x="3838575" y="3729038"/>
            <a:ext cx="1443038" cy="1000125"/>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986" name="Rectangle 18"/>
          <p:cNvSpPr>
            <a:spLocks noChangeArrowheads="1"/>
          </p:cNvSpPr>
          <p:nvPr/>
        </p:nvSpPr>
        <p:spPr bwMode="auto">
          <a:xfrm>
            <a:off x="3838575" y="4914900"/>
            <a:ext cx="1443038" cy="1000125"/>
          </a:xfrm>
          <a:prstGeom prst="rect">
            <a:avLst/>
          </a:prstGeom>
          <a:gradFill rotWithShape="0">
            <a:gsLst>
              <a:gs pos="0">
                <a:srgbClr val="FFFFFF"/>
              </a:gs>
              <a:gs pos="100000">
                <a:srgbClr val="FF00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987" name="Freeform 19"/>
          <p:cNvSpPr>
            <a:spLocks/>
          </p:cNvSpPr>
          <p:nvPr/>
        </p:nvSpPr>
        <p:spPr bwMode="auto">
          <a:xfrm>
            <a:off x="3921125" y="4389438"/>
            <a:ext cx="182563" cy="246062"/>
          </a:xfrm>
          <a:custGeom>
            <a:avLst/>
            <a:gdLst>
              <a:gd name="T0" fmla="*/ 11 w 115"/>
              <a:gd name="T1" fmla="*/ 67 h 155"/>
              <a:gd name="T2" fmla="*/ 5 w 115"/>
              <a:gd name="T3" fmla="*/ 112 h 155"/>
              <a:gd name="T4" fmla="*/ 41 w 115"/>
              <a:gd name="T5" fmla="*/ 151 h 155"/>
              <a:gd name="T6" fmla="*/ 65 w 115"/>
              <a:gd name="T7" fmla="*/ 136 h 155"/>
              <a:gd name="T8" fmla="*/ 92 w 115"/>
              <a:gd name="T9" fmla="*/ 109 h 155"/>
              <a:gd name="T10" fmla="*/ 113 w 115"/>
              <a:gd name="T11" fmla="*/ 55 h 155"/>
              <a:gd name="T12" fmla="*/ 77 w 115"/>
              <a:gd name="T13" fmla="*/ 13 h 155"/>
              <a:gd name="T14" fmla="*/ 44 w 115"/>
              <a:gd name="T15" fmla="*/ 7 h 155"/>
              <a:gd name="T16" fmla="*/ 11 w 115"/>
              <a:gd name="T17" fmla="*/ 6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55">
                <a:moveTo>
                  <a:pt x="11" y="67"/>
                </a:moveTo>
                <a:cubicBezTo>
                  <a:pt x="5" y="84"/>
                  <a:pt x="0" y="98"/>
                  <a:pt x="5" y="112"/>
                </a:cubicBezTo>
                <a:cubicBezTo>
                  <a:pt x="10" y="126"/>
                  <a:pt x="31" y="147"/>
                  <a:pt x="41" y="151"/>
                </a:cubicBezTo>
                <a:cubicBezTo>
                  <a:pt x="51" y="155"/>
                  <a:pt x="57" y="143"/>
                  <a:pt x="65" y="136"/>
                </a:cubicBezTo>
                <a:cubicBezTo>
                  <a:pt x="73" y="129"/>
                  <a:pt x="84" y="123"/>
                  <a:pt x="92" y="109"/>
                </a:cubicBezTo>
                <a:cubicBezTo>
                  <a:pt x="100" y="95"/>
                  <a:pt x="115" y="71"/>
                  <a:pt x="113" y="55"/>
                </a:cubicBezTo>
                <a:cubicBezTo>
                  <a:pt x="111" y="39"/>
                  <a:pt x="88" y="21"/>
                  <a:pt x="77" y="13"/>
                </a:cubicBezTo>
                <a:cubicBezTo>
                  <a:pt x="66" y="5"/>
                  <a:pt x="54" y="0"/>
                  <a:pt x="44" y="7"/>
                </a:cubicBezTo>
                <a:cubicBezTo>
                  <a:pt x="34" y="14"/>
                  <a:pt x="17" y="50"/>
                  <a:pt x="11" y="67"/>
                </a:cubicBezTo>
                <a:close/>
              </a:path>
            </a:pathLst>
          </a:cu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88" name="Freeform 20"/>
          <p:cNvSpPr>
            <a:spLocks/>
          </p:cNvSpPr>
          <p:nvPr/>
        </p:nvSpPr>
        <p:spPr bwMode="auto">
          <a:xfrm>
            <a:off x="3951288" y="4479925"/>
            <a:ext cx="87312" cy="84138"/>
          </a:xfrm>
          <a:custGeom>
            <a:avLst/>
            <a:gdLst>
              <a:gd name="T0" fmla="*/ 22 w 55"/>
              <a:gd name="T1" fmla="*/ 4 h 53"/>
              <a:gd name="T2" fmla="*/ 1 w 55"/>
              <a:gd name="T3" fmla="*/ 34 h 53"/>
              <a:gd name="T4" fmla="*/ 16 w 55"/>
              <a:gd name="T5" fmla="*/ 52 h 53"/>
              <a:gd name="T6" fmla="*/ 34 w 55"/>
              <a:gd name="T7" fmla="*/ 43 h 53"/>
              <a:gd name="T8" fmla="*/ 55 w 55"/>
              <a:gd name="T9" fmla="*/ 7 h 53"/>
              <a:gd name="T10" fmla="*/ 22 w 55"/>
              <a:gd name="T11" fmla="*/ 4 h 53"/>
            </a:gdLst>
            <a:ahLst/>
            <a:cxnLst>
              <a:cxn ang="0">
                <a:pos x="T0" y="T1"/>
              </a:cxn>
              <a:cxn ang="0">
                <a:pos x="T2" y="T3"/>
              </a:cxn>
              <a:cxn ang="0">
                <a:pos x="T4" y="T5"/>
              </a:cxn>
              <a:cxn ang="0">
                <a:pos x="T6" y="T7"/>
              </a:cxn>
              <a:cxn ang="0">
                <a:pos x="T8" y="T9"/>
              </a:cxn>
              <a:cxn ang="0">
                <a:pos x="T10" y="T11"/>
              </a:cxn>
            </a:cxnLst>
            <a:rect l="0" t="0" r="r" b="b"/>
            <a:pathLst>
              <a:path w="55" h="53">
                <a:moveTo>
                  <a:pt x="22" y="4"/>
                </a:moveTo>
                <a:cubicBezTo>
                  <a:pt x="13" y="8"/>
                  <a:pt x="2" y="26"/>
                  <a:pt x="1" y="34"/>
                </a:cubicBezTo>
                <a:cubicBezTo>
                  <a:pt x="0" y="42"/>
                  <a:pt x="11" y="51"/>
                  <a:pt x="16" y="52"/>
                </a:cubicBezTo>
                <a:cubicBezTo>
                  <a:pt x="21" y="53"/>
                  <a:pt x="28" y="50"/>
                  <a:pt x="34" y="43"/>
                </a:cubicBezTo>
                <a:cubicBezTo>
                  <a:pt x="40" y="36"/>
                  <a:pt x="55" y="14"/>
                  <a:pt x="55" y="7"/>
                </a:cubicBezTo>
                <a:cubicBezTo>
                  <a:pt x="55" y="0"/>
                  <a:pt x="31" y="0"/>
                  <a:pt x="22" y="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89" name="Freeform 21"/>
          <p:cNvSpPr>
            <a:spLocks/>
          </p:cNvSpPr>
          <p:nvPr/>
        </p:nvSpPr>
        <p:spPr bwMode="auto">
          <a:xfrm>
            <a:off x="3994150" y="3832225"/>
            <a:ext cx="160338" cy="185738"/>
          </a:xfrm>
          <a:custGeom>
            <a:avLst/>
            <a:gdLst>
              <a:gd name="T0" fmla="*/ 37 w 101"/>
              <a:gd name="T1" fmla="*/ 7 h 117"/>
              <a:gd name="T2" fmla="*/ 1 w 101"/>
              <a:gd name="T3" fmla="*/ 46 h 117"/>
              <a:gd name="T4" fmla="*/ 28 w 101"/>
              <a:gd name="T5" fmla="*/ 97 h 117"/>
              <a:gd name="T6" fmla="*/ 85 w 101"/>
              <a:gd name="T7" fmla="*/ 115 h 117"/>
              <a:gd name="T8" fmla="*/ 91 w 101"/>
              <a:gd name="T9" fmla="*/ 85 h 117"/>
              <a:gd name="T10" fmla="*/ 100 w 101"/>
              <a:gd name="T11" fmla="*/ 49 h 117"/>
              <a:gd name="T12" fmla="*/ 85 w 101"/>
              <a:gd name="T13" fmla="*/ 7 h 117"/>
              <a:gd name="T14" fmla="*/ 37 w 101"/>
              <a:gd name="T15" fmla="*/ 7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17">
                <a:moveTo>
                  <a:pt x="37" y="7"/>
                </a:moveTo>
                <a:cubicBezTo>
                  <a:pt x="23" y="13"/>
                  <a:pt x="2" y="31"/>
                  <a:pt x="1" y="46"/>
                </a:cubicBezTo>
                <a:cubicBezTo>
                  <a:pt x="0" y="61"/>
                  <a:pt x="14" y="86"/>
                  <a:pt x="28" y="97"/>
                </a:cubicBezTo>
                <a:cubicBezTo>
                  <a:pt x="42" y="108"/>
                  <a:pt x="75" y="117"/>
                  <a:pt x="85" y="115"/>
                </a:cubicBezTo>
                <a:cubicBezTo>
                  <a:pt x="95" y="113"/>
                  <a:pt x="89" y="96"/>
                  <a:pt x="91" y="85"/>
                </a:cubicBezTo>
                <a:cubicBezTo>
                  <a:pt x="93" y="74"/>
                  <a:pt x="101" y="62"/>
                  <a:pt x="100" y="49"/>
                </a:cubicBezTo>
                <a:cubicBezTo>
                  <a:pt x="99" y="36"/>
                  <a:pt x="95" y="14"/>
                  <a:pt x="85" y="7"/>
                </a:cubicBezTo>
                <a:cubicBezTo>
                  <a:pt x="75" y="0"/>
                  <a:pt x="51" y="1"/>
                  <a:pt x="37" y="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90" name="Freeform 22"/>
          <p:cNvSpPr>
            <a:spLocks/>
          </p:cNvSpPr>
          <p:nvPr/>
        </p:nvSpPr>
        <p:spPr bwMode="auto">
          <a:xfrm>
            <a:off x="4335463" y="3994150"/>
            <a:ext cx="150812" cy="150813"/>
          </a:xfrm>
          <a:custGeom>
            <a:avLst/>
            <a:gdLst>
              <a:gd name="T0" fmla="*/ 41 w 95"/>
              <a:gd name="T1" fmla="*/ 7 h 95"/>
              <a:gd name="T2" fmla="*/ 2 w 95"/>
              <a:gd name="T3" fmla="*/ 58 h 95"/>
              <a:gd name="T4" fmla="*/ 26 w 95"/>
              <a:gd name="T5" fmla="*/ 88 h 95"/>
              <a:gd name="T6" fmla="*/ 53 w 95"/>
              <a:gd name="T7" fmla="*/ 94 h 95"/>
              <a:gd name="T8" fmla="*/ 80 w 95"/>
              <a:gd name="T9" fmla="*/ 79 h 95"/>
              <a:gd name="T10" fmla="*/ 92 w 95"/>
              <a:gd name="T11" fmla="*/ 34 h 95"/>
              <a:gd name="T12" fmla="*/ 62 w 95"/>
              <a:gd name="T13" fmla="*/ 19 h 95"/>
              <a:gd name="T14" fmla="*/ 41 w 95"/>
              <a:gd name="T15" fmla="*/ 7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95">
                <a:moveTo>
                  <a:pt x="41" y="7"/>
                </a:moveTo>
                <a:cubicBezTo>
                  <a:pt x="31" y="14"/>
                  <a:pt x="4" y="45"/>
                  <a:pt x="2" y="58"/>
                </a:cubicBezTo>
                <a:cubicBezTo>
                  <a:pt x="0" y="71"/>
                  <a:pt x="17" y="82"/>
                  <a:pt x="26" y="88"/>
                </a:cubicBezTo>
                <a:cubicBezTo>
                  <a:pt x="35" y="94"/>
                  <a:pt x="44" y="95"/>
                  <a:pt x="53" y="94"/>
                </a:cubicBezTo>
                <a:cubicBezTo>
                  <a:pt x="62" y="93"/>
                  <a:pt x="73" y="89"/>
                  <a:pt x="80" y="79"/>
                </a:cubicBezTo>
                <a:cubicBezTo>
                  <a:pt x="87" y="69"/>
                  <a:pt x="95" y="44"/>
                  <a:pt x="92" y="34"/>
                </a:cubicBezTo>
                <a:cubicBezTo>
                  <a:pt x="89" y="24"/>
                  <a:pt x="70" y="24"/>
                  <a:pt x="62" y="19"/>
                </a:cubicBezTo>
                <a:cubicBezTo>
                  <a:pt x="54" y="14"/>
                  <a:pt x="51" y="0"/>
                  <a:pt x="41" y="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91" name="Freeform 23"/>
          <p:cNvSpPr>
            <a:spLocks/>
          </p:cNvSpPr>
          <p:nvPr/>
        </p:nvSpPr>
        <p:spPr bwMode="auto">
          <a:xfrm>
            <a:off x="4244975" y="4322763"/>
            <a:ext cx="160338" cy="268287"/>
          </a:xfrm>
          <a:custGeom>
            <a:avLst/>
            <a:gdLst>
              <a:gd name="T0" fmla="*/ 47 w 101"/>
              <a:gd name="T1" fmla="*/ 58 h 169"/>
              <a:gd name="T2" fmla="*/ 2 w 101"/>
              <a:gd name="T3" fmla="*/ 127 h 169"/>
              <a:gd name="T4" fmla="*/ 35 w 101"/>
              <a:gd name="T5" fmla="*/ 163 h 169"/>
              <a:gd name="T6" fmla="*/ 74 w 101"/>
              <a:gd name="T7" fmla="*/ 160 h 169"/>
              <a:gd name="T8" fmla="*/ 71 w 101"/>
              <a:gd name="T9" fmla="*/ 127 h 169"/>
              <a:gd name="T10" fmla="*/ 83 w 101"/>
              <a:gd name="T11" fmla="*/ 100 h 169"/>
              <a:gd name="T12" fmla="*/ 98 w 101"/>
              <a:gd name="T13" fmla="*/ 55 h 169"/>
              <a:gd name="T14" fmla="*/ 62 w 101"/>
              <a:gd name="T15" fmla="*/ 7 h 169"/>
              <a:gd name="T16" fmla="*/ 35 w 101"/>
              <a:gd name="T17" fmla="*/ 13 h 169"/>
              <a:gd name="T18" fmla="*/ 47 w 101"/>
              <a:gd name="T19" fmla="*/ 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69">
                <a:moveTo>
                  <a:pt x="47" y="58"/>
                </a:moveTo>
                <a:cubicBezTo>
                  <a:pt x="42" y="77"/>
                  <a:pt x="4" y="110"/>
                  <a:pt x="2" y="127"/>
                </a:cubicBezTo>
                <a:cubicBezTo>
                  <a:pt x="0" y="144"/>
                  <a:pt x="23" y="157"/>
                  <a:pt x="35" y="163"/>
                </a:cubicBezTo>
                <a:cubicBezTo>
                  <a:pt x="47" y="169"/>
                  <a:pt x="68" y="166"/>
                  <a:pt x="74" y="160"/>
                </a:cubicBezTo>
                <a:cubicBezTo>
                  <a:pt x="80" y="154"/>
                  <a:pt x="70" y="137"/>
                  <a:pt x="71" y="127"/>
                </a:cubicBezTo>
                <a:cubicBezTo>
                  <a:pt x="72" y="117"/>
                  <a:pt x="79" y="112"/>
                  <a:pt x="83" y="100"/>
                </a:cubicBezTo>
                <a:cubicBezTo>
                  <a:pt x="87" y="88"/>
                  <a:pt x="101" y="70"/>
                  <a:pt x="98" y="55"/>
                </a:cubicBezTo>
                <a:cubicBezTo>
                  <a:pt x="95" y="40"/>
                  <a:pt x="72" y="14"/>
                  <a:pt x="62" y="7"/>
                </a:cubicBezTo>
                <a:cubicBezTo>
                  <a:pt x="52" y="0"/>
                  <a:pt x="39" y="7"/>
                  <a:pt x="35" y="13"/>
                </a:cubicBezTo>
                <a:cubicBezTo>
                  <a:pt x="31" y="19"/>
                  <a:pt x="52" y="39"/>
                  <a:pt x="47" y="58"/>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92" name="Freeform 24"/>
          <p:cNvSpPr>
            <a:spLocks/>
          </p:cNvSpPr>
          <p:nvPr/>
        </p:nvSpPr>
        <p:spPr bwMode="auto">
          <a:xfrm>
            <a:off x="4738688" y="3730625"/>
            <a:ext cx="171450" cy="173038"/>
          </a:xfrm>
          <a:custGeom>
            <a:avLst/>
            <a:gdLst>
              <a:gd name="T0" fmla="*/ 0 w 108"/>
              <a:gd name="T1" fmla="*/ 0 h 109"/>
              <a:gd name="T2" fmla="*/ 21 w 108"/>
              <a:gd name="T3" fmla="*/ 93 h 109"/>
              <a:gd name="T4" fmla="*/ 60 w 108"/>
              <a:gd name="T5" fmla="*/ 99 h 109"/>
              <a:gd name="T6" fmla="*/ 102 w 108"/>
              <a:gd name="T7" fmla="*/ 75 h 109"/>
              <a:gd name="T8" fmla="*/ 96 w 108"/>
              <a:gd name="T9" fmla="*/ 48 h 109"/>
              <a:gd name="T10" fmla="*/ 69 w 108"/>
              <a:gd name="T11" fmla="*/ 36 h 109"/>
              <a:gd name="T12" fmla="*/ 57 w 108"/>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08" h="109">
                <a:moveTo>
                  <a:pt x="0" y="0"/>
                </a:moveTo>
                <a:cubicBezTo>
                  <a:pt x="5" y="38"/>
                  <a:pt x="11" y="77"/>
                  <a:pt x="21" y="93"/>
                </a:cubicBezTo>
                <a:cubicBezTo>
                  <a:pt x="31" y="109"/>
                  <a:pt x="47" y="102"/>
                  <a:pt x="60" y="99"/>
                </a:cubicBezTo>
                <a:cubicBezTo>
                  <a:pt x="73" y="96"/>
                  <a:pt x="96" y="84"/>
                  <a:pt x="102" y="75"/>
                </a:cubicBezTo>
                <a:cubicBezTo>
                  <a:pt x="108" y="66"/>
                  <a:pt x="101" y="54"/>
                  <a:pt x="96" y="48"/>
                </a:cubicBezTo>
                <a:cubicBezTo>
                  <a:pt x="91" y="42"/>
                  <a:pt x="76" y="44"/>
                  <a:pt x="69" y="36"/>
                </a:cubicBezTo>
                <a:cubicBezTo>
                  <a:pt x="62" y="28"/>
                  <a:pt x="59" y="14"/>
                  <a:pt x="57" y="0"/>
                </a:cubicBezTo>
              </a:path>
            </a:pathLst>
          </a:cu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93" name="Freeform 25"/>
          <p:cNvSpPr>
            <a:spLocks/>
          </p:cNvSpPr>
          <p:nvPr/>
        </p:nvSpPr>
        <p:spPr bwMode="auto">
          <a:xfrm>
            <a:off x="4826000" y="4013200"/>
            <a:ext cx="152400" cy="196850"/>
          </a:xfrm>
          <a:custGeom>
            <a:avLst/>
            <a:gdLst>
              <a:gd name="T0" fmla="*/ 44 w 96"/>
              <a:gd name="T1" fmla="*/ 4 h 124"/>
              <a:gd name="T2" fmla="*/ 5 w 96"/>
              <a:gd name="T3" fmla="*/ 43 h 124"/>
              <a:gd name="T4" fmla="*/ 11 w 96"/>
              <a:gd name="T5" fmla="*/ 85 h 124"/>
              <a:gd name="T6" fmla="*/ 35 w 96"/>
              <a:gd name="T7" fmla="*/ 115 h 124"/>
              <a:gd name="T8" fmla="*/ 65 w 96"/>
              <a:gd name="T9" fmla="*/ 121 h 124"/>
              <a:gd name="T10" fmla="*/ 95 w 96"/>
              <a:gd name="T11" fmla="*/ 94 h 124"/>
              <a:gd name="T12" fmla="*/ 71 w 96"/>
              <a:gd name="T13" fmla="*/ 67 h 124"/>
              <a:gd name="T14" fmla="*/ 83 w 96"/>
              <a:gd name="T15" fmla="*/ 46 h 124"/>
              <a:gd name="T16" fmla="*/ 89 w 96"/>
              <a:gd name="T17" fmla="*/ 19 h 124"/>
              <a:gd name="T18" fmla="*/ 44 w 96"/>
              <a:gd name="T19"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24">
                <a:moveTo>
                  <a:pt x="44" y="4"/>
                </a:moveTo>
                <a:cubicBezTo>
                  <a:pt x="30" y="8"/>
                  <a:pt x="10" y="30"/>
                  <a:pt x="5" y="43"/>
                </a:cubicBezTo>
                <a:cubicBezTo>
                  <a:pt x="0" y="56"/>
                  <a:pt x="6" y="73"/>
                  <a:pt x="11" y="85"/>
                </a:cubicBezTo>
                <a:cubicBezTo>
                  <a:pt x="16" y="97"/>
                  <a:pt x="26" y="109"/>
                  <a:pt x="35" y="115"/>
                </a:cubicBezTo>
                <a:cubicBezTo>
                  <a:pt x="44" y="121"/>
                  <a:pt x="55" y="124"/>
                  <a:pt x="65" y="121"/>
                </a:cubicBezTo>
                <a:cubicBezTo>
                  <a:pt x="75" y="118"/>
                  <a:pt x="94" y="103"/>
                  <a:pt x="95" y="94"/>
                </a:cubicBezTo>
                <a:cubicBezTo>
                  <a:pt x="96" y="85"/>
                  <a:pt x="73" y="75"/>
                  <a:pt x="71" y="67"/>
                </a:cubicBezTo>
                <a:cubicBezTo>
                  <a:pt x="69" y="59"/>
                  <a:pt x="80" y="54"/>
                  <a:pt x="83" y="46"/>
                </a:cubicBezTo>
                <a:cubicBezTo>
                  <a:pt x="86" y="38"/>
                  <a:pt x="93" y="27"/>
                  <a:pt x="89" y="19"/>
                </a:cubicBezTo>
                <a:cubicBezTo>
                  <a:pt x="85" y="11"/>
                  <a:pt x="58" y="0"/>
                  <a:pt x="44" y="4"/>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94" name="Freeform 26"/>
          <p:cNvSpPr>
            <a:spLocks/>
          </p:cNvSpPr>
          <p:nvPr/>
        </p:nvSpPr>
        <p:spPr bwMode="auto">
          <a:xfrm>
            <a:off x="4708525" y="4335463"/>
            <a:ext cx="185738" cy="192087"/>
          </a:xfrm>
          <a:custGeom>
            <a:avLst/>
            <a:gdLst>
              <a:gd name="T0" fmla="*/ 58 w 117"/>
              <a:gd name="T1" fmla="*/ 2 h 121"/>
              <a:gd name="T2" fmla="*/ 22 w 117"/>
              <a:gd name="T3" fmla="*/ 20 h 121"/>
              <a:gd name="T4" fmla="*/ 7 w 117"/>
              <a:gd name="T5" fmla="*/ 53 h 121"/>
              <a:gd name="T6" fmla="*/ 1 w 117"/>
              <a:gd name="T7" fmla="*/ 83 h 121"/>
              <a:gd name="T8" fmla="*/ 7 w 117"/>
              <a:gd name="T9" fmla="*/ 116 h 121"/>
              <a:gd name="T10" fmla="*/ 46 w 117"/>
              <a:gd name="T11" fmla="*/ 113 h 121"/>
              <a:gd name="T12" fmla="*/ 94 w 117"/>
              <a:gd name="T13" fmla="*/ 104 h 121"/>
              <a:gd name="T14" fmla="*/ 115 w 117"/>
              <a:gd name="T15" fmla="*/ 89 h 121"/>
              <a:gd name="T16" fmla="*/ 106 w 117"/>
              <a:gd name="T17" fmla="*/ 41 h 121"/>
              <a:gd name="T18" fmla="*/ 82 w 117"/>
              <a:gd name="T19" fmla="*/ 8 h 121"/>
              <a:gd name="T20" fmla="*/ 58 w 117"/>
              <a:gd name="T21"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21">
                <a:moveTo>
                  <a:pt x="58" y="2"/>
                </a:moveTo>
                <a:cubicBezTo>
                  <a:pt x="48" y="4"/>
                  <a:pt x="30" y="12"/>
                  <a:pt x="22" y="20"/>
                </a:cubicBezTo>
                <a:cubicBezTo>
                  <a:pt x="14" y="28"/>
                  <a:pt x="10" y="43"/>
                  <a:pt x="7" y="53"/>
                </a:cubicBezTo>
                <a:cubicBezTo>
                  <a:pt x="4" y="63"/>
                  <a:pt x="1" y="73"/>
                  <a:pt x="1" y="83"/>
                </a:cubicBezTo>
                <a:cubicBezTo>
                  <a:pt x="1" y="93"/>
                  <a:pt x="0" y="111"/>
                  <a:pt x="7" y="116"/>
                </a:cubicBezTo>
                <a:cubicBezTo>
                  <a:pt x="14" y="121"/>
                  <a:pt x="32" y="115"/>
                  <a:pt x="46" y="113"/>
                </a:cubicBezTo>
                <a:cubicBezTo>
                  <a:pt x="60" y="111"/>
                  <a:pt x="83" y="108"/>
                  <a:pt x="94" y="104"/>
                </a:cubicBezTo>
                <a:cubicBezTo>
                  <a:pt x="105" y="100"/>
                  <a:pt x="113" y="99"/>
                  <a:pt x="115" y="89"/>
                </a:cubicBezTo>
                <a:cubicBezTo>
                  <a:pt x="117" y="79"/>
                  <a:pt x="111" y="54"/>
                  <a:pt x="106" y="41"/>
                </a:cubicBezTo>
                <a:cubicBezTo>
                  <a:pt x="101" y="28"/>
                  <a:pt x="90" y="14"/>
                  <a:pt x="82" y="8"/>
                </a:cubicBezTo>
                <a:cubicBezTo>
                  <a:pt x="74" y="2"/>
                  <a:pt x="68" y="0"/>
                  <a:pt x="58" y="2"/>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95" name="Freeform 27"/>
          <p:cNvSpPr>
            <a:spLocks/>
          </p:cNvSpPr>
          <p:nvPr/>
        </p:nvSpPr>
        <p:spPr bwMode="auto">
          <a:xfrm>
            <a:off x="5076825" y="4562475"/>
            <a:ext cx="204788" cy="161925"/>
          </a:xfrm>
          <a:custGeom>
            <a:avLst/>
            <a:gdLst>
              <a:gd name="T0" fmla="*/ 0 w 129"/>
              <a:gd name="T1" fmla="*/ 102 h 102"/>
              <a:gd name="T2" fmla="*/ 18 w 129"/>
              <a:gd name="T3" fmla="*/ 66 h 102"/>
              <a:gd name="T4" fmla="*/ 45 w 129"/>
              <a:gd name="T5" fmla="*/ 45 h 102"/>
              <a:gd name="T6" fmla="*/ 66 w 129"/>
              <a:gd name="T7" fmla="*/ 30 h 102"/>
              <a:gd name="T8" fmla="*/ 84 w 129"/>
              <a:gd name="T9" fmla="*/ 12 h 102"/>
              <a:gd name="T10" fmla="*/ 108 w 129"/>
              <a:gd name="T11" fmla="*/ 3 h 102"/>
              <a:gd name="T12" fmla="*/ 126 w 129"/>
              <a:gd name="T13" fmla="*/ 0 h 102"/>
              <a:gd name="T14" fmla="*/ 129 w 129"/>
              <a:gd name="T15" fmla="*/ 99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02">
                <a:moveTo>
                  <a:pt x="0" y="102"/>
                </a:moveTo>
                <a:lnTo>
                  <a:pt x="18" y="66"/>
                </a:lnTo>
                <a:lnTo>
                  <a:pt x="45" y="45"/>
                </a:lnTo>
                <a:lnTo>
                  <a:pt x="66" y="30"/>
                </a:lnTo>
                <a:lnTo>
                  <a:pt x="84" y="12"/>
                </a:lnTo>
                <a:lnTo>
                  <a:pt x="108" y="3"/>
                </a:lnTo>
                <a:lnTo>
                  <a:pt x="126" y="0"/>
                </a:lnTo>
                <a:lnTo>
                  <a:pt x="129" y="99"/>
                </a:lnTo>
              </a:path>
            </a:pathLst>
          </a:cu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96" name="Freeform 28"/>
          <p:cNvSpPr>
            <a:spLocks/>
          </p:cNvSpPr>
          <p:nvPr/>
        </p:nvSpPr>
        <p:spPr bwMode="auto">
          <a:xfrm>
            <a:off x="4073525" y="5584825"/>
            <a:ext cx="182563" cy="246063"/>
          </a:xfrm>
          <a:custGeom>
            <a:avLst/>
            <a:gdLst>
              <a:gd name="T0" fmla="*/ 11 w 115"/>
              <a:gd name="T1" fmla="*/ 67 h 155"/>
              <a:gd name="T2" fmla="*/ 5 w 115"/>
              <a:gd name="T3" fmla="*/ 112 h 155"/>
              <a:gd name="T4" fmla="*/ 41 w 115"/>
              <a:gd name="T5" fmla="*/ 151 h 155"/>
              <a:gd name="T6" fmla="*/ 65 w 115"/>
              <a:gd name="T7" fmla="*/ 136 h 155"/>
              <a:gd name="T8" fmla="*/ 92 w 115"/>
              <a:gd name="T9" fmla="*/ 109 h 155"/>
              <a:gd name="T10" fmla="*/ 113 w 115"/>
              <a:gd name="T11" fmla="*/ 55 h 155"/>
              <a:gd name="T12" fmla="*/ 77 w 115"/>
              <a:gd name="T13" fmla="*/ 13 h 155"/>
              <a:gd name="T14" fmla="*/ 44 w 115"/>
              <a:gd name="T15" fmla="*/ 7 h 155"/>
              <a:gd name="T16" fmla="*/ 11 w 115"/>
              <a:gd name="T17" fmla="*/ 6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55">
                <a:moveTo>
                  <a:pt x="11" y="67"/>
                </a:moveTo>
                <a:cubicBezTo>
                  <a:pt x="5" y="84"/>
                  <a:pt x="0" y="98"/>
                  <a:pt x="5" y="112"/>
                </a:cubicBezTo>
                <a:cubicBezTo>
                  <a:pt x="10" y="126"/>
                  <a:pt x="31" y="147"/>
                  <a:pt x="41" y="151"/>
                </a:cubicBezTo>
                <a:cubicBezTo>
                  <a:pt x="51" y="155"/>
                  <a:pt x="57" y="143"/>
                  <a:pt x="65" y="136"/>
                </a:cubicBezTo>
                <a:cubicBezTo>
                  <a:pt x="73" y="129"/>
                  <a:pt x="84" y="123"/>
                  <a:pt x="92" y="109"/>
                </a:cubicBezTo>
                <a:cubicBezTo>
                  <a:pt x="100" y="95"/>
                  <a:pt x="115" y="71"/>
                  <a:pt x="113" y="55"/>
                </a:cubicBezTo>
                <a:cubicBezTo>
                  <a:pt x="111" y="39"/>
                  <a:pt x="88" y="21"/>
                  <a:pt x="77" y="13"/>
                </a:cubicBezTo>
                <a:cubicBezTo>
                  <a:pt x="66" y="5"/>
                  <a:pt x="54" y="0"/>
                  <a:pt x="44" y="7"/>
                </a:cubicBezTo>
                <a:cubicBezTo>
                  <a:pt x="34" y="14"/>
                  <a:pt x="17" y="50"/>
                  <a:pt x="11" y="67"/>
                </a:cubicBezTo>
                <a:close/>
              </a:path>
            </a:pathLst>
          </a:cu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97" name="Freeform 29"/>
          <p:cNvSpPr>
            <a:spLocks/>
          </p:cNvSpPr>
          <p:nvPr/>
        </p:nvSpPr>
        <p:spPr bwMode="auto">
          <a:xfrm>
            <a:off x="4103688" y="5675313"/>
            <a:ext cx="87312" cy="84137"/>
          </a:xfrm>
          <a:custGeom>
            <a:avLst/>
            <a:gdLst>
              <a:gd name="T0" fmla="*/ 22 w 55"/>
              <a:gd name="T1" fmla="*/ 4 h 53"/>
              <a:gd name="T2" fmla="*/ 1 w 55"/>
              <a:gd name="T3" fmla="*/ 34 h 53"/>
              <a:gd name="T4" fmla="*/ 16 w 55"/>
              <a:gd name="T5" fmla="*/ 52 h 53"/>
              <a:gd name="T6" fmla="*/ 34 w 55"/>
              <a:gd name="T7" fmla="*/ 43 h 53"/>
              <a:gd name="T8" fmla="*/ 55 w 55"/>
              <a:gd name="T9" fmla="*/ 7 h 53"/>
              <a:gd name="T10" fmla="*/ 22 w 55"/>
              <a:gd name="T11" fmla="*/ 4 h 53"/>
            </a:gdLst>
            <a:ahLst/>
            <a:cxnLst>
              <a:cxn ang="0">
                <a:pos x="T0" y="T1"/>
              </a:cxn>
              <a:cxn ang="0">
                <a:pos x="T2" y="T3"/>
              </a:cxn>
              <a:cxn ang="0">
                <a:pos x="T4" y="T5"/>
              </a:cxn>
              <a:cxn ang="0">
                <a:pos x="T6" y="T7"/>
              </a:cxn>
              <a:cxn ang="0">
                <a:pos x="T8" y="T9"/>
              </a:cxn>
              <a:cxn ang="0">
                <a:pos x="T10" y="T11"/>
              </a:cxn>
            </a:cxnLst>
            <a:rect l="0" t="0" r="r" b="b"/>
            <a:pathLst>
              <a:path w="55" h="53">
                <a:moveTo>
                  <a:pt x="22" y="4"/>
                </a:moveTo>
                <a:cubicBezTo>
                  <a:pt x="13" y="8"/>
                  <a:pt x="2" y="26"/>
                  <a:pt x="1" y="34"/>
                </a:cubicBezTo>
                <a:cubicBezTo>
                  <a:pt x="0" y="42"/>
                  <a:pt x="11" y="51"/>
                  <a:pt x="16" y="52"/>
                </a:cubicBezTo>
                <a:cubicBezTo>
                  <a:pt x="21" y="53"/>
                  <a:pt x="28" y="50"/>
                  <a:pt x="34" y="43"/>
                </a:cubicBezTo>
                <a:cubicBezTo>
                  <a:pt x="40" y="36"/>
                  <a:pt x="55" y="14"/>
                  <a:pt x="55" y="7"/>
                </a:cubicBezTo>
                <a:cubicBezTo>
                  <a:pt x="55" y="0"/>
                  <a:pt x="31" y="0"/>
                  <a:pt x="22" y="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98" name="Freeform 30"/>
          <p:cNvSpPr>
            <a:spLocks/>
          </p:cNvSpPr>
          <p:nvPr/>
        </p:nvSpPr>
        <p:spPr bwMode="auto">
          <a:xfrm>
            <a:off x="4146550" y="5027613"/>
            <a:ext cx="160338" cy="185737"/>
          </a:xfrm>
          <a:custGeom>
            <a:avLst/>
            <a:gdLst>
              <a:gd name="T0" fmla="*/ 37 w 101"/>
              <a:gd name="T1" fmla="*/ 7 h 117"/>
              <a:gd name="T2" fmla="*/ 1 w 101"/>
              <a:gd name="T3" fmla="*/ 46 h 117"/>
              <a:gd name="T4" fmla="*/ 28 w 101"/>
              <a:gd name="T5" fmla="*/ 97 h 117"/>
              <a:gd name="T6" fmla="*/ 85 w 101"/>
              <a:gd name="T7" fmla="*/ 115 h 117"/>
              <a:gd name="T8" fmla="*/ 91 w 101"/>
              <a:gd name="T9" fmla="*/ 85 h 117"/>
              <a:gd name="T10" fmla="*/ 100 w 101"/>
              <a:gd name="T11" fmla="*/ 49 h 117"/>
              <a:gd name="T12" fmla="*/ 85 w 101"/>
              <a:gd name="T13" fmla="*/ 7 h 117"/>
              <a:gd name="T14" fmla="*/ 37 w 101"/>
              <a:gd name="T15" fmla="*/ 7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17">
                <a:moveTo>
                  <a:pt x="37" y="7"/>
                </a:moveTo>
                <a:cubicBezTo>
                  <a:pt x="23" y="13"/>
                  <a:pt x="2" y="31"/>
                  <a:pt x="1" y="46"/>
                </a:cubicBezTo>
                <a:cubicBezTo>
                  <a:pt x="0" y="61"/>
                  <a:pt x="14" y="86"/>
                  <a:pt x="28" y="97"/>
                </a:cubicBezTo>
                <a:cubicBezTo>
                  <a:pt x="42" y="108"/>
                  <a:pt x="75" y="117"/>
                  <a:pt x="85" y="115"/>
                </a:cubicBezTo>
                <a:cubicBezTo>
                  <a:pt x="95" y="113"/>
                  <a:pt x="89" y="96"/>
                  <a:pt x="91" y="85"/>
                </a:cubicBezTo>
                <a:cubicBezTo>
                  <a:pt x="93" y="74"/>
                  <a:pt x="101" y="62"/>
                  <a:pt x="100" y="49"/>
                </a:cubicBezTo>
                <a:cubicBezTo>
                  <a:pt x="99" y="36"/>
                  <a:pt x="95" y="14"/>
                  <a:pt x="85" y="7"/>
                </a:cubicBezTo>
                <a:cubicBezTo>
                  <a:pt x="75" y="0"/>
                  <a:pt x="51" y="1"/>
                  <a:pt x="37" y="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999" name="Freeform 31"/>
          <p:cNvSpPr>
            <a:spLocks/>
          </p:cNvSpPr>
          <p:nvPr/>
        </p:nvSpPr>
        <p:spPr bwMode="auto">
          <a:xfrm>
            <a:off x="4487863" y="5189538"/>
            <a:ext cx="150812" cy="150812"/>
          </a:xfrm>
          <a:custGeom>
            <a:avLst/>
            <a:gdLst>
              <a:gd name="T0" fmla="*/ 41 w 95"/>
              <a:gd name="T1" fmla="*/ 7 h 95"/>
              <a:gd name="T2" fmla="*/ 2 w 95"/>
              <a:gd name="T3" fmla="*/ 58 h 95"/>
              <a:gd name="T4" fmla="*/ 26 w 95"/>
              <a:gd name="T5" fmla="*/ 88 h 95"/>
              <a:gd name="T6" fmla="*/ 53 w 95"/>
              <a:gd name="T7" fmla="*/ 94 h 95"/>
              <a:gd name="T8" fmla="*/ 80 w 95"/>
              <a:gd name="T9" fmla="*/ 79 h 95"/>
              <a:gd name="T10" fmla="*/ 92 w 95"/>
              <a:gd name="T11" fmla="*/ 34 h 95"/>
              <a:gd name="T12" fmla="*/ 62 w 95"/>
              <a:gd name="T13" fmla="*/ 19 h 95"/>
              <a:gd name="T14" fmla="*/ 41 w 95"/>
              <a:gd name="T15" fmla="*/ 7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95">
                <a:moveTo>
                  <a:pt x="41" y="7"/>
                </a:moveTo>
                <a:cubicBezTo>
                  <a:pt x="31" y="14"/>
                  <a:pt x="4" y="45"/>
                  <a:pt x="2" y="58"/>
                </a:cubicBezTo>
                <a:cubicBezTo>
                  <a:pt x="0" y="71"/>
                  <a:pt x="17" y="82"/>
                  <a:pt x="26" y="88"/>
                </a:cubicBezTo>
                <a:cubicBezTo>
                  <a:pt x="35" y="94"/>
                  <a:pt x="44" y="95"/>
                  <a:pt x="53" y="94"/>
                </a:cubicBezTo>
                <a:cubicBezTo>
                  <a:pt x="62" y="93"/>
                  <a:pt x="73" y="89"/>
                  <a:pt x="80" y="79"/>
                </a:cubicBezTo>
                <a:cubicBezTo>
                  <a:pt x="87" y="69"/>
                  <a:pt x="95" y="44"/>
                  <a:pt x="92" y="34"/>
                </a:cubicBezTo>
                <a:cubicBezTo>
                  <a:pt x="89" y="24"/>
                  <a:pt x="70" y="24"/>
                  <a:pt x="62" y="19"/>
                </a:cubicBezTo>
                <a:cubicBezTo>
                  <a:pt x="54" y="14"/>
                  <a:pt x="51" y="0"/>
                  <a:pt x="41" y="7"/>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000" name="Freeform 32"/>
          <p:cNvSpPr>
            <a:spLocks/>
          </p:cNvSpPr>
          <p:nvPr/>
        </p:nvSpPr>
        <p:spPr bwMode="auto">
          <a:xfrm>
            <a:off x="4397375" y="5518150"/>
            <a:ext cx="160338" cy="268288"/>
          </a:xfrm>
          <a:custGeom>
            <a:avLst/>
            <a:gdLst>
              <a:gd name="T0" fmla="*/ 47 w 101"/>
              <a:gd name="T1" fmla="*/ 58 h 169"/>
              <a:gd name="T2" fmla="*/ 2 w 101"/>
              <a:gd name="T3" fmla="*/ 127 h 169"/>
              <a:gd name="T4" fmla="*/ 35 w 101"/>
              <a:gd name="T5" fmla="*/ 163 h 169"/>
              <a:gd name="T6" fmla="*/ 74 w 101"/>
              <a:gd name="T7" fmla="*/ 160 h 169"/>
              <a:gd name="T8" fmla="*/ 71 w 101"/>
              <a:gd name="T9" fmla="*/ 127 h 169"/>
              <a:gd name="T10" fmla="*/ 83 w 101"/>
              <a:gd name="T11" fmla="*/ 100 h 169"/>
              <a:gd name="T12" fmla="*/ 98 w 101"/>
              <a:gd name="T13" fmla="*/ 55 h 169"/>
              <a:gd name="T14" fmla="*/ 62 w 101"/>
              <a:gd name="T15" fmla="*/ 7 h 169"/>
              <a:gd name="T16" fmla="*/ 35 w 101"/>
              <a:gd name="T17" fmla="*/ 13 h 169"/>
              <a:gd name="T18" fmla="*/ 47 w 101"/>
              <a:gd name="T19" fmla="*/ 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69">
                <a:moveTo>
                  <a:pt x="47" y="58"/>
                </a:moveTo>
                <a:cubicBezTo>
                  <a:pt x="42" y="77"/>
                  <a:pt x="4" y="110"/>
                  <a:pt x="2" y="127"/>
                </a:cubicBezTo>
                <a:cubicBezTo>
                  <a:pt x="0" y="144"/>
                  <a:pt x="23" y="157"/>
                  <a:pt x="35" y="163"/>
                </a:cubicBezTo>
                <a:cubicBezTo>
                  <a:pt x="47" y="169"/>
                  <a:pt x="68" y="166"/>
                  <a:pt x="74" y="160"/>
                </a:cubicBezTo>
                <a:cubicBezTo>
                  <a:pt x="80" y="154"/>
                  <a:pt x="70" y="137"/>
                  <a:pt x="71" y="127"/>
                </a:cubicBezTo>
                <a:cubicBezTo>
                  <a:pt x="72" y="117"/>
                  <a:pt x="79" y="112"/>
                  <a:pt x="83" y="100"/>
                </a:cubicBezTo>
                <a:cubicBezTo>
                  <a:pt x="87" y="88"/>
                  <a:pt x="101" y="70"/>
                  <a:pt x="98" y="55"/>
                </a:cubicBezTo>
                <a:cubicBezTo>
                  <a:pt x="95" y="40"/>
                  <a:pt x="72" y="14"/>
                  <a:pt x="62" y="7"/>
                </a:cubicBezTo>
                <a:cubicBezTo>
                  <a:pt x="52" y="0"/>
                  <a:pt x="39" y="7"/>
                  <a:pt x="35" y="13"/>
                </a:cubicBezTo>
                <a:cubicBezTo>
                  <a:pt x="31" y="19"/>
                  <a:pt x="52" y="39"/>
                  <a:pt x="47" y="58"/>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001" name="Freeform 33"/>
          <p:cNvSpPr>
            <a:spLocks/>
          </p:cNvSpPr>
          <p:nvPr/>
        </p:nvSpPr>
        <p:spPr bwMode="auto">
          <a:xfrm>
            <a:off x="4891088" y="4918075"/>
            <a:ext cx="171450" cy="173038"/>
          </a:xfrm>
          <a:custGeom>
            <a:avLst/>
            <a:gdLst>
              <a:gd name="T0" fmla="*/ 0 w 108"/>
              <a:gd name="T1" fmla="*/ 0 h 109"/>
              <a:gd name="T2" fmla="*/ 21 w 108"/>
              <a:gd name="T3" fmla="*/ 93 h 109"/>
              <a:gd name="T4" fmla="*/ 60 w 108"/>
              <a:gd name="T5" fmla="*/ 99 h 109"/>
              <a:gd name="T6" fmla="*/ 102 w 108"/>
              <a:gd name="T7" fmla="*/ 75 h 109"/>
              <a:gd name="T8" fmla="*/ 96 w 108"/>
              <a:gd name="T9" fmla="*/ 48 h 109"/>
              <a:gd name="T10" fmla="*/ 69 w 108"/>
              <a:gd name="T11" fmla="*/ 36 h 109"/>
              <a:gd name="T12" fmla="*/ 57 w 108"/>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08" h="109">
                <a:moveTo>
                  <a:pt x="0" y="0"/>
                </a:moveTo>
                <a:cubicBezTo>
                  <a:pt x="5" y="38"/>
                  <a:pt x="11" y="77"/>
                  <a:pt x="21" y="93"/>
                </a:cubicBezTo>
                <a:cubicBezTo>
                  <a:pt x="31" y="109"/>
                  <a:pt x="47" y="102"/>
                  <a:pt x="60" y="99"/>
                </a:cubicBezTo>
                <a:cubicBezTo>
                  <a:pt x="73" y="96"/>
                  <a:pt x="96" y="84"/>
                  <a:pt x="102" y="75"/>
                </a:cubicBezTo>
                <a:cubicBezTo>
                  <a:pt x="108" y="66"/>
                  <a:pt x="101" y="54"/>
                  <a:pt x="96" y="48"/>
                </a:cubicBezTo>
                <a:cubicBezTo>
                  <a:pt x="91" y="42"/>
                  <a:pt x="76" y="44"/>
                  <a:pt x="69" y="36"/>
                </a:cubicBezTo>
                <a:cubicBezTo>
                  <a:pt x="62" y="28"/>
                  <a:pt x="59" y="14"/>
                  <a:pt x="57" y="0"/>
                </a:cubicBezTo>
              </a:path>
            </a:pathLst>
          </a:cu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002" name="Freeform 34"/>
          <p:cNvSpPr>
            <a:spLocks/>
          </p:cNvSpPr>
          <p:nvPr/>
        </p:nvSpPr>
        <p:spPr bwMode="auto">
          <a:xfrm>
            <a:off x="4978400" y="5208588"/>
            <a:ext cx="152400" cy="196850"/>
          </a:xfrm>
          <a:custGeom>
            <a:avLst/>
            <a:gdLst>
              <a:gd name="T0" fmla="*/ 44 w 96"/>
              <a:gd name="T1" fmla="*/ 4 h 124"/>
              <a:gd name="T2" fmla="*/ 5 w 96"/>
              <a:gd name="T3" fmla="*/ 43 h 124"/>
              <a:gd name="T4" fmla="*/ 11 w 96"/>
              <a:gd name="T5" fmla="*/ 85 h 124"/>
              <a:gd name="T6" fmla="*/ 35 w 96"/>
              <a:gd name="T7" fmla="*/ 115 h 124"/>
              <a:gd name="T8" fmla="*/ 65 w 96"/>
              <a:gd name="T9" fmla="*/ 121 h 124"/>
              <a:gd name="T10" fmla="*/ 95 w 96"/>
              <a:gd name="T11" fmla="*/ 94 h 124"/>
              <a:gd name="T12" fmla="*/ 71 w 96"/>
              <a:gd name="T13" fmla="*/ 67 h 124"/>
              <a:gd name="T14" fmla="*/ 83 w 96"/>
              <a:gd name="T15" fmla="*/ 46 h 124"/>
              <a:gd name="T16" fmla="*/ 89 w 96"/>
              <a:gd name="T17" fmla="*/ 19 h 124"/>
              <a:gd name="T18" fmla="*/ 44 w 96"/>
              <a:gd name="T19"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24">
                <a:moveTo>
                  <a:pt x="44" y="4"/>
                </a:moveTo>
                <a:cubicBezTo>
                  <a:pt x="30" y="8"/>
                  <a:pt x="10" y="30"/>
                  <a:pt x="5" y="43"/>
                </a:cubicBezTo>
                <a:cubicBezTo>
                  <a:pt x="0" y="56"/>
                  <a:pt x="6" y="73"/>
                  <a:pt x="11" y="85"/>
                </a:cubicBezTo>
                <a:cubicBezTo>
                  <a:pt x="16" y="97"/>
                  <a:pt x="26" y="109"/>
                  <a:pt x="35" y="115"/>
                </a:cubicBezTo>
                <a:cubicBezTo>
                  <a:pt x="44" y="121"/>
                  <a:pt x="55" y="124"/>
                  <a:pt x="65" y="121"/>
                </a:cubicBezTo>
                <a:cubicBezTo>
                  <a:pt x="75" y="118"/>
                  <a:pt x="94" y="103"/>
                  <a:pt x="95" y="94"/>
                </a:cubicBezTo>
                <a:cubicBezTo>
                  <a:pt x="96" y="85"/>
                  <a:pt x="73" y="75"/>
                  <a:pt x="71" y="67"/>
                </a:cubicBezTo>
                <a:cubicBezTo>
                  <a:pt x="69" y="59"/>
                  <a:pt x="80" y="54"/>
                  <a:pt x="83" y="46"/>
                </a:cubicBezTo>
                <a:cubicBezTo>
                  <a:pt x="86" y="38"/>
                  <a:pt x="93" y="27"/>
                  <a:pt x="89" y="19"/>
                </a:cubicBezTo>
                <a:cubicBezTo>
                  <a:pt x="85" y="11"/>
                  <a:pt x="58" y="0"/>
                  <a:pt x="44" y="4"/>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003" name="Freeform 35"/>
          <p:cNvSpPr>
            <a:spLocks/>
          </p:cNvSpPr>
          <p:nvPr/>
        </p:nvSpPr>
        <p:spPr bwMode="auto">
          <a:xfrm>
            <a:off x="4860925" y="5530850"/>
            <a:ext cx="185738" cy="192088"/>
          </a:xfrm>
          <a:custGeom>
            <a:avLst/>
            <a:gdLst>
              <a:gd name="T0" fmla="*/ 58 w 117"/>
              <a:gd name="T1" fmla="*/ 2 h 121"/>
              <a:gd name="T2" fmla="*/ 22 w 117"/>
              <a:gd name="T3" fmla="*/ 20 h 121"/>
              <a:gd name="T4" fmla="*/ 7 w 117"/>
              <a:gd name="T5" fmla="*/ 53 h 121"/>
              <a:gd name="T6" fmla="*/ 1 w 117"/>
              <a:gd name="T7" fmla="*/ 83 h 121"/>
              <a:gd name="T8" fmla="*/ 7 w 117"/>
              <a:gd name="T9" fmla="*/ 116 h 121"/>
              <a:gd name="T10" fmla="*/ 46 w 117"/>
              <a:gd name="T11" fmla="*/ 113 h 121"/>
              <a:gd name="T12" fmla="*/ 94 w 117"/>
              <a:gd name="T13" fmla="*/ 104 h 121"/>
              <a:gd name="T14" fmla="*/ 115 w 117"/>
              <a:gd name="T15" fmla="*/ 89 h 121"/>
              <a:gd name="T16" fmla="*/ 106 w 117"/>
              <a:gd name="T17" fmla="*/ 41 h 121"/>
              <a:gd name="T18" fmla="*/ 82 w 117"/>
              <a:gd name="T19" fmla="*/ 8 h 121"/>
              <a:gd name="T20" fmla="*/ 58 w 117"/>
              <a:gd name="T21" fmla="*/ 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21">
                <a:moveTo>
                  <a:pt x="58" y="2"/>
                </a:moveTo>
                <a:cubicBezTo>
                  <a:pt x="48" y="4"/>
                  <a:pt x="30" y="12"/>
                  <a:pt x="22" y="20"/>
                </a:cubicBezTo>
                <a:cubicBezTo>
                  <a:pt x="14" y="28"/>
                  <a:pt x="10" y="43"/>
                  <a:pt x="7" y="53"/>
                </a:cubicBezTo>
                <a:cubicBezTo>
                  <a:pt x="4" y="63"/>
                  <a:pt x="1" y="73"/>
                  <a:pt x="1" y="83"/>
                </a:cubicBezTo>
                <a:cubicBezTo>
                  <a:pt x="1" y="93"/>
                  <a:pt x="0" y="111"/>
                  <a:pt x="7" y="116"/>
                </a:cubicBezTo>
                <a:cubicBezTo>
                  <a:pt x="14" y="121"/>
                  <a:pt x="32" y="115"/>
                  <a:pt x="46" y="113"/>
                </a:cubicBezTo>
                <a:cubicBezTo>
                  <a:pt x="60" y="111"/>
                  <a:pt x="83" y="108"/>
                  <a:pt x="94" y="104"/>
                </a:cubicBezTo>
                <a:cubicBezTo>
                  <a:pt x="105" y="100"/>
                  <a:pt x="113" y="99"/>
                  <a:pt x="115" y="89"/>
                </a:cubicBezTo>
                <a:cubicBezTo>
                  <a:pt x="117" y="79"/>
                  <a:pt x="111" y="54"/>
                  <a:pt x="106" y="41"/>
                </a:cubicBezTo>
                <a:cubicBezTo>
                  <a:pt x="101" y="28"/>
                  <a:pt x="90" y="14"/>
                  <a:pt x="82" y="8"/>
                </a:cubicBezTo>
                <a:cubicBezTo>
                  <a:pt x="74" y="2"/>
                  <a:pt x="68" y="0"/>
                  <a:pt x="58" y="2"/>
                </a:cubicBez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004" name="Text Box 36"/>
          <p:cNvSpPr txBox="1">
            <a:spLocks noChangeArrowheads="1"/>
          </p:cNvSpPr>
          <p:nvPr/>
        </p:nvSpPr>
        <p:spPr bwMode="auto">
          <a:xfrm>
            <a:off x="5786438" y="14478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latin typeface="Arial" charset="0"/>
              </a:rPr>
              <a:t>Random, homogeneous</a:t>
            </a:r>
          </a:p>
        </p:txBody>
      </p:sp>
      <p:sp>
        <p:nvSpPr>
          <p:cNvPr id="340005" name="Text Box 37"/>
          <p:cNvSpPr txBox="1">
            <a:spLocks noChangeArrowheads="1"/>
          </p:cNvSpPr>
          <p:nvPr/>
        </p:nvSpPr>
        <p:spPr bwMode="auto">
          <a:xfrm>
            <a:off x="5786438" y="2757488"/>
            <a:ext cx="25003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latin typeface="Arial" charset="0"/>
              </a:rPr>
              <a:t>Large-scale, continuous gradient</a:t>
            </a:r>
          </a:p>
        </p:txBody>
      </p:sp>
      <p:sp>
        <p:nvSpPr>
          <p:cNvPr id="340006" name="Text Box 38"/>
          <p:cNvSpPr txBox="1">
            <a:spLocks noChangeArrowheads="1"/>
          </p:cNvSpPr>
          <p:nvPr/>
        </p:nvSpPr>
        <p:spPr bwMode="auto">
          <a:xfrm>
            <a:off x="5781675" y="3914775"/>
            <a:ext cx="1585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latin typeface="Arial" charset="0"/>
              </a:rPr>
              <a:t>Small-scale </a:t>
            </a:r>
            <a:br>
              <a:rPr lang="en-US" altLang="en-US" sz="1800" b="1">
                <a:effectLst/>
                <a:latin typeface="Arial" charset="0"/>
              </a:rPr>
            </a:br>
            <a:r>
              <a:rPr lang="en-US" altLang="en-US" sz="1800" b="1">
                <a:effectLst/>
                <a:latin typeface="Arial" charset="0"/>
              </a:rPr>
              <a:t>patchiness</a:t>
            </a:r>
          </a:p>
        </p:txBody>
      </p:sp>
      <p:sp>
        <p:nvSpPr>
          <p:cNvPr id="340007" name="Text Box 39"/>
          <p:cNvSpPr txBox="1">
            <a:spLocks noChangeArrowheads="1"/>
          </p:cNvSpPr>
          <p:nvPr/>
        </p:nvSpPr>
        <p:spPr bwMode="auto">
          <a:xfrm>
            <a:off x="5795963" y="5067300"/>
            <a:ext cx="25003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latin typeface="Arial" charset="0"/>
              </a:rPr>
              <a:t>Nested heterogeneity</a:t>
            </a:r>
          </a:p>
        </p:txBody>
      </p:sp>
      <p:sp>
        <p:nvSpPr>
          <p:cNvPr id="340008" name="Rectangle 40"/>
          <p:cNvSpPr>
            <a:spLocks noChangeArrowheads="1"/>
          </p:cNvSpPr>
          <p:nvPr/>
        </p:nvSpPr>
        <p:spPr bwMode="auto">
          <a:xfrm>
            <a:off x="541338" y="6215063"/>
            <a:ext cx="3373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2000">
                <a:solidFill>
                  <a:schemeClr val="bg1"/>
                </a:solidFill>
                <a:effectLst>
                  <a:outerShdw blurRad="38100" dist="38100" dir="2700000" algn="tl">
                    <a:srgbClr val="000000"/>
                  </a:outerShdw>
                </a:effectLst>
                <a:latin typeface="Comic Sans MS" pitchFamily="66" charset="0"/>
              </a:rPr>
              <a:t>(Ettema and Wardle 2002)</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0" name="Picture 4" descr="Figure 1_21-Nov-2-13"/>
          <p:cNvPicPr>
            <a:picLocks noChangeAspect="1" noChangeArrowheads="1"/>
          </p:cNvPicPr>
          <p:nvPr/>
        </p:nvPicPr>
        <p:blipFill>
          <a:blip r:embed="rId3">
            <a:extLst>
              <a:ext uri="{28A0092B-C50C-407E-A947-70E740481C1C}">
                <a14:useLocalDpi xmlns:a14="http://schemas.microsoft.com/office/drawing/2010/main" val="0"/>
              </a:ext>
            </a:extLst>
          </a:blip>
          <a:srcRect t="21225" b="7866"/>
          <a:stretch>
            <a:fillRect/>
          </a:stretch>
        </p:blipFill>
        <p:spPr bwMode="auto">
          <a:xfrm>
            <a:off x="260350" y="1779588"/>
            <a:ext cx="8575675" cy="4427537"/>
          </a:xfrm>
          <a:prstGeom prst="rect">
            <a:avLst/>
          </a:prstGeom>
          <a:noFill/>
          <a:extLst>
            <a:ext uri="{909E8E84-426E-40DD-AFC4-6F175D3DCCD1}">
              <a14:hiddenFill xmlns:a14="http://schemas.microsoft.com/office/drawing/2010/main">
                <a:solidFill>
                  <a:srgbClr val="FFFFFF"/>
                </a:solidFill>
              </a14:hiddenFill>
            </a:ext>
          </a:extLst>
        </p:spPr>
      </p:pic>
      <p:sp>
        <p:nvSpPr>
          <p:cNvPr id="408581" name="Text Box 5"/>
          <p:cNvSpPr txBox="1">
            <a:spLocks noChangeArrowheads="1"/>
          </p:cNvSpPr>
          <p:nvPr/>
        </p:nvSpPr>
        <p:spPr bwMode="auto">
          <a:xfrm>
            <a:off x="190500" y="233363"/>
            <a:ext cx="87137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114F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4000" b="1">
                <a:effectLst/>
                <a:latin typeface="Arial" charset="0"/>
              </a:rPr>
              <a:t>Variograms and spatial patterns in stream networks</a:t>
            </a:r>
            <a:endParaRPr lang="en-US" altLang="en-US" sz="3600" b="1">
              <a:effectLst/>
              <a:latin typeface="Arial" charset="0"/>
            </a:endParaRPr>
          </a:p>
        </p:txBody>
      </p:sp>
      <p:sp>
        <p:nvSpPr>
          <p:cNvPr id="408582" name="Rectangle 6"/>
          <p:cNvSpPr>
            <a:spLocks noChangeArrowheads="1"/>
          </p:cNvSpPr>
          <p:nvPr/>
        </p:nvSpPr>
        <p:spPr bwMode="auto">
          <a:xfrm>
            <a:off x="303213" y="6324600"/>
            <a:ext cx="240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b="1">
                <a:effectLst/>
                <a:latin typeface="Arial" charset="0"/>
              </a:rPr>
              <a:t>(McGuire et al. 2014)</a:t>
            </a:r>
            <a:endParaRPr lang="en-US" altLang="en-US" sz="1800">
              <a:effectLst/>
              <a:latin typeface="Arial"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Figure 2_14-Mar-14"/>
          <p:cNvPicPr>
            <a:picLocks noChangeAspect="1" noChangeArrowheads="1"/>
          </p:cNvPicPr>
          <p:nvPr/>
        </p:nvPicPr>
        <p:blipFill>
          <a:blip r:embed="rId3" cstate="print">
            <a:extLst>
              <a:ext uri="{28A0092B-C50C-407E-A947-70E740481C1C}">
                <a14:useLocalDpi xmlns:a14="http://schemas.microsoft.com/office/drawing/2010/main" val="0"/>
              </a:ext>
            </a:extLst>
          </a:blip>
          <a:srcRect t="8870" b="29120"/>
          <a:stretch>
            <a:fillRect/>
          </a:stretch>
        </p:blipFill>
        <p:spPr bwMode="auto">
          <a:xfrm>
            <a:off x="387350" y="93663"/>
            <a:ext cx="8408988" cy="6748462"/>
          </a:xfrm>
          <a:prstGeom prst="rect">
            <a:avLst/>
          </a:prstGeom>
          <a:noFill/>
          <a:extLst>
            <a:ext uri="{909E8E84-426E-40DD-AFC4-6F175D3DCCD1}">
              <a14:hiddenFill xmlns:a14="http://schemas.microsoft.com/office/drawing/2010/main">
                <a:solidFill>
                  <a:srgbClr val="FFFFFF"/>
                </a:solidFill>
              </a14:hiddenFill>
            </a:ext>
          </a:extLst>
        </p:spPr>
      </p:pic>
      <p:sp>
        <p:nvSpPr>
          <p:cNvPr id="429059" name="Rectangle 3"/>
          <p:cNvSpPr>
            <a:spLocks noChangeArrowheads="1"/>
          </p:cNvSpPr>
          <p:nvPr/>
        </p:nvSpPr>
        <p:spPr bwMode="auto">
          <a:xfrm>
            <a:off x="303213" y="6116638"/>
            <a:ext cx="2406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800" b="1">
                <a:effectLst/>
                <a:latin typeface="Arial" charset="0"/>
              </a:rPr>
              <a:t>(McGuire et al. 2014)</a:t>
            </a:r>
            <a:endParaRPr lang="en-US" altLang="en-US" sz="1800">
              <a:effectLst/>
              <a:latin typeface="Arial"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1" name="Picture 3"/>
          <p:cNvPicPr>
            <a:picLocks noChangeAspect="1" noChangeArrowheads="1"/>
          </p:cNvPicPr>
          <p:nvPr/>
        </p:nvPicPr>
        <p:blipFill>
          <a:blip r:embed="rId3">
            <a:extLst>
              <a:ext uri="{28A0092B-C50C-407E-A947-70E740481C1C}">
                <a14:useLocalDpi xmlns:a14="http://schemas.microsoft.com/office/drawing/2010/main" val="0"/>
              </a:ext>
            </a:extLst>
          </a:blip>
          <a:srcRect l="13817" t="13814" r="19698" b="2959"/>
          <a:stretch>
            <a:fillRect/>
          </a:stretch>
        </p:blipFill>
        <p:spPr bwMode="auto">
          <a:xfrm>
            <a:off x="38100" y="255588"/>
            <a:ext cx="6408738" cy="634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7012" name="Rectangle 4"/>
          <p:cNvSpPr>
            <a:spLocks noChangeArrowheads="1"/>
          </p:cNvSpPr>
          <p:nvPr/>
        </p:nvSpPr>
        <p:spPr bwMode="auto">
          <a:xfrm>
            <a:off x="6599238" y="6151563"/>
            <a:ext cx="25447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800" b="1">
                <a:effectLst/>
                <a:latin typeface="Arial" charset="0"/>
              </a:rPr>
              <a:t>(McGuire et al. 2014)</a:t>
            </a:r>
            <a:endParaRPr lang="en-US" altLang="en-US" sz="1800">
              <a:effectLst/>
              <a:latin typeface="Arial" charset="0"/>
            </a:endParaRPr>
          </a:p>
        </p:txBody>
      </p:sp>
      <p:sp>
        <p:nvSpPr>
          <p:cNvPr id="427015" name="Rectangle 7"/>
          <p:cNvSpPr>
            <a:spLocks noChangeArrowheads="1"/>
          </p:cNvSpPr>
          <p:nvPr/>
        </p:nvSpPr>
        <p:spPr bwMode="auto">
          <a:xfrm>
            <a:off x="150813" y="3217863"/>
            <a:ext cx="601662" cy="614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Rectangle 8"/>
          <p:cNvSpPr>
            <a:spLocks noChangeArrowheads="1"/>
          </p:cNvSpPr>
          <p:nvPr/>
        </p:nvSpPr>
        <p:spPr bwMode="auto">
          <a:xfrm>
            <a:off x="3484563" y="3162300"/>
            <a:ext cx="601662" cy="614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27017" name="Picture 9"/>
          <p:cNvPicPr>
            <a:picLocks noChangeAspect="1" noChangeArrowheads="1"/>
          </p:cNvPicPr>
          <p:nvPr/>
        </p:nvPicPr>
        <p:blipFill>
          <a:blip r:embed="rId4">
            <a:extLst>
              <a:ext uri="{28A0092B-C50C-407E-A947-70E740481C1C}">
                <a14:useLocalDpi xmlns:a14="http://schemas.microsoft.com/office/drawing/2010/main" val="0"/>
              </a:ext>
            </a:extLst>
          </a:blip>
          <a:srcRect l="23801" t="41771" r="51007" b="41624"/>
          <a:stretch>
            <a:fillRect/>
          </a:stretch>
        </p:blipFill>
        <p:spPr bwMode="auto">
          <a:xfrm>
            <a:off x="6442075" y="2689225"/>
            <a:ext cx="249555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5" name="Picture 3"/>
          <p:cNvPicPr>
            <a:picLocks noChangeAspect="1" noChangeArrowheads="1"/>
          </p:cNvPicPr>
          <p:nvPr/>
        </p:nvPicPr>
        <p:blipFill>
          <a:blip r:embed="rId3">
            <a:extLst>
              <a:ext uri="{28A0092B-C50C-407E-A947-70E740481C1C}">
                <a14:useLocalDpi xmlns:a14="http://schemas.microsoft.com/office/drawing/2010/main" val="0"/>
              </a:ext>
            </a:extLst>
          </a:blip>
          <a:srcRect l="4869" t="10126" r="16458" b="1875"/>
          <a:stretch>
            <a:fillRect/>
          </a:stretch>
        </p:blipFill>
        <p:spPr bwMode="auto">
          <a:xfrm>
            <a:off x="111125" y="150813"/>
            <a:ext cx="8815388"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4">
            <a:extLst>
              <a:ext uri="{28A0092B-C50C-407E-A947-70E740481C1C}">
                <a14:useLocalDpi xmlns:a14="http://schemas.microsoft.com/office/drawing/2010/main" val="0"/>
              </a:ext>
            </a:extLst>
          </a:blip>
          <a:srcRect l="10294" t="25063" r="9239" b="66833"/>
          <a:stretch>
            <a:fillRect/>
          </a:stretch>
        </p:blipFill>
        <p:spPr bwMode="auto">
          <a:xfrm>
            <a:off x="1341438" y="6335713"/>
            <a:ext cx="64484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descr="HBEF Vall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75"/>
            <a:ext cx="9144000" cy="6842125"/>
          </a:xfrm>
          <a:prstGeom prst="rect">
            <a:avLst/>
          </a:prstGeom>
          <a:noFill/>
          <a:extLst>
            <a:ext uri="{909E8E84-426E-40DD-AFC4-6F175D3DCCD1}">
              <a14:hiddenFill xmlns:a14="http://schemas.microsoft.com/office/drawing/2010/main">
                <a:solidFill>
                  <a:srgbClr val="FFFFFF"/>
                </a:solidFill>
              </a14:hiddenFill>
            </a:ext>
          </a:extLst>
        </p:spPr>
      </p:pic>
      <p:sp>
        <p:nvSpPr>
          <p:cNvPr id="435203" name="Freeform 3"/>
          <p:cNvSpPr>
            <a:spLocks/>
          </p:cNvSpPr>
          <p:nvPr/>
        </p:nvSpPr>
        <p:spPr bwMode="auto">
          <a:xfrm>
            <a:off x="3771900" y="3276600"/>
            <a:ext cx="1812925" cy="3254375"/>
          </a:xfrm>
          <a:custGeom>
            <a:avLst/>
            <a:gdLst>
              <a:gd name="T0" fmla="*/ 1142 w 1142"/>
              <a:gd name="T1" fmla="*/ 2050 h 2050"/>
              <a:gd name="T2" fmla="*/ 559 w 1142"/>
              <a:gd name="T3" fmla="*/ 1824 h 2050"/>
              <a:gd name="T4" fmla="*/ 312 w 1142"/>
              <a:gd name="T5" fmla="*/ 1536 h 2050"/>
              <a:gd name="T6" fmla="*/ 264 w 1142"/>
              <a:gd name="T7" fmla="*/ 1344 h 2050"/>
              <a:gd name="T8" fmla="*/ 456 w 1142"/>
              <a:gd name="T9" fmla="*/ 1200 h 2050"/>
              <a:gd name="T10" fmla="*/ 312 w 1142"/>
              <a:gd name="T11" fmla="*/ 1008 h 2050"/>
              <a:gd name="T12" fmla="*/ 346 w 1142"/>
              <a:gd name="T13" fmla="*/ 857 h 2050"/>
              <a:gd name="T14" fmla="*/ 504 w 1142"/>
              <a:gd name="T15" fmla="*/ 816 h 2050"/>
              <a:gd name="T16" fmla="*/ 634 w 1142"/>
              <a:gd name="T17" fmla="*/ 720 h 2050"/>
              <a:gd name="T18" fmla="*/ 600 w 1142"/>
              <a:gd name="T19" fmla="*/ 576 h 2050"/>
              <a:gd name="T20" fmla="*/ 463 w 1142"/>
              <a:gd name="T21" fmla="*/ 459 h 2050"/>
              <a:gd name="T22" fmla="*/ 312 w 1142"/>
              <a:gd name="T23" fmla="*/ 363 h 2050"/>
              <a:gd name="T24" fmla="*/ 141 w 1142"/>
              <a:gd name="T25" fmla="*/ 288 h 2050"/>
              <a:gd name="T26" fmla="*/ 10 w 1142"/>
              <a:gd name="T27" fmla="*/ 206 h 2050"/>
              <a:gd name="T28" fmla="*/ 79 w 1142"/>
              <a:gd name="T29" fmla="*/ 123 h 2050"/>
              <a:gd name="T30" fmla="*/ 216 w 1142"/>
              <a:gd name="T31" fmla="*/ 96 h 2050"/>
              <a:gd name="T32" fmla="*/ 408 w 1142"/>
              <a:gd name="T33" fmla="*/ 48 h 2050"/>
              <a:gd name="T34" fmla="*/ 552 w 1142"/>
              <a:gd name="T35" fmla="*/ 0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2" h="2050">
                <a:moveTo>
                  <a:pt x="1142" y="2050"/>
                </a:moveTo>
                <a:cubicBezTo>
                  <a:pt x="1045" y="2014"/>
                  <a:pt x="697" y="1910"/>
                  <a:pt x="559" y="1824"/>
                </a:cubicBezTo>
                <a:cubicBezTo>
                  <a:pt x="421" y="1738"/>
                  <a:pt x="361" y="1616"/>
                  <a:pt x="312" y="1536"/>
                </a:cubicBezTo>
                <a:cubicBezTo>
                  <a:pt x="263" y="1456"/>
                  <a:pt x="240" y="1400"/>
                  <a:pt x="264" y="1344"/>
                </a:cubicBezTo>
                <a:cubicBezTo>
                  <a:pt x="288" y="1288"/>
                  <a:pt x="448" y="1256"/>
                  <a:pt x="456" y="1200"/>
                </a:cubicBezTo>
                <a:cubicBezTo>
                  <a:pt x="464" y="1144"/>
                  <a:pt x="330" y="1065"/>
                  <a:pt x="312" y="1008"/>
                </a:cubicBezTo>
                <a:cubicBezTo>
                  <a:pt x="294" y="951"/>
                  <a:pt x="314" y="889"/>
                  <a:pt x="346" y="857"/>
                </a:cubicBezTo>
                <a:cubicBezTo>
                  <a:pt x="378" y="825"/>
                  <a:pt x="456" y="839"/>
                  <a:pt x="504" y="816"/>
                </a:cubicBezTo>
                <a:cubicBezTo>
                  <a:pt x="552" y="793"/>
                  <a:pt x="618" y="760"/>
                  <a:pt x="634" y="720"/>
                </a:cubicBezTo>
                <a:cubicBezTo>
                  <a:pt x="650" y="680"/>
                  <a:pt x="628" y="620"/>
                  <a:pt x="600" y="576"/>
                </a:cubicBezTo>
                <a:cubicBezTo>
                  <a:pt x="572" y="532"/>
                  <a:pt x="511" y="494"/>
                  <a:pt x="463" y="459"/>
                </a:cubicBezTo>
                <a:cubicBezTo>
                  <a:pt x="415" y="424"/>
                  <a:pt x="366" y="392"/>
                  <a:pt x="312" y="363"/>
                </a:cubicBezTo>
                <a:cubicBezTo>
                  <a:pt x="258" y="334"/>
                  <a:pt x="191" y="314"/>
                  <a:pt x="141" y="288"/>
                </a:cubicBezTo>
                <a:cubicBezTo>
                  <a:pt x="91" y="262"/>
                  <a:pt x="20" y="234"/>
                  <a:pt x="10" y="206"/>
                </a:cubicBezTo>
                <a:cubicBezTo>
                  <a:pt x="0" y="178"/>
                  <a:pt x="45" y="141"/>
                  <a:pt x="79" y="123"/>
                </a:cubicBezTo>
                <a:cubicBezTo>
                  <a:pt x="113" y="105"/>
                  <a:pt x="161" y="108"/>
                  <a:pt x="216" y="96"/>
                </a:cubicBezTo>
                <a:cubicBezTo>
                  <a:pt x="271" y="84"/>
                  <a:pt x="352" y="64"/>
                  <a:pt x="408" y="48"/>
                </a:cubicBezTo>
                <a:cubicBezTo>
                  <a:pt x="464" y="32"/>
                  <a:pt x="528" y="8"/>
                  <a:pt x="552" y="0"/>
                </a:cubicBezTo>
              </a:path>
            </a:pathLst>
          </a:custGeom>
          <a:noFill/>
          <a:ln w="50800">
            <a:solidFill>
              <a:srgbClr val="0000FF"/>
            </a:solidFill>
            <a:round/>
            <a:headEnd type="non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4" name="Freeform 4"/>
          <p:cNvSpPr>
            <a:spLocks/>
          </p:cNvSpPr>
          <p:nvPr/>
        </p:nvSpPr>
        <p:spPr bwMode="auto">
          <a:xfrm>
            <a:off x="152400" y="4953000"/>
            <a:ext cx="4114800" cy="850900"/>
          </a:xfrm>
          <a:custGeom>
            <a:avLst/>
            <a:gdLst>
              <a:gd name="T0" fmla="*/ 2592 w 2592"/>
              <a:gd name="T1" fmla="*/ 480 h 536"/>
              <a:gd name="T2" fmla="*/ 2448 w 2592"/>
              <a:gd name="T3" fmla="*/ 528 h 536"/>
              <a:gd name="T4" fmla="*/ 2160 w 2592"/>
              <a:gd name="T5" fmla="*/ 432 h 536"/>
              <a:gd name="T6" fmla="*/ 1879 w 2592"/>
              <a:gd name="T7" fmla="*/ 487 h 536"/>
              <a:gd name="T8" fmla="*/ 1680 w 2592"/>
              <a:gd name="T9" fmla="*/ 480 h 536"/>
              <a:gd name="T10" fmla="*/ 1447 w 2592"/>
              <a:gd name="T11" fmla="*/ 384 h 536"/>
              <a:gd name="T12" fmla="*/ 1166 w 2592"/>
              <a:gd name="T13" fmla="*/ 281 h 536"/>
              <a:gd name="T14" fmla="*/ 919 w 2592"/>
              <a:gd name="T15" fmla="*/ 309 h 536"/>
              <a:gd name="T16" fmla="*/ 576 w 2592"/>
              <a:gd name="T17" fmla="*/ 240 h 536"/>
              <a:gd name="T18" fmla="*/ 240 w 2592"/>
              <a:gd name="T19" fmla="*/ 144 h 536"/>
              <a:gd name="T20" fmla="*/ 0 w 2592"/>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2" h="536">
                <a:moveTo>
                  <a:pt x="2592" y="480"/>
                </a:moveTo>
                <a:cubicBezTo>
                  <a:pt x="2552" y="504"/>
                  <a:pt x="2520" y="536"/>
                  <a:pt x="2448" y="528"/>
                </a:cubicBezTo>
                <a:cubicBezTo>
                  <a:pt x="2376" y="520"/>
                  <a:pt x="2255" y="439"/>
                  <a:pt x="2160" y="432"/>
                </a:cubicBezTo>
                <a:cubicBezTo>
                  <a:pt x="2065" y="425"/>
                  <a:pt x="1959" y="479"/>
                  <a:pt x="1879" y="487"/>
                </a:cubicBezTo>
                <a:cubicBezTo>
                  <a:pt x="1799" y="495"/>
                  <a:pt x="1752" y="497"/>
                  <a:pt x="1680" y="480"/>
                </a:cubicBezTo>
                <a:cubicBezTo>
                  <a:pt x="1608" y="463"/>
                  <a:pt x="1533" y="417"/>
                  <a:pt x="1447" y="384"/>
                </a:cubicBezTo>
                <a:cubicBezTo>
                  <a:pt x="1361" y="351"/>
                  <a:pt x="1254" y="293"/>
                  <a:pt x="1166" y="281"/>
                </a:cubicBezTo>
                <a:cubicBezTo>
                  <a:pt x="1078" y="269"/>
                  <a:pt x="1017" y="316"/>
                  <a:pt x="919" y="309"/>
                </a:cubicBezTo>
                <a:cubicBezTo>
                  <a:pt x="821" y="302"/>
                  <a:pt x="689" y="267"/>
                  <a:pt x="576" y="240"/>
                </a:cubicBezTo>
                <a:cubicBezTo>
                  <a:pt x="463" y="213"/>
                  <a:pt x="336" y="184"/>
                  <a:pt x="240" y="144"/>
                </a:cubicBezTo>
                <a:cubicBezTo>
                  <a:pt x="144" y="104"/>
                  <a:pt x="72" y="52"/>
                  <a:pt x="0" y="0"/>
                </a:cubicBezTo>
              </a:path>
            </a:pathLst>
          </a:custGeom>
          <a:noFill/>
          <a:ln w="38100">
            <a:solidFill>
              <a:srgbClr val="0000FF"/>
            </a:solidFill>
            <a:round/>
            <a:headEnd type="non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5" name="Freeform 5"/>
          <p:cNvSpPr>
            <a:spLocks/>
          </p:cNvSpPr>
          <p:nvPr/>
        </p:nvSpPr>
        <p:spPr bwMode="auto">
          <a:xfrm>
            <a:off x="1524000" y="3962400"/>
            <a:ext cx="2743200" cy="787400"/>
          </a:xfrm>
          <a:custGeom>
            <a:avLst/>
            <a:gdLst>
              <a:gd name="T0" fmla="*/ 1728 w 1728"/>
              <a:gd name="T1" fmla="*/ 480 h 496"/>
              <a:gd name="T2" fmla="*/ 1488 w 1728"/>
              <a:gd name="T3" fmla="*/ 480 h 496"/>
              <a:gd name="T4" fmla="*/ 1296 w 1728"/>
              <a:gd name="T5" fmla="*/ 384 h 496"/>
              <a:gd name="T6" fmla="*/ 1104 w 1728"/>
              <a:gd name="T7" fmla="*/ 288 h 496"/>
              <a:gd name="T8" fmla="*/ 816 w 1728"/>
              <a:gd name="T9" fmla="*/ 240 h 496"/>
              <a:gd name="T10" fmla="*/ 576 w 1728"/>
              <a:gd name="T11" fmla="*/ 192 h 496"/>
              <a:gd name="T12" fmla="*/ 240 w 1728"/>
              <a:gd name="T13" fmla="*/ 144 h 496"/>
              <a:gd name="T14" fmla="*/ 0 w 1728"/>
              <a:gd name="T15" fmla="*/ 0 h 4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496">
                <a:moveTo>
                  <a:pt x="1728" y="480"/>
                </a:moveTo>
                <a:cubicBezTo>
                  <a:pt x="1644" y="488"/>
                  <a:pt x="1560" y="496"/>
                  <a:pt x="1488" y="480"/>
                </a:cubicBezTo>
                <a:cubicBezTo>
                  <a:pt x="1416" y="464"/>
                  <a:pt x="1360" y="416"/>
                  <a:pt x="1296" y="384"/>
                </a:cubicBezTo>
                <a:cubicBezTo>
                  <a:pt x="1232" y="352"/>
                  <a:pt x="1184" y="312"/>
                  <a:pt x="1104" y="288"/>
                </a:cubicBezTo>
                <a:cubicBezTo>
                  <a:pt x="1024" y="264"/>
                  <a:pt x="904" y="256"/>
                  <a:pt x="816" y="240"/>
                </a:cubicBezTo>
                <a:cubicBezTo>
                  <a:pt x="728" y="224"/>
                  <a:pt x="672" y="208"/>
                  <a:pt x="576" y="192"/>
                </a:cubicBezTo>
                <a:cubicBezTo>
                  <a:pt x="480" y="176"/>
                  <a:pt x="336" y="176"/>
                  <a:pt x="240" y="144"/>
                </a:cubicBezTo>
                <a:cubicBezTo>
                  <a:pt x="144" y="112"/>
                  <a:pt x="72" y="56"/>
                  <a:pt x="0" y="0"/>
                </a:cubicBezTo>
              </a:path>
            </a:pathLst>
          </a:custGeom>
          <a:noFill/>
          <a:ln w="38100">
            <a:solidFill>
              <a:srgbClr val="0000FF"/>
            </a:solidFill>
            <a:round/>
            <a:headEnd type="non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6" name="Freeform 6"/>
          <p:cNvSpPr>
            <a:spLocks/>
          </p:cNvSpPr>
          <p:nvPr/>
        </p:nvSpPr>
        <p:spPr bwMode="auto">
          <a:xfrm>
            <a:off x="4572000" y="3962400"/>
            <a:ext cx="2514600" cy="817563"/>
          </a:xfrm>
          <a:custGeom>
            <a:avLst/>
            <a:gdLst>
              <a:gd name="T0" fmla="*/ 0 w 1584"/>
              <a:gd name="T1" fmla="*/ 384 h 515"/>
              <a:gd name="T2" fmla="*/ 171 w 1584"/>
              <a:gd name="T3" fmla="*/ 507 h 515"/>
              <a:gd name="T4" fmla="*/ 384 w 1584"/>
              <a:gd name="T5" fmla="*/ 432 h 515"/>
              <a:gd name="T6" fmla="*/ 672 w 1584"/>
              <a:gd name="T7" fmla="*/ 288 h 515"/>
              <a:gd name="T8" fmla="*/ 1056 w 1584"/>
              <a:gd name="T9" fmla="*/ 240 h 515"/>
              <a:gd name="T10" fmla="*/ 1392 w 1584"/>
              <a:gd name="T11" fmla="*/ 144 h 515"/>
              <a:gd name="T12" fmla="*/ 1584 w 1584"/>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1584" h="515">
                <a:moveTo>
                  <a:pt x="0" y="384"/>
                </a:moveTo>
                <a:cubicBezTo>
                  <a:pt x="28" y="404"/>
                  <a:pt x="107" y="499"/>
                  <a:pt x="171" y="507"/>
                </a:cubicBezTo>
                <a:cubicBezTo>
                  <a:pt x="235" y="515"/>
                  <a:pt x="300" y="469"/>
                  <a:pt x="384" y="432"/>
                </a:cubicBezTo>
                <a:cubicBezTo>
                  <a:pt x="468" y="395"/>
                  <a:pt x="560" y="320"/>
                  <a:pt x="672" y="288"/>
                </a:cubicBezTo>
                <a:cubicBezTo>
                  <a:pt x="784" y="256"/>
                  <a:pt x="936" y="264"/>
                  <a:pt x="1056" y="240"/>
                </a:cubicBezTo>
                <a:cubicBezTo>
                  <a:pt x="1176" y="216"/>
                  <a:pt x="1304" y="184"/>
                  <a:pt x="1392" y="144"/>
                </a:cubicBezTo>
                <a:cubicBezTo>
                  <a:pt x="1480" y="104"/>
                  <a:pt x="1532" y="52"/>
                  <a:pt x="1584" y="0"/>
                </a:cubicBezTo>
              </a:path>
            </a:pathLst>
          </a:custGeom>
          <a:noFill/>
          <a:ln w="38100">
            <a:solidFill>
              <a:srgbClr val="0000FF"/>
            </a:solidFill>
            <a:round/>
            <a:headEnd type="non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7" name="Freeform 7"/>
          <p:cNvSpPr>
            <a:spLocks/>
          </p:cNvSpPr>
          <p:nvPr/>
        </p:nvSpPr>
        <p:spPr bwMode="auto">
          <a:xfrm>
            <a:off x="3429000" y="2895600"/>
            <a:ext cx="1012825" cy="423863"/>
          </a:xfrm>
          <a:custGeom>
            <a:avLst/>
            <a:gdLst>
              <a:gd name="T0" fmla="*/ 638 w 638"/>
              <a:gd name="T1" fmla="*/ 267 h 267"/>
              <a:gd name="T2" fmla="*/ 569 w 638"/>
              <a:gd name="T3" fmla="*/ 171 h 267"/>
              <a:gd name="T4" fmla="*/ 405 w 638"/>
              <a:gd name="T5" fmla="*/ 137 h 267"/>
              <a:gd name="T6" fmla="*/ 144 w 638"/>
              <a:gd name="T7" fmla="*/ 144 h 267"/>
              <a:gd name="T8" fmla="*/ 0 w 638"/>
              <a:gd name="T9" fmla="*/ 0 h 267"/>
            </a:gdLst>
            <a:ahLst/>
            <a:cxnLst>
              <a:cxn ang="0">
                <a:pos x="T0" y="T1"/>
              </a:cxn>
              <a:cxn ang="0">
                <a:pos x="T2" y="T3"/>
              </a:cxn>
              <a:cxn ang="0">
                <a:pos x="T4" y="T5"/>
              </a:cxn>
              <a:cxn ang="0">
                <a:pos x="T6" y="T7"/>
              </a:cxn>
              <a:cxn ang="0">
                <a:pos x="T8" y="T9"/>
              </a:cxn>
            </a:cxnLst>
            <a:rect l="0" t="0" r="r" b="b"/>
            <a:pathLst>
              <a:path w="638" h="267">
                <a:moveTo>
                  <a:pt x="638" y="267"/>
                </a:moveTo>
                <a:cubicBezTo>
                  <a:pt x="627" y="249"/>
                  <a:pt x="608" y="193"/>
                  <a:pt x="569" y="171"/>
                </a:cubicBezTo>
                <a:cubicBezTo>
                  <a:pt x="530" y="149"/>
                  <a:pt x="476" y="142"/>
                  <a:pt x="405" y="137"/>
                </a:cubicBezTo>
                <a:cubicBezTo>
                  <a:pt x="334" y="132"/>
                  <a:pt x="211" y="167"/>
                  <a:pt x="144" y="144"/>
                </a:cubicBezTo>
                <a:cubicBezTo>
                  <a:pt x="77" y="121"/>
                  <a:pt x="36" y="60"/>
                  <a:pt x="0" y="0"/>
                </a:cubicBezTo>
              </a:path>
            </a:pathLst>
          </a:custGeom>
          <a:noFill/>
          <a:ln w="38100">
            <a:solidFill>
              <a:srgbClr val="0000FF"/>
            </a:solidFill>
            <a:round/>
            <a:headEnd type="non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8" name="Freeform 8"/>
          <p:cNvSpPr>
            <a:spLocks/>
          </p:cNvSpPr>
          <p:nvPr/>
        </p:nvSpPr>
        <p:spPr bwMode="auto">
          <a:xfrm>
            <a:off x="4648200" y="2971800"/>
            <a:ext cx="1219200" cy="317500"/>
          </a:xfrm>
          <a:custGeom>
            <a:avLst/>
            <a:gdLst>
              <a:gd name="T0" fmla="*/ 0 w 768"/>
              <a:gd name="T1" fmla="*/ 192 h 200"/>
              <a:gd name="T2" fmla="*/ 144 w 768"/>
              <a:gd name="T3" fmla="*/ 192 h 200"/>
              <a:gd name="T4" fmla="*/ 432 w 768"/>
              <a:gd name="T5" fmla="*/ 144 h 200"/>
              <a:gd name="T6" fmla="*/ 597 w 768"/>
              <a:gd name="T7" fmla="*/ 62 h 200"/>
              <a:gd name="T8" fmla="*/ 768 w 768"/>
              <a:gd name="T9" fmla="*/ 0 h 200"/>
            </a:gdLst>
            <a:ahLst/>
            <a:cxnLst>
              <a:cxn ang="0">
                <a:pos x="T0" y="T1"/>
              </a:cxn>
              <a:cxn ang="0">
                <a:pos x="T2" y="T3"/>
              </a:cxn>
              <a:cxn ang="0">
                <a:pos x="T4" y="T5"/>
              </a:cxn>
              <a:cxn ang="0">
                <a:pos x="T6" y="T7"/>
              </a:cxn>
              <a:cxn ang="0">
                <a:pos x="T8" y="T9"/>
              </a:cxn>
            </a:cxnLst>
            <a:rect l="0" t="0" r="r" b="b"/>
            <a:pathLst>
              <a:path w="768" h="200">
                <a:moveTo>
                  <a:pt x="0" y="192"/>
                </a:moveTo>
                <a:cubicBezTo>
                  <a:pt x="36" y="196"/>
                  <a:pt x="72" y="200"/>
                  <a:pt x="144" y="192"/>
                </a:cubicBezTo>
                <a:cubicBezTo>
                  <a:pt x="216" y="184"/>
                  <a:pt x="356" y="166"/>
                  <a:pt x="432" y="144"/>
                </a:cubicBezTo>
                <a:cubicBezTo>
                  <a:pt x="508" y="122"/>
                  <a:pt x="541" y="86"/>
                  <a:pt x="597" y="62"/>
                </a:cubicBezTo>
                <a:cubicBezTo>
                  <a:pt x="653" y="38"/>
                  <a:pt x="733" y="13"/>
                  <a:pt x="768" y="0"/>
                </a:cubicBezTo>
              </a:path>
            </a:pathLst>
          </a:custGeom>
          <a:noFill/>
          <a:ln w="38100">
            <a:solidFill>
              <a:srgbClr val="0000FF"/>
            </a:solidFill>
            <a:round/>
            <a:headEnd type="non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9" name="Freeform 9"/>
          <p:cNvSpPr>
            <a:spLocks/>
          </p:cNvSpPr>
          <p:nvPr/>
        </p:nvSpPr>
        <p:spPr bwMode="auto">
          <a:xfrm>
            <a:off x="4724400" y="3886200"/>
            <a:ext cx="1295400" cy="304800"/>
          </a:xfrm>
          <a:custGeom>
            <a:avLst/>
            <a:gdLst>
              <a:gd name="T0" fmla="*/ 0 w 816"/>
              <a:gd name="T1" fmla="*/ 192 h 192"/>
              <a:gd name="T2" fmla="*/ 144 w 816"/>
              <a:gd name="T3" fmla="*/ 178 h 192"/>
              <a:gd name="T4" fmla="*/ 267 w 816"/>
              <a:gd name="T5" fmla="*/ 144 h 192"/>
              <a:gd name="T6" fmla="*/ 480 w 816"/>
              <a:gd name="T7" fmla="*/ 96 h 192"/>
              <a:gd name="T8" fmla="*/ 672 w 816"/>
              <a:gd name="T9" fmla="*/ 96 h 192"/>
              <a:gd name="T10" fmla="*/ 816 w 816"/>
              <a:gd name="T11" fmla="*/ 0 h 192"/>
            </a:gdLst>
            <a:ahLst/>
            <a:cxnLst>
              <a:cxn ang="0">
                <a:pos x="T0" y="T1"/>
              </a:cxn>
              <a:cxn ang="0">
                <a:pos x="T2" y="T3"/>
              </a:cxn>
              <a:cxn ang="0">
                <a:pos x="T4" y="T5"/>
              </a:cxn>
              <a:cxn ang="0">
                <a:pos x="T6" y="T7"/>
              </a:cxn>
              <a:cxn ang="0">
                <a:pos x="T8" y="T9"/>
              </a:cxn>
              <a:cxn ang="0">
                <a:pos x="T10" y="T11"/>
              </a:cxn>
            </a:cxnLst>
            <a:rect l="0" t="0" r="r" b="b"/>
            <a:pathLst>
              <a:path w="816" h="192">
                <a:moveTo>
                  <a:pt x="0" y="192"/>
                </a:moveTo>
                <a:cubicBezTo>
                  <a:pt x="24" y="190"/>
                  <a:pt x="100" y="186"/>
                  <a:pt x="144" y="178"/>
                </a:cubicBezTo>
                <a:cubicBezTo>
                  <a:pt x="188" y="170"/>
                  <a:pt x="211" y="158"/>
                  <a:pt x="267" y="144"/>
                </a:cubicBezTo>
                <a:cubicBezTo>
                  <a:pt x="323" y="130"/>
                  <a:pt x="412" y="104"/>
                  <a:pt x="480" y="96"/>
                </a:cubicBezTo>
                <a:cubicBezTo>
                  <a:pt x="548" y="88"/>
                  <a:pt x="616" y="112"/>
                  <a:pt x="672" y="96"/>
                </a:cubicBezTo>
                <a:cubicBezTo>
                  <a:pt x="728" y="80"/>
                  <a:pt x="772" y="40"/>
                  <a:pt x="816" y="0"/>
                </a:cubicBezTo>
              </a:path>
            </a:pathLst>
          </a:custGeom>
          <a:noFill/>
          <a:ln w="38100">
            <a:solidFill>
              <a:srgbClr val="0000FF"/>
            </a:solidFill>
            <a:round/>
            <a:headEnd type="non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0" name="Freeform 10"/>
          <p:cNvSpPr>
            <a:spLocks/>
          </p:cNvSpPr>
          <p:nvPr/>
        </p:nvSpPr>
        <p:spPr bwMode="auto">
          <a:xfrm>
            <a:off x="4610100" y="2590800"/>
            <a:ext cx="876300" cy="685800"/>
          </a:xfrm>
          <a:custGeom>
            <a:avLst/>
            <a:gdLst>
              <a:gd name="T0" fmla="*/ 24 w 552"/>
              <a:gd name="T1" fmla="*/ 432 h 432"/>
              <a:gd name="T2" fmla="*/ 24 w 552"/>
              <a:gd name="T3" fmla="*/ 336 h 432"/>
              <a:gd name="T4" fmla="*/ 24 w 552"/>
              <a:gd name="T5" fmla="*/ 240 h 432"/>
              <a:gd name="T6" fmla="*/ 168 w 552"/>
              <a:gd name="T7" fmla="*/ 144 h 432"/>
              <a:gd name="T8" fmla="*/ 360 w 552"/>
              <a:gd name="T9" fmla="*/ 96 h 432"/>
              <a:gd name="T10" fmla="*/ 552 w 552"/>
              <a:gd name="T11" fmla="*/ 0 h 432"/>
            </a:gdLst>
            <a:ahLst/>
            <a:cxnLst>
              <a:cxn ang="0">
                <a:pos x="T0" y="T1"/>
              </a:cxn>
              <a:cxn ang="0">
                <a:pos x="T2" y="T3"/>
              </a:cxn>
              <a:cxn ang="0">
                <a:pos x="T4" y="T5"/>
              </a:cxn>
              <a:cxn ang="0">
                <a:pos x="T6" y="T7"/>
              </a:cxn>
              <a:cxn ang="0">
                <a:pos x="T8" y="T9"/>
              </a:cxn>
              <a:cxn ang="0">
                <a:pos x="T10" y="T11"/>
              </a:cxn>
            </a:cxnLst>
            <a:rect l="0" t="0" r="r" b="b"/>
            <a:pathLst>
              <a:path w="552" h="432">
                <a:moveTo>
                  <a:pt x="24" y="432"/>
                </a:moveTo>
                <a:cubicBezTo>
                  <a:pt x="24" y="400"/>
                  <a:pt x="24" y="368"/>
                  <a:pt x="24" y="336"/>
                </a:cubicBezTo>
                <a:cubicBezTo>
                  <a:pt x="24" y="304"/>
                  <a:pt x="0" y="272"/>
                  <a:pt x="24" y="240"/>
                </a:cubicBezTo>
                <a:cubicBezTo>
                  <a:pt x="48" y="208"/>
                  <a:pt x="112" y="168"/>
                  <a:pt x="168" y="144"/>
                </a:cubicBezTo>
                <a:cubicBezTo>
                  <a:pt x="224" y="120"/>
                  <a:pt x="296" y="120"/>
                  <a:pt x="360" y="96"/>
                </a:cubicBezTo>
                <a:cubicBezTo>
                  <a:pt x="424" y="72"/>
                  <a:pt x="488" y="36"/>
                  <a:pt x="552" y="0"/>
                </a:cubicBezTo>
              </a:path>
            </a:pathLst>
          </a:custGeom>
          <a:noFill/>
          <a:ln w="28575">
            <a:solidFill>
              <a:srgbClr val="0000FF"/>
            </a:solidFill>
            <a:round/>
            <a:headEnd type="none" w="lg"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1" name="Freeform 11"/>
          <p:cNvSpPr>
            <a:spLocks/>
          </p:cNvSpPr>
          <p:nvPr/>
        </p:nvSpPr>
        <p:spPr bwMode="auto">
          <a:xfrm>
            <a:off x="4419600" y="4681538"/>
            <a:ext cx="2471738" cy="790575"/>
          </a:xfrm>
          <a:custGeom>
            <a:avLst/>
            <a:gdLst>
              <a:gd name="T0" fmla="*/ 0 w 1557"/>
              <a:gd name="T1" fmla="*/ 363 h 498"/>
              <a:gd name="T2" fmla="*/ 96 w 1557"/>
              <a:gd name="T3" fmla="*/ 459 h 498"/>
              <a:gd name="T4" fmla="*/ 336 w 1557"/>
              <a:gd name="T5" fmla="*/ 459 h 498"/>
              <a:gd name="T6" fmla="*/ 720 w 1557"/>
              <a:gd name="T7" fmla="*/ 226 h 498"/>
              <a:gd name="T8" fmla="*/ 1207 w 1557"/>
              <a:gd name="T9" fmla="*/ 246 h 498"/>
              <a:gd name="T10" fmla="*/ 1557 w 1557"/>
              <a:gd name="T11" fmla="*/ 0 h 498"/>
            </a:gdLst>
            <a:ahLst/>
            <a:cxnLst>
              <a:cxn ang="0">
                <a:pos x="T0" y="T1"/>
              </a:cxn>
              <a:cxn ang="0">
                <a:pos x="T2" y="T3"/>
              </a:cxn>
              <a:cxn ang="0">
                <a:pos x="T4" y="T5"/>
              </a:cxn>
              <a:cxn ang="0">
                <a:pos x="T6" y="T7"/>
              </a:cxn>
              <a:cxn ang="0">
                <a:pos x="T8" y="T9"/>
              </a:cxn>
              <a:cxn ang="0">
                <a:pos x="T10" y="T11"/>
              </a:cxn>
            </a:cxnLst>
            <a:rect l="0" t="0" r="r" b="b"/>
            <a:pathLst>
              <a:path w="1557" h="498">
                <a:moveTo>
                  <a:pt x="0" y="363"/>
                </a:moveTo>
                <a:cubicBezTo>
                  <a:pt x="20" y="403"/>
                  <a:pt x="40" y="443"/>
                  <a:pt x="96" y="459"/>
                </a:cubicBezTo>
                <a:cubicBezTo>
                  <a:pt x="152" y="475"/>
                  <a:pt x="232" y="498"/>
                  <a:pt x="336" y="459"/>
                </a:cubicBezTo>
                <a:cubicBezTo>
                  <a:pt x="440" y="420"/>
                  <a:pt x="575" y="261"/>
                  <a:pt x="720" y="226"/>
                </a:cubicBezTo>
                <a:cubicBezTo>
                  <a:pt x="865" y="191"/>
                  <a:pt x="1068" y="284"/>
                  <a:pt x="1207" y="246"/>
                </a:cubicBezTo>
                <a:cubicBezTo>
                  <a:pt x="1346" y="208"/>
                  <a:pt x="1484" y="51"/>
                  <a:pt x="1557" y="0"/>
                </a:cubicBezTo>
              </a:path>
            </a:pathLst>
          </a:custGeom>
          <a:noFill/>
          <a:ln w="349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2" name="AutoShape 12"/>
          <p:cNvSpPr>
            <a:spLocks noChangeArrowheads="1"/>
          </p:cNvSpPr>
          <p:nvPr/>
        </p:nvSpPr>
        <p:spPr bwMode="auto">
          <a:xfrm>
            <a:off x="1905000" y="1577975"/>
            <a:ext cx="720725" cy="1447800"/>
          </a:xfrm>
          <a:prstGeom prst="downArrow">
            <a:avLst>
              <a:gd name="adj1" fmla="val 50000"/>
              <a:gd name="adj2" fmla="val 50220"/>
            </a:avLst>
          </a:prstGeom>
          <a:solidFill>
            <a:schemeClr val="bg1">
              <a:alpha val="48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35213" name="AutoShape 13"/>
          <p:cNvSpPr>
            <a:spLocks noChangeArrowheads="1"/>
          </p:cNvSpPr>
          <p:nvPr/>
        </p:nvSpPr>
        <p:spPr bwMode="auto">
          <a:xfrm>
            <a:off x="6172200" y="1577975"/>
            <a:ext cx="720725" cy="1447800"/>
          </a:xfrm>
          <a:prstGeom prst="downArrow">
            <a:avLst>
              <a:gd name="adj1" fmla="val 50000"/>
              <a:gd name="adj2" fmla="val 50220"/>
            </a:avLst>
          </a:prstGeom>
          <a:solidFill>
            <a:schemeClr val="bg1">
              <a:alpha val="48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35214" name="Text Box 14"/>
          <p:cNvSpPr txBox="1">
            <a:spLocks noChangeArrowheads="1"/>
          </p:cNvSpPr>
          <p:nvPr/>
        </p:nvSpPr>
        <p:spPr bwMode="auto">
          <a:xfrm>
            <a:off x="3505200" y="992188"/>
            <a:ext cx="1889125" cy="436562"/>
          </a:xfrm>
          <a:prstGeom prst="rect">
            <a:avLst/>
          </a:prstGeom>
          <a:solidFill>
            <a:schemeClr val="bg1">
              <a:alpha val="46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200" b="1">
                <a:effectLst/>
                <a:latin typeface="Arial" charset="0"/>
              </a:rPr>
              <a:t>Precipitation</a:t>
            </a:r>
          </a:p>
        </p:txBody>
      </p:sp>
      <p:sp>
        <p:nvSpPr>
          <p:cNvPr id="435215" name="Freeform 15"/>
          <p:cNvSpPr>
            <a:spLocks/>
          </p:cNvSpPr>
          <p:nvPr/>
        </p:nvSpPr>
        <p:spPr bwMode="auto">
          <a:xfrm>
            <a:off x="2286000" y="1196975"/>
            <a:ext cx="1219200" cy="381000"/>
          </a:xfrm>
          <a:custGeom>
            <a:avLst/>
            <a:gdLst>
              <a:gd name="T0" fmla="*/ 0 w 768"/>
              <a:gd name="T1" fmla="*/ 240 h 240"/>
              <a:gd name="T2" fmla="*/ 0 w 768"/>
              <a:gd name="T3" fmla="*/ 0 h 240"/>
              <a:gd name="T4" fmla="*/ 768 w 768"/>
              <a:gd name="T5" fmla="*/ 0 h 240"/>
            </a:gdLst>
            <a:ahLst/>
            <a:cxnLst>
              <a:cxn ang="0">
                <a:pos x="T0" y="T1"/>
              </a:cxn>
              <a:cxn ang="0">
                <a:pos x="T2" y="T3"/>
              </a:cxn>
              <a:cxn ang="0">
                <a:pos x="T4" y="T5"/>
              </a:cxn>
            </a:cxnLst>
            <a:rect l="0" t="0" r="r" b="b"/>
            <a:pathLst>
              <a:path w="768" h="240">
                <a:moveTo>
                  <a:pt x="0" y="240"/>
                </a:moveTo>
                <a:lnTo>
                  <a:pt x="0" y="0"/>
                </a:lnTo>
                <a:lnTo>
                  <a:pt x="768" y="0"/>
                </a:lnTo>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6" name="Freeform 16"/>
          <p:cNvSpPr>
            <a:spLocks/>
          </p:cNvSpPr>
          <p:nvPr/>
        </p:nvSpPr>
        <p:spPr bwMode="auto">
          <a:xfrm>
            <a:off x="5375275" y="1196975"/>
            <a:ext cx="1177925" cy="381000"/>
          </a:xfrm>
          <a:custGeom>
            <a:avLst/>
            <a:gdLst>
              <a:gd name="T0" fmla="*/ 742 w 742"/>
              <a:gd name="T1" fmla="*/ 240 h 240"/>
              <a:gd name="T2" fmla="*/ 742 w 742"/>
              <a:gd name="T3" fmla="*/ 0 h 240"/>
              <a:gd name="T4" fmla="*/ 0 w 742"/>
              <a:gd name="T5" fmla="*/ 0 h 240"/>
            </a:gdLst>
            <a:ahLst/>
            <a:cxnLst>
              <a:cxn ang="0">
                <a:pos x="T0" y="T1"/>
              </a:cxn>
              <a:cxn ang="0">
                <a:pos x="T2" y="T3"/>
              </a:cxn>
              <a:cxn ang="0">
                <a:pos x="T4" y="T5"/>
              </a:cxn>
            </a:cxnLst>
            <a:rect l="0" t="0" r="r" b="b"/>
            <a:pathLst>
              <a:path w="742" h="240">
                <a:moveTo>
                  <a:pt x="742" y="240"/>
                </a:moveTo>
                <a:lnTo>
                  <a:pt x="742" y="0"/>
                </a:lnTo>
                <a:lnTo>
                  <a:pt x="0" y="0"/>
                </a:lnTo>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7" name="AutoShape 17"/>
          <p:cNvSpPr>
            <a:spLocks noChangeArrowheads="1"/>
          </p:cNvSpPr>
          <p:nvPr/>
        </p:nvSpPr>
        <p:spPr bwMode="auto">
          <a:xfrm rot="-5400000">
            <a:off x="1274763" y="5888037"/>
            <a:ext cx="1295400" cy="6445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3300">
              <a:alpha val="5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18" name="AutoShape 18"/>
          <p:cNvSpPr>
            <a:spLocks noChangeArrowheads="1"/>
          </p:cNvSpPr>
          <p:nvPr/>
        </p:nvSpPr>
        <p:spPr bwMode="auto">
          <a:xfrm rot="-5400000">
            <a:off x="5618163" y="5888037"/>
            <a:ext cx="1295400" cy="6445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3300">
              <a:alpha val="5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19" name="Text Box 19"/>
          <p:cNvSpPr txBox="1">
            <a:spLocks noChangeArrowheads="1"/>
          </p:cNvSpPr>
          <p:nvPr/>
        </p:nvSpPr>
        <p:spPr bwMode="auto">
          <a:xfrm>
            <a:off x="2667000" y="6348413"/>
            <a:ext cx="2030413" cy="436562"/>
          </a:xfrm>
          <a:prstGeom prst="rect">
            <a:avLst/>
          </a:prstGeom>
          <a:solidFill>
            <a:schemeClr val="bg1">
              <a:alpha val="46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200" b="1">
                <a:effectLst/>
                <a:latin typeface="Arial" charset="0"/>
              </a:rPr>
              <a:t>Geology/soils</a:t>
            </a:r>
          </a:p>
        </p:txBody>
      </p:sp>
      <p:sp>
        <p:nvSpPr>
          <p:cNvPr id="435220" name="Freeform 20"/>
          <p:cNvSpPr>
            <a:spLocks/>
          </p:cNvSpPr>
          <p:nvPr/>
        </p:nvSpPr>
        <p:spPr bwMode="auto">
          <a:xfrm>
            <a:off x="2079625" y="6550025"/>
            <a:ext cx="587375" cy="3175"/>
          </a:xfrm>
          <a:custGeom>
            <a:avLst/>
            <a:gdLst>
              <a:gd name="T0" fmla="*/ 370 w 370"/>
              <a:gd name="T1" fmla="*/ 2 h 2"/>
              <a:gd name="T2" fmla="*/ 0 w 370"/>
              <a:gd name="T3" fmla="*/ 0 h 2"/>
            </a:gdLst>
            <a:ahLst/>
            <a:cxnLst>
              <a:cxn ang="0">
                <a:pos x="T0" y="T1"/>
              </a:cxn>
              <a:cxn ang="0">
                <a:pos x="T2" y="T3"/>
              </a:cxn>
            </a:cxnLst>
            <a:rect l="0" t="0" r="r" b="b"/>
            <a:pathLst>
              <a:path w="370" h="2">
                <a:moveTo>
                  <a:pt x="370" y="2"/>
                </a:moveTo>
                <a:lnTo>
                  <a:pt x="0" y="0"/>
                </a:lnTo>
              </a:path>
            </a:pathLst>
          </a:custGeom>
          <a:noFill/>
          <a:ln w="254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21" name="Freeform 21"/>
          <p:cNvSpPr>
            <a:spLocks/>
          </p:cNvSpPr>
          <p:nvPr/>
        </p:nvSpPr>
        <p:spPr bwMode="auto">
          <a:xfrm>
            <a:off x="4689475" y="6627813"/>
            <a:ext cx="1406525" cy="1587"/>
          </a:xfrm>
          <a:custGeom>
            <a:avLst/>
            <a:gdLst>
              <a:gd name="T0" fmla="*/ 0 w 886"/>
              <a:gd name="T1" fmla="*/ 1 h 1"/>
              <a:gd name="T2" fmla="*/ 886 w 886"/>
              <a:gd name="T3" fmla="*/ 0 h 1"/>
            </a:gdLst>
            <a:ahLst/>
            <a:cxnLst>
              <a:cxn ang="0">
                <a:pos x="T0" y="T1"/>
              </a:cxn>
              <a:cxn ang="0">
                <a:pos x="T2" y="T3"/>
              </a:cxn>
            </a:cxnLst>
            <a:rect l="0" t="0" r="r" b="b"/>
            <a:pathLst>
              <a:path w="886" h="1">
                <a:moveTo>
                  <a:pt x="0" y="1"/>
                </a:moveTo>
                <a:lnTo>
                  <a:pt x="886" y="0"/>
                </a:lnTo>
              </a:path>
            </a:pathLst>
          </a:custGeom>
          <a:noFill/>
          <a:ln w="254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22" name="Text Box 22"/>
          <p:cNvSpPr txBox="1">
            <a:spLocks noChangeArrowheads="1"/>
          </p:cNvSpPr>
          <p:nvPr/>
        </p:nvSpPr>
        <p:spPr bwMode="auto">
          <a:xfrm>
            <a:off x="228600" y="3148013"/>
            <a:ext cx="1625600" cy="436562"/>
          </a:xfrm>
          <a:prstGeom prst="rect">
            <a:avLst/>
          </a:prstGeom>
          <a:solidFill>
            <a:schemeClr val="bg1">
              <a:alpha val="46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200" b="1">
                <a:effectLst/>
                <a:latin typeface="Arial" charset="0"/>
              </a:rPr>
              <a:t>Vegetation</a:t>
            </a:r>
          </a:p>
        </p:txBody>
      </p:sp>
      <p:sp>
        <p:nvSpPr>
          <p:cNvPr id="435223" name="AutoShape 23"/>
          <p:cNvSpPr>
            <a:spLocks noChangeArrowheads="1"/>
          </p:cNvSpPr>
          <p:nvPr/>
        </p:nvSpPr>
        <p:spPr bwMode="auto">
          <a:xfrm>
            <a:off x="762000" y="3657600"/>
            <a:ext cx="609600" cy="990600"/>
          </a:xfrm>
          <a:prstGeom prst="upDownArrow">
            <a:avLst>
              <a:gd name="adj1" fmla="val 50000"/>
              <a:gd name="adj2" fmla="val 32500"/>
            </a:avLst>
          </a:prstGeom>
          <a:solidFill>
            <a:srgbClr val="339966">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35224" name="Freeform 24"/>
          <p:cNvSpPr>
            <a:spLocks/>
          </p:cNvSpPr>
          <p:nvPr/>
        </p:nvSpPr>
        <p:spPr bwMode="auto">
          <a:xfrm>
            <a:off x="2286000" y="4114800"/>
            <a:ext cx="1600200" cy="533400"/>
          </a:xfrm>
          <a:custGeom>
            <a:avLst/>
            <a:gdLst>
              <a:gd name="T0" fmla="*/ 0 w 1008"/>
              <a:gd name="T1" fmla="*/ 0 h 336"/>
              <a:gd name="T2" fmla="*/ 240 w 1008"/>
              <a:gd name="T3" fmla="*/ 48 h 336"/>
              <a:gd name="T4" fmla="*/ 528 w 1008"/>
              <a:gd name="T5" fmla="*/ 96 h 336"/>
              <a:gd name="T6" fmla="*/ 768 w 1008"/>
              <a:gd name="T7" fmla="*/ 192 h 336"/>
              <a:gd name="T8" fmla="*/ 1008 w 1008"/>
              <a:gd name="T9" fmla="*/ 336 h 336"/>
            </a:gdLst>
            <a:ahLst/>
            <a:cxnLst>
              <a:cxn ang="0">
                <a:pos x="T0" y="T1"/>
              </a:cxn>
              <a:cxn ang="0">
                <a:pos x="T2" y="T3"/>
              </a:cxn>
              <a:cxn ang="0">
                <a:pos x="T4" y="T5"/>
              </a:cxn>
              <a:cxn ang="0">
                <a:pos x="T6" y="T7"/>
              </a:cxn>
              <a:cxn ang="0">
                <a:pos x="T8" y="T9"/>
              </a:cxn>
            </a:cxnLst>
            <a:rect l="0" t="0" r="r" b="b"/>
            <a:pathLst>
              <a:path w="1008" h="336">
                <a:moveTo>
                  <a:pt x="0" y="0"/>
                </a:moveTo>
                <a:cubicBezTo>
                  <a:pt x="76" y="16"/>
                  <a:pt x="152" y="32"/>
                  <a:pt x="240" y="48"/>
                </a:cubicBezTo>
                <a:cubicBezTo>
                  <a:pt x="328" y="64"/>
                  <a:pt x="440" y="72"/>
                  <a:pt x="528" y="96"/>
                </a:cubicBezTo>
                <a:cubicBezTo>
                  <a:pt x="616" y="120"/>
                  <a:pt x="688" y="152"/>
                  <a:pt x="768" y="192"/>
                </a:cubicBezTo>
                <a:cubicBezTo>
                  <a:pt x="848" y="232"/>
                  <a:pt x="928" y="284"/>
                  <a:pt x="1008" y="336"/>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25" name="Freeform 25"/>
          <p:cNvSpPr>
            <a:spLocks/>
          </p:cNvSpPr>
          <p:nvPr/>
        </p:nvSpPr>
        <p:spPr bwMode="auto">
          <a:xfrm>
            <a:off x="2362200" y="5410200"/>
            <a:ext cx="1524000" cy="241300"/>
          </a:xfrm>
          <a:custGeom>
            <a:avLst/>
            <a:gdLst>
              <a:gd name="T0" fmla="*/ 0 w 960"/>
              <a:gd name="T1" fmla="*/ 0 h 152"/>
              <a:gd name="T2" fmla="*/ 192 w 960"/>
              <a:gd name="T3" fmla="*/ 96 h 152"/>
              <a:gd name="T4" fmla="*/ 336 w 960"/>
              <a:gd name="T5" fmla="*/ 144 h 152"/>
              <a:gd name="T6" fmla="*/ 576 w 960"/>
              <a:gd name="T7" fmla="*/ 144 h 152"/>
              <a:gd name="T8" fmla="*/ 720 w 960"/>
              <a:gd name="T9" fmla="*/ 96 h 152"/>
              <a:gd name="T10" fmla="*/ 960 w 960"/>
              <a:gd name="T11" fmla="*/ 144 h 152"/>
            </a:gdLst>
            <a:ahLst/>
            <a:cxnLst>
              <a:cxn ang="0">
                <a:pos x="T0" y="T1"/>
              </a:cxn>
              <a:cxn ang="0">
                <a:pos x="T2" y="T3"/>
              </a:cxn>
              <a:cxn ang="0">
                <a:pos x="T4" y="T5"/>
              </a:cxn>
              <a:cxn ang="0">
                <a:pos x="T6" y="T7"/>
              </a:cxn>
              <a:cxn ang="0">
                <a:pos x="T8" y="T9"/>
              </a:cxn>
              <a:cxn ang="0">
                <a:pos x="T10" y="T11"/>
              </a:cxn>
            </a:cxnLst>
            <a:rect l="0" t="0" r="r" b="b"/>
            <a:pathLst>
              <a:path w="960" h="152">
                <a:moveTo>
                  <a:pt x="0" y="0"/>
                </a:moveTo>
                <a:cubicBezTo>
                  <a:pt x="68" y="36"/>
                  <a:pt x="136" y="72"/>
                  <a:pt x="192" y="96"/>
                </a:cubicBezTo>
                <a:cubicBezTo>
                  <a:pt x="248" y="120"/>
                  <a:pt x="272" y="136"/>
                  <a:pt x="336" y="144"/>
                </a:cubicBezTo>
                <a:cubicBezTo>
                  <a:pt x="400" y="152"/>
                  <a:pt x="512" y="152"/>
                  <a:pt x="576" y="144"/>
                </a:cubicBezTo>
                <a:cubicBezTo>
                  <a:pt x="640" y="136"/>
                  <a:pt x="656" y="96"/>
                  <a:pt x="720" y="96"/>
                </a:cubicBezTo>
                <a:cubicBezTo>
                  <a:pt x="784" y="96"/>
                  <a:pt x="872" y="120"/>
                  <a:pt x="960" y="144"/>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26" name="Freeform 26"/>
          <p:cNvSpPr>
            <a:spLocks/>
          </p:cNvSpPr>
          <p:nvPr/>
        </p:nvSpPr>
        <p:spPr bwMode="auto">
          <a:xfrm>
            <a:off x="381000" y="4876800"/>
            <a:ext cx="609600" cy="304800"/>
          </a:xfrm>
          <a:custGeom>
            <a:avLst/>
            <a:gdLst>
              <a:gd name="T0" fmla="*/ 0 w 384"/>
              <a:gd name="T1" fmla="*/ 0 h 192"/>
              <a:gd name="T2" fmla="*/ 192 w 384"/>
              <a:gd name="T3" fmla="*/ 144 h 192"/>
              <a:gd name="T4" fmla="*/ 384 w 384"/>
              <a:gd name="T5" fmla="*/ 192 h 192"/>
            </a:gdLst>
            <a:ahLst/>
            <a:cxnLst>
              <a:cxn ang="0">
                <a:pos x="T0" y="T1"/>
              </a:cxn>
              <a:cxn ang="0">
                <a:pos x="T2" y="T3"/>
              </a:cxn>
              <a:cxn ang="0">
                <a:pos x="T4" y="T5"/>
              </a:cxn>
            </a:cxnLst>
            <a:rect l="0" t="0" r="r" b="b"/>
            <a:pathLst>
              <a:path w="384" h="192">
                <a:moveTo>
                  <a:pt x="0" y="0"/>
                </a:moveTo>
                <a:cubicBezTo>
                  <a:pt x="64" y="56"/>
                  <a:pt x="128" y="112"/>
                  <a:pt x="192" y="144"/>
                </a:cubicBezTo>
                <a:cubicBezTo>
                  <a:pt x="256" y="176"/>
                  <a:pt x="320" y="184"/>
                  <a:pt x="384" y="192"/>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27" name="Freeform 27"/>
          <p:cNvSpPr>
            <a:spLocks/>
          </p:cNvSpPr>
          <p:nvPr/>
        </p:nvSpPr>
        <p:spPr bwMode="auto">
          <a:xfrm>
            <a:off x="5181600" y="3962400"/>
            <a:ext cx="1676400" cy="533400"/>
          </a:xfrm>
          <a:custGeom>
            <a:avLst/>
            <a:gdLst>
              <a:gd name="T0" fmla="*/ 1056 w 1056"/>
              <a:gd name="T1" fmla="*/ 0 h 336"/>
              <a:gd name="T2" fmla="*/ 816 w 1056"/>
              <a:gd name="T3" fmla="*/ 144 h 336"/>
              <a:gd name="T4" fmla="*/ 528 w 1056"/>
              <a:gd name="T5" fmla="*/ 192 h 336"/>
              <a:gd name="T6" fmla="*/ 288 w 1056"/>
              <a:gd name="T7" fmla="*/ 192 h 336"/>
              <a:gd name="T8" fmla="*/ 0 w 1056"/>
              <a:gd name="T9" fmla="*/ 336 h 336"/>
            </a:gdLst>
            <a:ahLst/>
            <a:cxnLst>
              <a:cxn ang="0">
                <a:pos x="T0" y="T1"/>
              </a:cxn>
              <a:cxn ang="0">
                <a:pos x="T2" y="T3"/>
              </a:cxn>
              <a:cxn ang="0">
                <a:pos x="T4" y="T5"/>
              </a:cxn>
              <a:cxn ang="0">
                <a:pos x="T6" y="T7"/>
              </a:cxn>
              <a:cxn ang="0">
                <a:pos x="T8" y="T9"/>
              </a:cxn>
            </a:cxnLst>
            <a:rect l="0" t="0" r="r" b="b"/>
            <a:pathLst>
              <a:path w="1056" h="336">
                <a:moveTo>
                  <a:pt x="1056" y="0"/>
                </a:moveTo>
                <a:cubicBezTo>
                  <a:pt x="980" y="56"/>
                  <a:pt x="904" y="112"/>
                  <a:pt x="816" y="144"/>
                </a:cubicBezTo>
                <a:cubicBezTo>
                  <a:pt x="728" y="176"/>
                  <a:pt x="616" y="184"/>
                  <a:pt x="528" y="192"/>
                </a:cubicBezTo>
                <a:cubicBezTo>
                  <a:pt x="440" y="200"/>
                  <a:pt x="376" y="168"/>
                  <a:pt x="288" y="192"/>
                </a:cubicBezTo>
                <a:cubicBezTo>
                  <a:pt x="200" y="216"/>
                  <a:pt x="100" y="276"/>
                  <a:pt x="0" y="336"/>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28" name="Freeform 28"/>
          <p:cNvSpPr>
            <a:spLocks/>
          </p:cNvSpPr>
          <p:nvPr/>
        </p:nvSpPr>
        <p:spPr bwMode="auto">
          <a:xfrm>
            <a:off x="4648200" y="4800600"/>
            <a:ext cx="1905000" cy="533400"/>
          </a:xfrm>
          <a:custGeom>
            <a:avLst/>
            <a:gdLst>
              <a:gd name="T0" fmla="*/ 1200 w 1200"/>
              <a:gd name="T1" fmla="*/ 0 h 336"/>
              <a:gd name="T2" fmla="*/ 1056 w 1200"/>
              <a:gd name="T3" fmla="*/ 96 h 336"/>
              <a:gd name="T4" fmla="*/ 864 w 1200"/>
              <a:gd name="T5" fmla="*/ 96 h 336"/>
              <a:gd name="T6" fmla="*/ 672 w 1200"/>
              <a:gd name="T7" fmla="*/ 48 h 336"/>
              <a:gd name="T8" fmla="*/ 480 w 1200"/>
              <a:gd name="T9" fmla="*/ 96 h 336"/>
              <a:gd name="T10" fmla="*/ 384 w 1200"/>
              <a:gd name="T11" fmla="*/ 144 h 336"/>
              <a:gd name="T12" fmla="*/ 144 w 1200"/>
              <a:gd name="T13" fmla="*/ 288 h 336"/>
              <a:gd name="T14" fmla="*/ 0 w 1200"/>
              <a:gd name="T15" fmla="*/ 33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0" h="336">
                <a:moveTo>
                  <a:pt x="1200" y="0"/>
                </a:moveTo>
                <a:cubicBezTo>
                  <a:pt x="1156" y="40"/>
                  <a:pt x="1112" y="80"/>
                  <a:pt x="1056" y="96"/>
                </a:cubicBezTo>
                <a:cubicBezTo>
                  <a:pt x="1000" y="112"/>
                  <a:pt x="928" y="104"/>
                  <a:pt x="864" y="96"/>
                </a:cubicBezTo>
                <a:cubicBezTo>
                  <a:pt x="800" y="88"/>
                  <a:pt x="736" y="48"/>
                  <a:pt x="672" y="48"/>
                </a:cubicBezTo>
                <a:cubicBezTo>
                  <a:pt x="608" y="48"/>
                  <a:pt x="528" y="80"/>
                  <a:pt x="480" y="96"/>
                </a:cubicBezTo>
                <a:cubicBezTo>
                  <a:pt x="432" y="112"/>
                  <a:pt x="440" y="112"/>
                  <a:pt x="384" y="144"/>
                </a:cubicBezTo>
                <a:cubicBezTo>
                  <a:pt x="328" y="176"/>
                  <a:pt x="208" y="256"/>
                  <a:pt x="144" y="288"/>
                </a:cubicBezTo>
                <a:cubicBezTo>
                  <a:pt x="80" y="320"/>
                  <a:pt x="40" y="328"/>
                  <a:pt x="0" y="336"/>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29" name="Freeform 29"/>
          <p:cNvSpPr>
            <a:spLocks/>
          </p:cNvSpPr>
          <p:nvPr/>
        </p:nvSpPr>
        <p:spPr bwMode="auto">
          <a:xfrm>
            <a:off x="4419600" y="5715000"/>
            <a:ext cx="838200" cy="609600"/>
          </a:xfrm>
          <a:custGeom>
            <a:avLst/>
            <a:gdLst>
              <a:gd name="T0" fmla="*/ 0 w 528"/>
              <a:gd name="T1" fmla="*/ 0 h 384"/>
              <a:gd name="T2" fmla="*/ 48 w 528"/>
              <a:gd name="T3" fmla="*/ 96 h 384"/>
              <a:gd name="T4" fmla="*/ 192 w 528"/>
              <a:gd name="T5" fmla="*/ 240 h 384"/>
              <a:gd name="T6" fmla="*/ 528 w 528"/>
              <a:gd name="T7" fmla="*/ 384 h 384"/>
            </a:gdLst>
            <a:ahLst/>
            <a:cxnLst>
              <a:cxn ang="0">
                <a:pos x="T0" y="T1"/>
              </a:cxn>
              <a:cxn ang="0">
                <a:pos x="T2" y="T3"/>
              </a:cxn>
              <a:cxn ang="0">
                <a:pos x="T4" y="T5"/>
              </a:cxn>
              <a:cxn ang="0">
                <a:pos x="T6" y="T7"/>
              </a:cxn>
            </a:cxnLst>
            <a:rect l="0" t="0" r="r" b="b"/>
            <a:pathLst>
              <a:path w="528" h="384">
                <a:moveTo>
                  <a:pt x="0" y="0"/>
                </a:moveTo>
                <a:cubicBezTo>
                  <a:pt x="8" y="28"/>
                  <a:pt x="16" y="56"/>
                  <a:pt x="48" y="96"/>
                </a:cubicBezTo>
                <a:cubicBezTo>
                  <a:pt x="80" y="136"/>
                  <a:pt x="112" y="192"/>
                  <a:pt x="192" y="240"/>
                </a:cubicBezTo>
                <a:cubicBezTo>
                  <a:pt x="272" y="288"/>
                  <a:pt x="400" y="336"/>
                  <a:pt x="528" y="384"/>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30" name="Freeform 30"/>
          <p:cNvSpPr>
            <a:spLocks/>
          </p:cNvSpPr>
          <p:nvPr/>
        </p:nvSpPr>
        <p:spPr bwMode="auto">
          <a:xfrm>
            <a:off x="3657600" y="2971800"/>
            <a:ext cx="762000" cy="152400"/>
          </a:xfrm>
          <a:custGeom>
            <a:avLst/>
            <a:gdLst>
              <a:gd name="T0" fmla="*/ 0 w 480"/>
              <a:gd name="T1" fmla="*/ 0 h 96"/>
              <a:gd name="T2" fmla="*/ 96 w 480"/>
              <a:gd name="T3" fmla="*/ 48 h 96"/>
              <a:gd name="T4" fmla="*/ 288 w 480"/>
              <a:gd name="T5" fmla="*/ 48 h 96"/>
              <a:gd name="T6" fmla="*/ 480 w 480"/>
              <a:gd name="T7" fmla="*/ 96 h 96"/>
            </a:gdLst>
            <a:ahLst/>
            <a:cxnLst>
              <a:cxn ang="0">
                <a:pos x="T0" y="T1"/>
              </a:cxn>
              <a:cxn ang="0">
                <a:pos x="T2" y="T3"/>
              </a:cxn>
              <a:cxn ang="0">
                <a:pos x="T4" y="T5"/>
              </a:cxn>
              <a:cxn ang="0">
                <a:pos x="T6" y="T7"/>
              </a:cxn>
            </a:cxnLst>
            <a:rect l="0" t="0" r="r" b="b"/>
            <a:pathLst>
              <a:path w="480" h="96">
                <a:moveTo>
                  <a:pt x="0" y="0"/>
                </a:moveTo>
                <a:cubicBezTo>
                  <a:pt x="24" y="20"/>
                  <a:pt x="48" y="40"/>
                  <a:pt x="96" y="48"/>
                </a:cubicBezTo>
                <a:cubicBezTo>
                  <a:pt x="144" y="56"/>
                  <a:pt x="224" y="40"/>
                  <a:pt x="288" y="48"/>
                </a:cubicBezTo>
                <a:cubicBezTo>
                  <a:pt x="352" y="56"/>
                  <a:pt x="416" y="76"/>
                  <a:pt x="480" y="96"/>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31" name="Freeform 31"/>
          <p:cNvSpPr>
            <a:spLocks/>
          </p:cNvSpPr>
          <p:nvPr/>
        </p:nvSpPr>
        <p:spPr bwMode="auto">
          <a:xfrm>
            <a:off x="4724400" y="2667000"/>
            <a:ext cx="762000" cy="457200"/>
          </a:xfrm>
          <a:custGeom>
            <a:avLst/>
            <a:gdLst>
              <a:gd name="T0" fmla="*/ 480 w 480"/>
              <a:gd name="T1" fmla="*/ 0 h 288"/>
              <a:gd name="T2" fmla="*/ 288 w 480"/>
              <a:gd name="T3" fmla="*/ 96 h 288"/>
              <a:gd name="T4" fmla="*/ 96 w 480"/>
              <a:gd name="T5" fmla="*/ 144 h 288"/>
              <a:gd name="T6" fmla="*/ 48 w 480"/>
              <a:gd name="T7" fmla="*/ 192 h 288"/>
              <a:gd name="T8" fmla="*/ 0 w 480"/>
              <a:gd name="T9" fmla="*/ 288 h 288"/>
            </a:gdLst>
            <a:ahLst/>
            <a:cxnLst>
              <a:cxn ang="0">
                <a:pos x="T0" y="T1"/>
              </a:cxn>
              <a:cxn ang="0">
                <a:pos x="T2" y="T3"/>
              </a:cxn>
              <a:cxn ang="0">
                <a:pos x="T4" y="T5"/>
              </a:cxn>
              <a:cxn ang="0">
                <a:pos x="T6" y="T7"/>
              </a:cxn>
              <a:cxn ang="0">
                <a:pos x="T8" y="T9"/>
              </a:cxn>
            </a:cxnLst>
            <a:rect l="0" t="0" r="r" b="b"/>
            <a:pathLst>
              <a:path w="480" h="288">
                <a:moveTo>
                  <a:pt x="480" y="0"/>
                </a:moveTo>
                <a:cubicBezTo>
                  <a:pt x="416" y="36"/>
                  <a:pt x="352" y="72"/>
                  <a:pt x="288" y="96"/>
                </a:cubicBezTo>
                <a:cubicBezTo>
                  <a:pt x="224" y="120"/>
                  <a:pt x="136" y="128"/>
                  <a:pt x="96" y="144"/>
                </a:cubicBezTo>
                <a:cubicBezTo>
                  <a:pt x="56" y="160"/>
                  <a:pt x="64" y="168"/>
                  <a:pt x="48" y="192"/>
                </a:cubicBezTo>
                <a:cubicBezTo>
                  <a:pt x="32" y="216"/>
                  <a:pt x="16" y="252"/>
                  <a:pt x="0" y="288"/>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32" name="Freeform 32"/>
          <p:cNvSpPr>
            <a:spLocks/>
          </p:cNvSpPr>
          <p:nvPr/>
        </p:nvSpPr>
        <p:spPr bwMode="auto">
          <a:xfrm>
            <a:off x="4876800" y="3886200"/>
            <a:ext cx="838200" cy="165100"/>
          </a:xfrm>
          <a:custGeom>
            <a:avLst/>
            <a:gdLst>
              <a:gd name="T0" fmla="*/ 528 w 528"/>
              <a:gd name="T1" fmla="*/ 0 h 104"/>
              <a:gd name="T2" fmla="*/ 288 w 528"/>
              <a:gd name="T3" fmla="*/ 48 h 104"/>
              <a:gd name="T4" fmla="*/ 96 w 528"/>
              <a:gd name="T5" fmla="*/ 96 h 104"/>
              <a:gd name="T6" fmla="*/ 0 w 528"/>
              <a:gd name="T7" fmla="*/ 96 h 104"/>
            </a:gdLst>
            <a:ahLst/>
            <a:cxnLst>
              <a:cxn ang="0">
                <a:pos x="T0" y="T1"/>
              </a:cxn>
              <a:cxn ang="0">
                <a:pos x="T2" y="T3"/>
              </a:cxn>
              <a:cxn ang="0">
                <a:pos x="T4" y="T5"/>
              </a:cxn>
              <a:cxn ang="0">
                <a:pos x="T6" y="T7"/>
              </a:cxn>
            </a:cxnLst>
            <a:rect l="0" t="0" r="r" b="b"/>
            <a:pathLst>
              <a:path w="528" h="104">
                <a:moveTo>
                  <a:pt x="528" y="0"/>
                </a:moveTo>
                <a:cubicBezTo>
                  <a:pt x="444" y="16"/>
                  <a:pt x="360" y="32"/>
                  <a:pt x="288" y="48"/>
                </a:cubicBezTo>
                <a:cubicBezTo>
                  <a:pt x="216" y="64"/>
                  <a:pt x="144" y="88"/>
                  <a:pt x="96" y="96"/>
                </a:cubicBezTo>
                <a:cubicBezTo>
                  <a:pt x="48" y="104"/>
                  <a:pt x="24" y="100"/>
                  <a:pt x="0" y="96"/>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33" name="Freeform 33"/>
          <p:cNvSpPr>
            <a:spLocks/>
          </p:cNvSpPr>
          <p:nvPr/>
        </p:nvSpPr>
        <p:spPr bwMode="auto">
          <a:xfrm>
            <a:off x="4800600" y="3124200"/>
            <a:ext cx="914400" cy="228600"/>
          </a:xfrm>
          <a:custGeom>
            <a:avLst/>
            <a:gdLst>
              <a:gd name="T0" fmla="*/ 576 w 576"/>
              <a:gd name="T1" fmla="*/ 0 h 144"/>
              <a:gd name="T2" fmla="*/ 336 w 576"/>
              <a:gd name="T3" fmla="*/ 96 h 144"/>
              <a:gd name="T4" fmla="*/ 0 w 576"/>
              <a:gd name="T5" fmla="*/ 144 h 144"/>
            </a:gdLst>
            <a:ahLst/>
            <a:cxnLst>
              <a:cxn ang="0">
                <a:pos x="T0" y="T1"/>
              </a:cxn>
              <a:cxn ang="0">
                <a:pos x="T2" y="T3"/>
              </a:cxn>
              <a:cxn ang="0">
                <a:pos x="T4" y="T5"/>
              </a:cxn>
            </a:cxnLst>
            <a:rect l="0" t="0" r="r" b="b"/>
            <a:pathLst>
              <a:path w="576" h="144">
                <a:moveTo>
                  <a:pt x="576" y="0"/>
                </a:moveTo>
                <a:cubicBezTo>
                  <a:pt x="504" y="36"/>
                  <a:pt x="432" y="72"/>
                  <a:pt x="336" y="96"/>
                </a:cubicBezTo>
                <a:cubicBezTo>
                  <a:pt x="240" y="120"/>
                  <a:pt x="120" y="132"/>
                  <a:pt x="0" y="144"/>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34" name="Freeform 34"/>
          <p:cNvSpPr>
            <a:spLocks/>
          </p:cNvSpPr>
          <p:nvPr/>
        </p:nvSpPr>
        <p:spPr bwMode="auto">
          <a:xfrm>
            <a:off x="3657600" y="3352800"/>
            <a:ext cx="942975" cy="1066800"/>
          </a:xfrm>
          <a:custGeom>
            <a:avLst/>
            <a:gdLst>
              <a:gd name="T0" fmla="*/ 144 w 594"/>
              <a:gd name="T1" fmla="*/ 0 h 672"/>
              <a:gd name="T2" fmla="*/ 48 w 594"/>
              <a:gd name="T3" fmla="*/ 48 h 672"/>
              <a:gd name="T4" fmla="*/ 0 w 594"/>
              <a:gd name="T5" fmla="*/ 144 h 672"/>
              <a:gd name="T6" fmla="*/ 48 w 594"/>
              <a:gd name="T7" fmla="*/ 240 h 672"/>
              <a:gd name="T8" fmla="*/ 144 w 594"/>
              <a:gd name="T9" fmla="*/ 288 h 672"/>
              <a:gd name="T10" fmla="*/ 336 w 594"/>
              <a:gd name="T11" fmla="*/ 384 h 672"/>
              <a:gd name="T12" fmla="*/ 466 w 594"/>
              <a:gd name="T13" fmla="*/ 446 h 672"/>
              <a:gd name="T14" fmla="*/ 576 w 594"/>
              <a:gd name="T15" fmla="*/ 528 h 672"/>
              <a:gd name="T16" fmla="*/ 576 w 594"/>
              <a:gd name="T17" fmla="*/ 624 h 672"/>
              <a:gd name="T18" fmla="*/ 480 w 594"/>
              <a:gd name="T19"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672">
                <a:moveTo>
                  <a:pt x="144" y="0"/>
                </a:moveTo>
                <a:cubicBezTo>
                  <a:pt x="108" y="12"/>
                  <a:pt x="72" y="24"/>
                  <a:pt x="48" y="48"/>
                </a:cubicBezTo>
                <a:cubicBezTo>
                  <a:pt x="24" y="72"/>
                  <a:pt x="0" y="112"/>
                  <a:pt x="0" y="144"/>
                </a:cubicBezTo>
                <a:cubicBezTo>
                  <a:pt x="0" y="176"/>
                  <a:pt x="24" y="216"/>
                  <a:pt x="48" y="240"/>
                </a:cubicBezTo>
                <a:cubicBezTo>
                  <a:pt x="72" y="264"/>
                  <a:pt x="96" y="264"/>
                  <a:pt x="144" y="288"/>
                </a:cubicBezTo>
                <a:cubicBezTo>
                  <a:pt x="192" y="312"/>
                  <a:pt x="282" y="358"/>
                  <a:pt x="336" y="384"/>
                </a:cubicBezTo>
                <a:cubicBezTo>
                  <a:pt x="390" y="410"/>
                  <a:pt x="426" y="422"/>
                  <a:pt x="466" y="446"/>
                </a:cubicBezTo>
                <a:cubicBezTo>
                  <a:pt x="506" y="470"/>
                  <a:pt x="558" y="498"/>
                  <a:pt x="576" y="528"/>
                </a:cubicBezTo>
                <a:cubicBezTo>
                  <a:pt x="594" y="558"/>
                  <a:pt x="592" y="600"/>
                  <a:pt x="576" y="624"/>
                </a:cubicBezTo>
                <a:cubicBezTo>
                  <a:pt x="560" y="648"/>
                  <a:pt x="520" y="660"/>
                  <a:pt x="480" y="672"/>
                </a:cubicBezTo>
              </a:path>
            </a:pathLst>
          </a:custGeom>
          <a:noFill/>
          <a:ln w="12700">
            <a:solidFill>
              <a:schemeClr val="bg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35" name="Text Box 35"/>
          <p:cNvSpPr txBox="1">
            <a:spLocks noChangeArrowheads="1"/>
          </p:cNvSpPr>
          <p:nvPr/>
        </p:nvSpPr>
        <p:spPr bwMode="auto">
          <a:xfrm>
            <a:off x="5410200" y="3300413"/>
            <a:ext cx="3648075" cy="436562"/>
          </a:xfrm>
          <a:prstGeom prst="rect">
            <a:avLst/>
          </a:prstGeom>
          <a:solidFill>
            <a:schemeClr val="bg1">
              <a:alpha val="46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200" b="1">
                <a:effectLst/>
                <a:latin typeface="Arial" charset="0"/>
              </a:rPr>
              <a:t>Network flow/connectivity</a:t>
            </a:r>
          </a:p>
        </p:txBody>
      </p:sp>
      <p:sp>
        <p:nvSpPr>
          <p:cNvPr id="435236" name="Text Box 36"/>
          <p:cNvSpPr txBox="1">
            <a:spLocks noChangeArrowheads="1"/>
          </p:cNvSpPr>
          <p:nvPr/>
        </p:nvSpPr>
        <p:spPr bwMode="auto">
          <a:xfrm>
            <a:off x="1828800" y="71438"/>
            <a:ext cx="50085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effectLst/>
                <a:latin typeface="Arial" charset="0"/>
              </a:rPr>
              <a:t>The stream and its valley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612775" y="0"/>
            <a:ext cx="801211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effectLst/>
                <a:latin typeface="Arial" charset="0"/>
              </a:rPr>
              <a:t>Modeling and </a:t>
            </a:r>
            <a:r>
              <a:rPr lang="en-US" altLang="en-US" sz="4000" b="1">
                <a:effectLst/>
                <a:latin typeface="Arial" charset="0"/>
              </a:rPr>
              <a:t>simulation</a:t>
            </a:r>
            <a:endParaRPr lang="en-US" altLang="en-US" sz="3600" b="1">
              <a:effectLst/>
              <a:latin typeface="Arial" charset="0"/>
            </a:endParaRPr>
          </a:p>
          <a:p>
            <a:endParaRPr lang="en-US" altLang="en-US" sz="3600" b="1">
              <a:effectLst/>
              <a:latin typeface="Arial" charset="0"/>
            </a:endParaRPr>
          </a:p>
          <a:p>
            <a:endParaRPr lang="en-US" altLang="en-US" sz="3600" b="1">
              <a:effectLst/>
              <a:latin typeface="Arial" charset="0"/>
            </a:endParaRPr>
          </a:p>
        </p:txBody>
      </p:sp>
      <p:sp>
        <p:nvSpPr>
          <p:cNvPr id="463875" name="AutoShape 3" descr="?ui=2&amp;ik=34ec375ac3&amp;view=att&amp;th=148bfce14de87159&amp;attid=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876" name="AutoShape 4" descr="?ui=2&amp;ik=34ec375ac3&amp;view=att&amp;th=148bfce14de87159&amp;attid=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463879" name="Text Box 7"/>
          <p:cNvSpPr txBox="1">
            <a:spLocks noChangeArrowheads="1"/>
          </p:cNvSpPr>
          <p:nvPr/>
        </p:nvSpPr>
        <p:spPr bwMode="auto">
          <a:xfrm>
            <a:off x="612775" y="0"/>
            <a:ext cx="8012113"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effectLst/>
                <a:latin typeface="Arial" charset="0"/>
              </a:rPr>
              <a:t>Modeling and </a:t>
            </a:r>
            <a:r>
              <a:rPr lang="en-US" altLang="en-US" sz="4000" b="1">
                <a:effectLst/>
                <a:latin typeface="Arial" charset="0"/>
              </a:rPr>
              <a:t>simulation</a:t>
            </a:r>
            <a:r>
              <a:rPr lang="en-US" altLang="en-US" sz="3600" b="1">
                <a:effectLst/>
                <a:latin typeface="Arial" charset="0"/>
              </a:rPr>
              <a:t> through space</a:t>
            </a:r>
          </a:p>
          <a:p>
            <a:endParaRPr lang="en-US" altLang="en-US" sz="3600" b="1">
              <a:effectLst/>
              <a:latin typeface="Arial" charset="0"/>
            </a:endParaRPr>
          </a:p>
          <a:p>
            <a:endParaRPr lang="en-US" altLang="en-US" sz="3600" b="1">
              <a:effectLst/>
              <a:latin typeface="Arial" charset="0"/>
            </a:endParaRPr>
          </a:p>
        </p:txBody>
      </p:sp>
      <p:sp>
        <p:nvSpPr>
          <p:cNvPr id="463881" name="AutoShape 9" descr="?ui=2&amp;ik=34ec375ac3&amp;view=att&amp;th=148bfce14de87159&amp;attid=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463882" name="Picture 10" descr="image013"/>
          <p:cNvPicPr>
            <a:picLocks noChangeAspect="1" noChangeArrowheads="1"/>
          </p:cNvPicPr>
          <p:nvPr/>
        </p:nvPicPr>
        <p:blipFill>
          <a:blip r:embed="rId3">
            <a:extLst>
              <a:ext uri="{28A0092B-C50C-407E-A947-70E740481C1C}">
                <a14:useLocalDpi xmlns:a14="http://schemas.microsoft.com/office/drawing/2010/main" val="0"/>
              </a:ext>
            </a:extLst>
          </a:blip>
          <a:srcRect l="12762"/>
          <a:stretch>
            <a:fillRect/>
          </a:stretch>
        </p:blipFill>
        <p:spPr bwMode="auto">
          <a:xfrm>
            <a:off x="1631950" y="1249363"/>
            <a:ext cx="5924550" cy="5095875"/>
          </a:xfrm>
          <a:prstGeom prst="rect">
            <a:avLst/>
          </a:prstGeom>
          <a:noFill/>
          <a:extLst>
            <a:ext uri="{909E8E84-426E-40DD-AFC4-6F175D3DCCD1}">
              <a14:hiddenFill xmlns:a14="http://schemas.microsoft.com/office/drawing/2010/main">
                <a:solidFill>
                  <a:srgbClr val="FFFFFF"/>
                </a:solidFill>
              </a14:hiddenFill>
            </a:ext>
          </a:extLst>
        </p:spPr>
      </p:pic>
      <p:sp>
        <p:nvSpPr>
          <p:cNvPr id="463883" name="Text Box 11"/>
          <p:cNvSpPr txBox="1">
            <a:spLocks noChangeArrowheads="1"/>
          </p:cNvSpPr>
          <p:nvPr/>
        </p:nvSpPr>
        <p:spPr bwMode="auto">
          <a:xfrm>
            <a:off x="2406650" y="660400"/>
            <a:ext cx="5870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effectLst/>
                <a:latin typeface="Arial" charset="0"/>
              </a:rPr>
              <a:t>(Dan Isaak and others)</a:t>
            </a:r>
          </a:p>
        </p:txBody>
      </p:sp>
      <p:pic>
        <p:nvPicPr>
          <p:cNvPr id="463885" name="Picture 13" descr="NorWeSThea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225" y="5141913"/>
            <a:ext cx="5143500" cy="1612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612775" y="0"/>
            <a:ext cx="8012113"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effectLst/>
                <a:latin typeface="Arial" charset="0"/>
              </a:rPr>
              <a:t>Modeling and </a:t>
            </a:r>
            <a:r>
              <a:rPr lang="en-US" altLang="en-US" sz="4000" b="1">
                <a:effectLst/>
                <a:latin typeface="Arial" charset="0"/>
              </a:rPr>
              <a:t>simulation</a:t>
            </a:r>
            <a:r>
              <a:rPr lang="en-US" altLang="en-US" sz="3600" b="1">
                <a:effectLst/>
                <a:latin typeface="Arial" charset="0"/>
              </a:rPr>
              <a:t> through space and time</a:t>
            </a:r>
          </a:p>
          <a:p>
            <a:endParaRPr lang="en-US" altLang="en-US" sz="3600" b="1">
              <a:effectLst/>
              <a:latin typeface="Arial" charset="0"/>
            </a:endParaRPr>
          </a:p>
          <a:p>
            <a:endParaRPr lang="en-US" altLang="en-US" sz="3600" b="1">
              <a:effectLst/>
              <a:latin typeface="Arial" charset="0"/>
            </a:endParaRPr>
          </a:p>
        </p:txBody>
      </p:sp>
      <p:sp>
        <p:nvSpPr>
          <p:cNvPr id="412676" name="AutoShape 4" descr="?ui=2&amp;ik=34ec375ac3&amp;view=att&amp;th=148bfce14de87159&amp;attid=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678" name="AutoShape 6" descr="?ui=2&amp;ik=34ec375ac3&amp;view=att&amp;th=148bfce14de87159&amp;attid=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412681" name="Picture 9" descr="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2063" y="1258888"/>
            <a:ext cx="6215062"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84" name="Text Box 12"/>
          <p:cNvSpPr txBox="1">
            <a:spLocks noChangeArrowheads="1"/>
          </p:cNvSpPr>
          <p:nvPr/>
        </p:nvSpPr>
        <p:spPr bwMode="auto">
          <a:xfrm>
            <a:off x="798513" y="6227763"/>
            <a:ext cx="801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effectLst/>
                <a:latin typeface="Arial" charset="0"/>
              </a:rPr>
              <a:t>(Vatland et al., accepted with revisions)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Text Box 2"/>
          <p:cNvSpPr txBox="1">
            <a:spLocks noChangeArrowheads="1"/>
          </p:cNvSpPr>
          <p:nvPr/>
        </p:nvSpPr>
        <p:spPr bwMode="auto">
          <a:xfrm>
            <a:off x="96838" y="0"/>
            <a:ext cx="801211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effectLst/>
                <a:latin typeface="Arial" charset="0"/>
              </a:rPr>
              <a:t>Data-driven discovery for future generations</a:t>
            </a:r>
          </a:p>
        </p:txBody>
      </p:sp>
      <p:pic>
        <p:nvPicPr>
          <p:cNvPr id="448515" name="Picture 3"/>
          <p:cNvPicPr>
            <a:picLocks noChangeAspect="1" noChangeArrowheads="1"/>
          </p:cNvPicPr>
          <p:nvPr/>
        </p:nvPicPr>
        <p:blipFill>
          <a:blip r:embed="rId3">
            <a:extLst>
              <a:ext uri="{28A0092B-C50C-407E-A947-70E740481C1C}">
                <a14:useLocalDpi xmlns:a14="http://schemas.microsoft.com/office/drawing/2010/main" val="0"/>
              </a:ext>
            </a:extLst>
          </a:blip>
          <a:srcRect l="9848" t="28708" r="13531" b="16855"/>
          <a:stretch>
            <a:fillRect/>
          </a:stretch>
        </p:blipFill>
        <p:spPr bwMode="auto">
          <a:xfrm>
            <a:off x="0" y="1254125"/>
            <a:ext cx="5838825"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8516" name="Picture 4" descr="photo-sanna egg"/>
          <p:cNvPicPr>
            <a:picLocks noChangeAspect="1" noChangeArrowheads="1"/>
          </p:cNvPicPr>
          <p:nvPr/>
        </p:nvPicPr>
        <p:blipFill>
          <a:blip r:embed="rId4">
            <a:extLst>
              <a:ext uri="{28A0092B-C50C-407E-A947-70E740481C1C}">
                <a14:useLocalDpi xmlns:a14="http://schemas.microsoft.com/office/drawing/2010/main" val="0"/>
              </a:ext>
            </a:extLst>
          </a:blip>
          <a:srcRect r="32652"/>
          <a:stretch>
            <a:fillRect/>
          </a:stretch>
        </p:blipFill>
        <p:spPr bwMode="auto">
          <a:xfrm>
            <a:off x="5864225" y="1320800"/>
            <a:ext cx="3257550" cy="3627438"/>
          </a:xfrm>
          <a:prstGeom prst="rect">
            <a:avLst/>
          </a:prstGeom>
          <a:noFill/>
          <a:extLst>
            <a:ext uri="{909E8E84-426E-40DD-AFC4-6F175D3DCCD1}">
              <a14:hiddenFill xmlns:a14="http://schemas.microsoft.com/office/drawing/2010/main">
                <a:solidFill>
                  <a:srgbClr val="FFFFFF"/>
                </a:solidFill>
              </a14:hiddenFill>
            </a:ext>
          </a:extLst>
        </p:spPr>
      </p:pic>
      <p:sp>
        <p:nvSpPr>
          <p:cNvPr id="448517" name="Text Box 5"/>
          <p:cNvSpPr txBox="1">
            <a:spLocks noChangeArrowheads="1"/>
          </p:cNvSpPr>
          <p:nvPr/>
        </p:nvSpPr>
        <p:spPr bwMode="auto">
          <a:xfrm>
            <a:off x="498475" y="5141913"/>
            <a:ext cx="80121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effectLst/>
                <a:latin typeface="Arial" charset="0"/>
              </a:rPr>
              <a:t>“I’m a scientist inside, Dad. All children are scientists inside.” </a:t>
            </a:r>
          </a:p>
        </p:txBody>
      </p:sp>
      <p:sp>
        <p:nvSpPr>
          <p:cNvPr id="448518" name="Text Box 6"/>
          <p:cNvSpPr txBox="1">
            <a:spLocks noChangeArrowheads="1"/>
          </p:cNvSpPr>
          <p:nvPr/>
        </p:nvSpPr>
        <p:spPr bwMode="auto">
          <a:xfrm>
            <a:off x="0" y="4476750"/>
            <a:ext cx="8012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effectLst/>
                <a:latin typeface="Arial" charset="0"/>
              </a:rPr>
              <a:t>http://research.microsoft.com/en-us/collaboration/fourthparadigm/</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8" name="Rectangle 4"/>
          <p:cNvSpPr>
            <a:spLocks noChangeArrowheads="1"/>
          </p:cNvSpPr>
          <p:nvPr/>
        </p:nvSpPr>
        <p:spPr bwMode="auto">
          <a:xfrm>
            <a:off x="122238" y="50800"/>
            <a:ext cx="85455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effectLst/>
                <a:latin typeface="Arial" charset="0"/>
              </a:rPr>
              <a:t>The Fourth Paradigm and data-intensive discovery (2009)</a:t>
            </a:r>
          </a:p>
        </p:txBody>
      </p:sp>
      <p:sp>
        <p:nvSpPr>
          <p:cNvPr id="349189" name="Rectangle 5"/>
          <p:cNvSpPr>
            <a:spLocks noChangeArrowheads="1"/>
          </p:cNvSpPr>
          <p:nvPr/>
        </p:nvSpPr>
        <p:spPr bwMode="auto">
          <a:xfrm>
            <a:off x="5502275" y="1466850"/>
            <a:ext cx="33528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600" b="1">
                <a:effectLst/>
                <a:latin typeface="Arial" charset="0"/>
              </a:rPr>
              <a:t>Data deluge!</a:t>
            </a:r>
          </a:p>
          <a:p>
            <a:endParaRPr lang="en-US" altLang="en-US" sz="2600" b="1">
              <a:effectLst/>
              <a:latin typeface="Arial" charset="0"/>
            </a:endParaRPr>
          </a:p>
          <a:p>
            <a:r>
              <a:rPr lang="en-US" altLang="en-US" sz="2600" b="1">
                <a:effectLst/>
                <a:latin typeface="Arial" charset="0"/>
              </a:rPr>
              <a:t>Scientific methods have to change. </a:t>
            </a:r>
          </a:p>
          <a:p>
            <a:endParaRPr lang="en-US" altLang="en-US" sz="2600" b="1">
              <a:effectLst/>
              <a:latin typeface="Arial" charset="0"/>
            </a:endParaRPr>
          </a:p>
          <a:p>
            <a:r>
              <a:rPr lang="en-US" altLang="en-US" sz="2600" b="1">
                <a:effectLst/>
                <a:latin typeface="Arial" charset="0"/>
              </a:rPr>
              <a:t>Massive datasets are changing the way we think and how we do science.</a:t>
            </a:r>
          </a:p>
        </p:txBody>
      </p:sp>
      <p:pic>
        <p:nvPicPr>
          <p:cNvPr id="349192" name="Picture 8"/>
          <p:cNvPicPr>
            <a:picLocks noChangeAspect="1" noChangeArrowheads="1"/>
          </p:cNvPicPr>
          <p:nvPr/>
        </p:nvPicPr>
        <p:blipFill>
          <a:blip r:embed="rId2">
            <a:extLst>
              <a:ext uri="{28A0092B-C50C-407E-A947-70E740481C1C}">
                <a14:useLocalDpi xmlns:a14="http://schemas.microsoft.com/office/drawing/2010/main" val="0"/>
              </a:ext>
            </a:extLst>
          </a:blip>
          <a:srcRect l="4102" t="34604" r="52318" b="5000"/>
          <a:stretch>
            <a:fillRect/>
          </a:stretch>
        </p:blipFill>
        <p:spPr bwMode="auto">
          <a:xfrm>
            <a:off x="0" y="1147763"/>
            <a:ext cx="5313363"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9193" name="Rectangle 9"/>
          <p:cNvSpPr>
            <a:spLocks noChangeArrowheads="1"/>
          </p:cNvSpPr>
          <p:nvPr/>
        </p:nvSpPr>
        <p:spPr bwMode="auto">
          <a:xfrm>
            <a:off x="153988" y="5089525"/>
            <a:ext cx="97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chemeClr val="bg1"/>
                </a:solidFill>
                <a:effectLst/>
                <a:latin typeface="Arial" charset="0"/>
              </a:rPr>
              <a:t>2007</a:t>
            </a:r>
          </a:p>
        </p:txBody>
      </p:sp>
      <p:sp>
        <p:nvSpPr>
          <p:cNvPr id="349194" name="Rectangle 10"/>
          <p:cNvSpPr>
            <a:spLocks noChangeArrowheads="1"/>
          </p:cNvSpPr>
          <p:nvPr/>
        </p:nvSpPr>
        <p:spPr bwMode="auto">
          <a:xfrm>
            <a:off x="98425" y="5861050"/>
            <a:ext cx="6659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effectLst/>
                <a:latin typeface="Arial" charset="0"/>
              </a:rPr>
              <a:t>Jim Gray (1944 – lost at sea in 2007)</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96838" y="0"/>
            <a:ext cx="80121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b="1">
                <a:effectLst/>
                <a:latin typeface="Arial" charset="0"/>
              </a:rPr>
              <a:t>Big challenges for “big” data in riverine science</a:t>
            </a:r>
          </a:p>
        </p:txBody>
      </p:sp>
      <p:sp>
        <p:nvSpPr>
          <p:cNvPr id="450566" name="Text Box 6"/>
          <p:cNvSpPr txBox="1">
            <a:spLocks noChangeArrowheads="1"/>
          </p:cNvSpPr>
          <p:nvPr/>
        </p:nvSpPr>
        <p:spPr bwMode="auto">
          <a:xfrm>
            <a:off x="169863" y="1481138"/>
            <a:ext cx="86248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7663" indent="-347663">
              <a:defRPr sz="2400">
                <a:solidFill>
                  <a:schemeClr val="tx1"/>
                </a:solidFill>
                <a:latin typeface="Times New Roman" pitchFamily="18" charset="0"/>
              </a:defRPr>
            </a:lvl1pPr>
            <a:lvl2pPr marL="5778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sz="3200" b="1">
                <a:effectLst/>
                <a:latin typeface="Arial" charset="0"/>
              </a:rPr>
              <a:t>(1) Retraining of the “scientist inside”</a:t>
            </a:r>
          </a:p>
          <a:p>
            <a:endParaRPr lang="en-US" altLang="en-US" sz="3200" b="1">
              <a:effectLst/>
              <a:latin typeface="Arial"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Text Box 2"/>
          <p:cNvSpPr txBox="1">
            <a:spLocks noChangeArrowheads="1"/>
          </p:cNvSpPr>
          <p:nvPr/>
        </p:nvSpPr>
        <p:spPr bwMode="auto">
          <a:xfrm>
            <a:off x="96838" y="0"/>
            <a:ext cx="80121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b="1">
                <a:effectLst/>
                <a:latin typeface="Arial" charset="0"/>
              </a:rPr>
              <a:t>Big challenges for “big” data in riverine science</a:t>
            </a:r>
          </a:p>
        </p:txBody>
      </p:sp>
      <p:sp>
        <p:nvSpPr>
          <p:cNvPr id="452611" name="Text Box 3"/>
          <p:cNvSpPr txBox="1">
            <a:spLocks noChangeArrowheads="1"/>
          </p:cNvSpPr>
          <p:nvPr/>
        </p:nvSpPr>
        <p:spPr bwMode="auto">
          <a:xfrm>
            <a:off x="169863" y="1481138"/>
            <a:ext cx="8624887"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7663" indent="-347663">
              <a:defRPr sz="2400">
                <a:solidFill>
                  <a:schemeClr val="tx1"/>
                </a:solidFill>
                <a:latin typeface="Times New Roman" pitchFamily="18" charset="0"/>
              </a:defRPr>
            </a:lvl1pPr>
            <a:lvl2pPr marL="5778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sz="3200" b="1">
                <a:solidFill>
                  <a:schemeClr val="bg2"/>
                </a:solidFill>
                <a:effectLst/>
                <a:latin typeface="Arial" charset="0"/>
              </a:rPr>
              <a:t>(1) Retraining of the “scientist inside”</a:t>
            </a:r>
          </a:p>
          <a:p>
            <a:r>
              <a:rPr lang="en-US" altLang="en-US" sz="3200" b="1">
                <a:effectLst/>
                <a:latin typeface="Arial" charset="0"/>
              </a:rPr>
              <a:t>(2) Complementary use of all four science paradigms (sensu Jim Gray):</a:t>
            </a:r>
          </a:p>
          <a:p>
            <a:pPr>
              <a:buFontTx/>
              <a:buChar char="•"/>
            </a:pPr>
            <a:r>
              <a:rPr lang="en-US" altLang="en-US" sz="3600" b="1">
                <a:effectLst/>
                <a:latin typeface="Arial" charset="0"/>
              </a:rPr>
              <a:t> </a:t>
            </a:r>
            <a:r>
              <a:rPr lang="en-US" altLang="en-US" sz="3200" b="1">
                <a:effectLst/>
                <a:latin typeface="Arial" charset="0"/>
              </a:rPr>
              <a:t>Empirical</a:t>
            </a:r>
          </a:p>
          <a:p>
            <a:pPr>
              <a:buFontTx/>
              <a:buChar char="•"/>
            </a:pPr>
            <a:r>
              <a:rPr lang="en-US" altLang="en-US" sz="3200" b="1">
                <a:effectLst/>
                <a:latin typeface="Arial" charset="0"/>
              </a:rPr>
              <a:t> Theoretical</a:t>
            </a:r>
          </a:p>
          <a:p>
            <a:pPr>
              <a:buFontTx/>
              <a:buChar char="•"/>
            </a:pPr>
            <a:r>
              <a:rPr lang="en-US" altLang="en-US" sz="3200" b="1">
                <a:effectLst/>
                <a:latin typeface="Arial" charset="0"/>
              </a:rPr>
              <a:t> Modeling and simulation</a:t>
            </a:r>
          </a:p>
          <a:p>
            <a:pPr>
              <a:buFontTx/>
              <a:buChar char="•"/>
            </a:pPr>
            <a:r>
              <a:rPr lang="en-US" altLang="en-US" sz="3200" b="1">
                <a:effectLst/>
                <a:latin typeface="Arial" charset="0"/>
              </a:rPr>
              <a:t> Data-intensive discovery</a:t>
            </a:r>
          </a:p>
          <a:p>
            <a:endParaRPr lang="en-US" altLang="en-US" sz="3200" b="1">
              <a:effectLst/>
              <a:latin typeface="Arial"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96838" y="0"/>
            <a:ext cx="80121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b="1">
                <a:effectLst/>
                <a:latin typeface="Arial" charset="0"/>
              </a:rPr>
              <a:t>Big challenges for “big” data in riverine science</a:t>
            </a:r>
          </a:p>
        </p:txBody>
      </p:sp>
      <p:sp>
        <p:nvSpPr>
          <p:cNvPr id="454659" name="Text Box 3"/>
          <p:cNvSpPr txBox="1">
            <a:spLocks noChangeArrowheads="1"/>
          </p:cNvSpPr>
          <p:nvPr/>
        </p:nvSpPr>
        <p:spPr bwMode="auto">
          <a:xfrm>
            <a:off x="169863" y="1481138"/>
            <a:ext cx="8624887" cy="502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7663" indent="-347663">
              <a:defRPr sz="2400">
                <a:solidFill>
                  <a:schemeClr val="tx1"/>
                </a:solidFill>
                <a:latin typeface="Times New Roman" pitchFamily="18" charset="0"/>
              </a:defRPr>
            </a:lvl1pPr>
            <a:lvl2pPr marL="577850">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r>
              <a:rPr lang="en-US" altLang="en-US" sz="3200" b="1">
                <a:solidFill>
                  <a:schemeClr val="bg2"/>
                </a:solidFill>
                <a:effectLst/>
                <a:latin typeface="Arial" charset="0"/>
              </a:rPr>
              <a:t>(1) Retraining of the “scientist inside”</a:t>
            </a:r>
          </a:p>
          <a:p>
            <a:r>
              <a:rPr lang="en-US" altLang="en-US" sz="3200" b="1">
                <a:solidFill>
                  <a:schemeClr val="bg2"/>
                </a:solidFill>
                <a:effectLst/>
                <a:latin typeface="Arial" charset="0"/>
              </a:rPr>
              <a:t>(2) Complementary use of all four science paradigms (sensu Jim Gray):</a:t>
            </a:r>
          </a:p>
          <a:p>
            <a:pPr>
              <a:buFontTx/>
              <a:buChar char="•"/>
            </a:pPr>
            <a:r>
              <a:rPr lang="en-US" altLang="en-US" sz="3600" b="1">
                <a:solidFill>
                  <a:schemeClr val="bg2"/>
                </a:solidFill>
                <a:effectLst/>
                <a:latin typeface="Arial" charset="0"/>
              </a:rPr>
              <a:t> </a:t>
            </a:r>
            <a:r>
              <a:rPr lang="en-US" altLang="en-US" sz="3200" b="1">
                <a:solidFill>
                  <a:schemeClr val="bg2"/>
                </a:solidFill>
                <a:effectLst/>
                <a:latin typeface="Arial" charset="0"/>
              </a:rPr>
              <a:t>Empirical</a:t>
            </a:r>
          </a:p>
          <a:p>
            <a:pPr>
              <a:buFontTx/>
              <a:buChar char="•"/>
            </a:pPr>
            <a:r>
              <a:rPr lang="en-US" altLang="en-US" sz="3200" b="1">
                <a:solidFill>
                  <a:schemeClr val="bg2"/>
                </a:solidFill>
                <a:effectLst/>
                <a:latin typeface="Arial" charset="0"/>
              </a:rPr>
              <a:t> Theoretical</a:t>
            </a:r>
          </a:p>
          <a:p>
            <a:pPr>
              <a:buFontTx/>
              <a:buChar char="•"/>
            </a:pPr>
            <a:r>
              <a:rPr lang="en-US" altLang="en-US" sz="3200" b="1">
                <a:solidFill>
                  <a:schemeClr val="bg2"/>
                </a:solidFill>
                <a:effectLst/>
                <a:latin typeface="Arial" charset="0"/>
              </a:rPr>
              <a:t> Modeling and simulation</a:t>
            </a:r>
          </a:p>
          <a:p>
            <a:pPr>
              <a:buFontTx/>
              <a:buChar char="•"/>
            </a:pPr>
            <a:r>
              <a:rPr lang="en-US" altLang="en-US" sz="3200" b="1">
                <a:solidFill>
                  <a:schemeClr val="bg2"/>
                </a:solidFill>
                <a:effectLst/>
                <a:latin typeface="Arial" charset="0"/>
              </a:rPr>
              <a:t> Data-intensive discovery</a:t>
            </a:r>
          </a:p>
          <a:p>
            <a:r>
              <a:rPr lang="en-US" altLang="en-US" sz="3200" b="1">
                <a:effectLst/>
                <a:latin typeface="Arial" charset="0"/>
              </a:rPr>
              <a:t>(3) Internalizing and refining the approach of using “space and/or time as a surrogate for unmeasured processes”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741363" y="3243263"/>
            <a:ext cx="7753350" cy="289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FFFFCC"/>
                </a:solidFill>
                <a:effectLst>
                  <a:outerShdw blurRad="38100" dist="38100" dir="2700000" algn="tl">
                    <a:srgbClr val="000000"/>
                  </a:outerShdw>
                </a:effectLst>
                <a:latin typeface="Arial" charset="0"/>
              </a:rPr>
              <a:t>“Now, </a:t>
            </a:r>
            <a:r>
              <a:rPr lang="en-US" altLang="en-US" sz="2800" b="1" i="1">
                <a:solidFill>
                  <a:srgbClr val="FFFFCC"/>
                </a:solidFill>
                <a:effectLst>
                  <a:outerShdw blurRad="38100" dist="38100" dir="2700000" algn="tl">
                    <a:srgbClr val="000000"/>
                  </a:outerShdw>
                </a:effectLst>
                <a:latin typeface="Arial" charset="0"/>
              </a:rPr>
              <a:t>here</a:t>
            </a:r>
            <a:r>
              <a:rPr lang="en-US" altLang="en-US" sz="2800" b="1">
                <a:solidFill>
                  <a:srgbClr val="FFFFCC"/>
                </a:solidFill>
                <a:effectLst>
                  <a:outerShdw blurRad="38100" dist="38100" dir="2700000" algn="tl">
                    <a:srgbClr val="000000"/>
                  </a:outerShdw>
                </a:effectLst>
                <a:latin typeface="Arial" charset="0"/>
              </a:rPr>
              <a:t>, you see, it takes all the running you can do to, to keep in the same place.  If you want to get somewhere else, you must run at least twice as fast as that!”</a:t>
            </a:r>
            <a:r>
              <a:rPr lang="en-US" altLang="en-US" sz="2800" b="1">
                <a:solidFill>
                  <a:schemeClr val="bg1"/>
                </a:solidFill>
                <a:effectLst>
                  <a:outerShdw blurRad="38100" dist="38100" dir="2700000" algn="tl">
                    <a:srgbClr val="000000"/>
                  </a:outerShdw>
                </a:effectLst>
                <a:latin typeface="Arial" charset="0"/>
              </a:rPr>
              <a:t> </a:t>
            </a:r>
          </a:p>
          <a:p>
            <a:pPr>
              <a:spcBef>
                <a:spcPct val="50000"/>
              </a:spcBef>
            </a:pPr>
            <a:endParaRPr lang="en-US" altLang="en-US" sz="2800" b="1">
              <a:solidFill>
                <a:schemeClr val="bg1"/>
              </a:solidFill>
              <a:effectLst>
                <a:outerShdw blurRad="38100" dist="38100" dir="2700000" algn="tl">
                  <a:srgbClr val="000000"/>
                </a:outerShdw>
              </a:effectLst>
              <a:latin typeface="Arial" charset="0"/>
            </a:endParaRPr>
          </a:p>
          <a:p>
            <a:pPr>
              <a:spcBef>
                <a:spcPct val="50000"/>
              </a:spcBef>
            </a:pPr>
            <a:r>
              <a:rPr lang="en-US" altLang="en-US" sz="2000" b="1">
                <a:solidFill>
                  <a:schemeClr val="bg1"/>
                </a:solidFill>
                <a:effectLst>
                  <a:outerShdw blurRad="38100" dist="38100" dir="2700000" algn="tl">
                    <a:srgbClr val="000000"/>
                  </a:outerShdw>
                </a:effectLst>
                <a:latin typeface="Arial" charset="0"/>
              </a:rPr>
              <a:t>L. Carroll, </a:t>
            </a:r>
            <a:r>
              <a:rPr lang="en-US" altLang="en-US" sz="2000" b="1" i="1">
                <a:solidFill>
                  <a:schemeClr val="bg1"/>
                </a:solidFill>
                <a:effectLst>
                  <a:outerShdw blurRad="38100" dist="38100" dir="2700000" algn="tl">
                    <a:srgbClr val="000000"/>
                  </a:outerShdw>
                </a:effectLst>
                <a:latin typeface="Arial" charset="0"/>
              </a:rPr>
              <a:t>Through the Looking-Glass</a:t>
            </a:r>
          </a:p>
        </p:txBody>
      </p:sp>
      <p:pic>
        <p:nvPicPr>
          <p:cNvPr id="376835" name="Picture 3" descr="CarGla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525" y="461963"/>
            <a:ext cx="3325813" cy="2171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2"/>
          <p:cNvSpPr txBox="1">
            <a:spLocks noChangeArrowheads="1"/>
          </p:cNvSpPr>
          <p:nvPr/>
        </p:nvSpPr>
        <p:spPr bwMode="auto">
          <a:xfrm>
            <a:off x="244475" y="928688"/>
            <a:ext cx="4238625" cy="564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effectLst/>
                <a:latin typeface="Arial" charset="0"/>
              </a:rPr>
              <a:t>"I said that much of what I was being rewarded for was work done by my associates, and I also pointed out that much of what we had published had been shown to be not quite right.  I developed the theme that that is how science is supposed to work…” (Hynes 2001)</a:t>
            </a:r>
          </a:p>
        </p:txBody>
      </p:sp>
      <p:pic>
        <p:nvPicPr>
          <p:cNvPr id="436231" name="Picture 7"/>
          <p:cNvPicPr>
            <a:picLocks noChangeAspect="1" noChangeArrowheads="1"/>
          </p:cNvPicPr>
          <p:nvPr/>
        </p:nvPicPr>
        <p:blipFill>
          <a:blip r:embed="rId3">
            <a:extLst>
              <a:ext uri="{28A0092B-C50C-407E-A947-70E740481C1C}">
                <a14:useLocalDpi xmlns:a14="http://schemas.microsoft.com/office/drawing/2010/main" val="0"/>
              </a:ext>
            </a:extLst>
          </a:blip>
          <a:srcRect l="8400" t="12459" r="32542" b="2875"/>
          <a:stretch>
            <a:fillRect/>
          </a:stretch>
        </p:blipFill>
        <p:spPr bwMode="auto">
          <a:xfrm>
            <a:off x="4492625" y="1131888"/>
            <a:ext cx="4651375" cy="527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6232" name="Rectangle 8"/>
          <p:cNvSpPr>
            <a:spLocks noChangeArrowheads="1"/>
          </p:cNvSpPr>
          <p:nvPr/>
        </p:nvSpPr>
        <p:spPr bwMode="auto">
          <a:xfrm>
            <a:off x="2530475" y="134938"/>
            <a:ext cx="422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effectLst/>
                <a:latin typeface="Arial" charset="0"/>
              </a:rPr>
              <a:t>Acknowledgments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4" name="Rectangle 4"/>
          <p:cNvSpPr>
            <a:spLocks noChangeArrowheads="1"/>
          </p:cNvSpPr>
          <p:nvPr/>
        </p:nvSpPr>
        <p:spPr bwMode="auto">
          <a:xfrm>
            <a:off x="488950" y="328613"/>
            <a:ext cx="8228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effectLst/>
                <a:latin typeface="Arial" charset="0"/>
              </a:rPr>
              <a:t>Colden Baxter (Idaho State Univ.)</a:t>
            </a:r>
          </a:p>
        </p:txBody>
      </p:sp>
      <p:pic>
        <p:nvPicPr>
          <p:cNvPr id="440326" name="Picture 6" descr="ISU professor Colden Bax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8" y="1379538"/>
            <a:ext cx="6353175" cy="4772025"/>
          </a:xfrm>
          <a:prstGeom prst="rect">
            <a:avLst/>
          </a:prstGeom>
          <a:noFill/>
          <a:extLst>
            <a:ext uri="{909E8E84-426E-40DD-AFC4-6F175D3DCCD1}">
              <a14:hiddenFill xmlns:a14="http://schemas.microsoft.com/office/drawing/2010/main">
                <a:solidFill>
                  <a:srgbClr val="FFFFFF"/>
                </a:solidFill>
              </a14:hiddenFill>
            </a:ext>
          </a:extLst>
        </p:spPr>
      </p:pic>
      <p:sp>
        <p:nvSpPr>
          <p:cNvPr id="440327" name="Rectangle 7"/>
          <p:cNvSpPr>
            <a:spLocks noChangeArrowheads="1"/>
          </p:cNvSpPr>
          <p:nvPr/>
        </p:nvSpPr>
        <p:spPr bwMode="auto">
          <a:xfrm>
            <a:off x="2051050" y="6251575"/>
            <a:ext cx="32337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effectLst/>
                <a:latin typeface="Arial" charset="0"/>
              </a:rPr>
              <a:t>http://www.idahostatejournal.com/</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8" name="Picture 10" descr="United States Department of Defense"/>
          <p:cNvPicPr>
            <a:picLocks noChangeAspect="1" noChangeArrowheads="1"/>
          </p:cNvPicPr>
          <p:nvPr/>
        </p:nvPicPr>
        <p:blipFill>
          <a:blip r:embed="rId3">
            <a:extLst>
              <a:ext uri="{28A0092B-C50C-407E-A947-70E740481C1C}">
                <a14:useLocalDpi xmlns:a14="http://schemas.microsoft.com/office/drawing/2010/main" val="0"/>
              </a:ext>
            </a:extLst>
          </a:blip>
          <a:srcRect r="48970"/>
          <a:stretch>
            <a:fillRect/>
          </a:stretch>
        </p:blipFill>
        <p:spPr bwMode="auto">
          <a:xfrm>
            <a:off x="360363" y="1676400"/>
            <a:ext cx="4811712" cy="1009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2382" name="Picture 14" descr="header_static"/>
          <p:cNvPicPr>
            <a:picLocks noChangeAspect="1" noChangeArrowheads="1"/>
          </p:cNvPicPr>
          <p:nvPr/>
        </p:nvPicPr>
        <p:blipFill>
          <a:blip r:embed="rId4">
            <a:extLst>
              <a:ext uri="{28A0092B-C50C-407E-A947-70E740481C1C}">
                <a14:useLocalDpi xmlns:a14="http://schemas.microsoft.com/office/drawing/2010/main" val="0"/>
              </a:ext>
            </a:extLst>
          </a:blip>
          <a:srcRect l="1743" t="25159" r="31725"/>
          <a:stretch>
            <a:fillRect/>
          </a:stretch>
        </p:blipFill>
        <p:spPr bwMode="auto">
          <a:xfrm>
            <a:off x="760413" y="5307013"/>
            <a:ext cx="6635750" cy="1033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2383" name="Text Box 15"/>
          <p:cNvSpPr txBox="1">
            <a:spLocks noChangeArrowheads="1"/>
          </p:cNvSpPr>
          <p:nvPr/>
        </p:nvSpPr>
        <p:spPr bwMode="auto">
          <a:xfrm>
            <a:off x="2752725" y="358775"/>
            <a:ext cx="4760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effectLst/>
                <a:latin typeface="Arial" charset="0"/>
              </a:rPr>
              <a:t>U.S. Geological Survey</a:t>
            </a:r>
          </a:p>
        </p:txBody>
      </p:sp>
      <p:pic>
        <p:nvPicPr>
          <p:cNvPr id="442384" name="Picture 16"/>
          <p:cNvPicPr>
            <a:picLocks noChangeAspect="1" noChangeArrowheads="1"/>
          </p:cNvPicPr>
          <p:nvPr/>
        </p:nvPicPr>
        <p:blipFill>
          <a:blip r:embed="rId5">
            <a:extLst>
              <a:ext uri="{28A0092B-C50C-407E-A947-70E740481C1C}">
                <a14:useLocalDpi xmlns:a14="http://schemas.microsoft.com/office/drawing/2010/main" val="0"/>
              </a:ext>
            </a:extLst>
          </a:blip>
          <a:srcRect l="11003" t="10292" r="60495" b="81438"/>
          <a:stretch>
            <a:fillRect/>
          </a:stretch>
        </p:blipFill>
        <p:spPr bwMode="auto">
          <a:xfrm>
            <a:off x="5249863" y="901700"/>
            <a:ext cx="3475037"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2387" name="AutoShape 19" descr="US-FishAndWildlifeService-Logo"/>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442389" name="AutoShape 21" descr="US-FishAndWildlifeService-Logo"/>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442391" name="AutoShape 23" descr="US-FishAndWildlifeService-Logo"/>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442393" name="Picture 25" descr="File:US-FishAndWildlifeService-Logo.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1863" y="1898650"/>
            <a:ext cx="1439862" cy="1717675"/>
          </a:xfrm>
          <a:prstGeom prst="rect">
            <a:avLst/>
          </a:prstGeom>
          <a:noFill/>
          <a:extLst>
            <a:ext uri="{909E8E84-426E-40DD-AFC4-6F175D3DCCD1}">
              <a14:hiddenFill xmlns:a14="http://schemas.microsoft.com/office/drawing/2010/main">
                <a:solidFill>
                  <a:srgbClr val="FFFFFF"/>
                </a:solidFill>
              </a14:hiddenFill>
            </a:ext>
          </a:extLst>
        </p:spPr>
      </p:pic>
      <p:pic>
        <p:nvPicPr>
          <p:cNvPr id="442395" name="Picture 27" descr="File:Forest Service 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688" y="3108325"/>
            <a:ext cx="1373187" cy="1541463"/>
          </a:xfrm>
          <a:prstGeom prst="rect">
            <a:avLst/>
          </a:prstGeom>
          <a:noFill/>
          <a:extLst>
            <a:ext uri="{909E8E84-426E-40DD-AFC4-6F175D3DCCD1}">
              <a14:hiddenFill xmlns:a14="http://schemas.microsoft.com/office/drawing/2010/main">
                <a:solidFill>
                  <a:srgbClr val="FFFFFF"/>
                </a:solidFill>
              </a14:hiddenFill>
            </a:ext>
          </a:extLst>
        </p:spPr>
      </p:pic>
      <p:pic>
        <p:nvPicPr>
          <p:cNvPr id="442397" name="Picture 29" descr="BPA-Logo-col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2063" y="3052763"/>
            <a:ext cx="2144712" cy="1703387"/>
          </a:xfrm>
          <a:prstGeom prst="rect">
            <a:avLst/>
          </a:prstGeom>
          <a:noFill/>
          <a:extLst>
            <a:ext uri="{909E8E84-426E-40DD-AFC4-6F175D3DCCD1}">
              <a14:hiddenFill xmlns:a14="http://schemas.microsoft.com/office/drawing/2010/main">
                <a:solidFill>
                  <a:srgbClr val="FFFFFF"/>
                </a:solidFill>
              </a14:hiddenFill>
            </a:ext>
          </a:extLst>
        </p:spPr>
      </p:pic>
      <p:pic>
        <p:nvPicPr>
          <p:cNvPr id="442399" name="Picture 31" descr="USGS-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71450"/>
            <a:ext cx="2452688" cy="981075"/>
          </a:xfrm>
          <a:prstGeom prst="rect">
            <a:avLst/>
          </a:prstGeom>
          <a:noFill/>
          <a:extLst>
            <a:ext uri="{909E8E84-426E-40DD-AFC4-6F175D3DCCD1}">
              <a14:hiddenFill xmlns:a14="http://schemas.microsoft.com/office/drawing/2010/main">
                <a:solidFill>
                  <a:srgbClr val="FFFFFF"/>
                </a:solidFill>
              </a14:hiddenFill>
            </a:ext>
          </a:extLst>
        </p:spPr>
      </p:pic>
      <p:pic>
        <p:nvPicPr>
          <p:cNvPr id="442380" name="Picture 12" descr="National Science Foundation - Where Discoveries Begi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8650" y="3935413"/>
            <a:ext cx="4435475" cy="803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0" y="-195263"/>
            <a:ext cx="9144000" cy="914401"/>
          </a:xfrm>
        </p:spPr>
        <p:txBody>
          <a:bodyPr/>
          <a:lstStyle/>
          <a:p>
            <a:r>
              <a:rPr lang="en-US" altLang="en-US"/>
              <a:t> </a:t>
            </a:r>
            <a:r>
              <a:rPr lang="en-US" altLang="en-US" b="1"/>
              <a:t>Science Paradigms </a:t>
            </a:r>
            <a:r>
              <a:rPr lang="en-US" altLang="en-US" sz="2400" b="1"/>
              <a:t>(Gray 2007)</a:t>
            </a:r>
          </a:p>
        </p:txBody>
      </p:sp>
      <p:sp>
        <p:nvSpPr>
          <p:cNvPr id="353283" name="Rectangle 3"/>
          <p:cNvSpPr>
            <a:spLocks noGrp="1" noChangeArrowheads="1"/>
          </p:cNvSpPr>
          <p:nvPr>
            <p:ph type="body" sz="half" idx="4294967295"/>
          </p:nvPr>
        </p:nvSpPr>
        <p:spPr>
          <a:xfrm>
            <a:off x="0" y="533400"/>
            <a:ext cx="8153400" cy="6324600"/>
          </a:xfrm>
          <a:noFill/>
        </p:spPr>
        <p:txBody>
          <a:bodyPr/>
          <a:lstStyle/>
          <a:p>
            <a:pPr>
              <a:lnSpc>
                <a:spcPct val="90000"/>
              </a:lnSpc>
              <a:spcBef>
                <a:spcPct val="0"/>
              </a:spcBef>
            </a:pPr>
            <a:r>
              <a:rPr lang="en-US" altLang="en-US" sz="2800"/>
              <a:t>Thousand years ago: </a:t>
            </a:r>
            <a:br>
              <a:rPr lang="en-US" altLang="en-US" sz="2800"/>
            </a:br>
            <a:r>
              <a:rPr lang="en-US" altLang="en-US" sz="2800"/>
              <a:t>  science was </a:t>
            </a:r>
            <a:r>
              <a:rPr lang="en-US" altLang="en-US" sz="2800" b="1"/>
              <a:t>empirical</a:t>
            </a:r>
          </a:p>
          <a:p>
            <a:pPr lvl="1">
              <a:lnSpc>
                <a:spcPct val="90000"/>
              </a:lnSpc>
              <a:spcBef>
                <a:spcPct val="0"/>
              </a:spcBef>
              <a:buFontTx/>
              <a:buNone/>
            </a:pPr>
            <a:r>
              <a:rPr lang="en-US" altLang="en-US" sz="2400"/>
              <a:t>   describing natural phenomena</a:t>
            </a:r>
          </a:p>
          <a:p>
            <a:pPr>
              <a:lnSpc>
                <a:spcPct val="90000"/>
              </a:lnSpc>
              <a:spcBef>
                <a:spcPct val="0"/>
              </a:spcBef>
            </a:pPr>
            <a:r>
              <a:rPr lang="en-US" altLang="en-US" sz="2800"/>
              <a:t>Last few hundred years: </a:t>
            </a:r>
            <a:br>
              <a:rPr lang="en-US" altLang="en-US" sz="2800"/>
            </a:br>
            <a:r>
              <a:rPr lang="en-US" altLang="en-US" sz="2800"/>
              <a:t>  </a:t>
            </a:r>
            <a:r>
              <a:rPr lang="en-US" altLang="en-US" sz="2800" b="1"/>
              <a:t>theoretical</a:t>
            </a:r>
            <a:r>
              <a:rPr lang="en-US" altLang="en-US" sz="2800"/>
              <a:t> branch</a:t>
            </a:r>
          </a:p>
          <a:p>
            <a:pPr lvl="1">
              <a:lnSpc>
                <a:spcPct val="90000"/>
              </a:lnSpc>
              <a:spcBef>
                <a:spcPct val="0"/>
              </a:spcBef>
              <a:buFontTx/>
              <a:buNone/>
            </a:pPr>
            <a:r>
              <a:rPr lang="en-US" altLang="en-US" sz="2400"/>
              <a:t>   using models, generalizations</a:t>
            </a:r>
          </a:p>
          <a:p>
            <a:pPr>
              <a:lnSpc>
                <a:spcPct val="90000"/>
              </a:lnSpc>
              <a:spcBef>
                <a:spcPct val="0"/>
              </a:spcBef>
            </a:pPr>
            <a:r>
              <a:rPr lang="en-US" altLang="en-US" sz="2800"/>
              <a:t>Last few decades: </a:t>
            </a:r>
            <a:br>
              <a:rPr lang="en-US" altLang="en-US" sz="2800"/>
            </a:br>
            <a:r>
              <a:rPr lang="en-US" altLang="en-US" sz="2800"/>
              <a:t>  a </a:t>
            </a:r>
            <a:r>
              <a:rPr lang="en-US" altLang="en-US" sz="2800" b="1"/>
              <a:t>computational</a:t>
            </a:r>
            <a:r>
              <a:rPr lang="en-US" altLang="en-US" sz="2800"/>
              <a:t> branch</a:t>
            </a:r>
          </a:p>
          <a:p>
            <a:pPr lvl="1">
              <a:lnSpc>
                <a:spcPct val="90000"/>
              </a:lnSpc>
              <a:spcBef>
                <a:spcPct val="0"/>
              </a:spcBef>
              <a:buFontTx/>
              <a:buNone/>
            </a:pPr>
            <a:r>
              <a:rPr lang="en-US" altLang="en-US" sz="2400"/>
              <a:t>   simulating complex phenomena</a:t>
            </a:r>
          </a:p>
          <a:p>
            <a:pPr>
              <a:lnSpc>
                <a:spcPct val="90000"/>
              </a:lnSpc>
              <a:spcBef>
                <a:spcPct val="0"/>
              </a:spcBef>
            </a:pPr>
            <a:r>
              <a:rPr lang="en-US" altLang="en-US" sz="2800"/>
              <a:t>Today:</a:t>
            </a:r>
            <a:r>
              <a:rPr lang="en-US" altLang="en-US" sz="2800" b="1"/>
              <a:t> </a:t>
            </a:r>
            <a:br>
              <a:rPr lang="en-US" altLang="en-US" sz="2800" b="1"/>
            </a:br>
            <a:r>
              <a:rPr lang="en-US" altLang="en-US" sz="2800"/>
              <a:t>  </a:t>
            </a:r>
            <a:r>
              <a:rPr lang="en-US" altLang="en-US" sz="2800" b="1"/>
              <a:t>data exploration</a:t>
            </a:r>
            <a:r>
              <a:rPr lang="en-US" altLang="en-US" sz="2800"/>
              <a:t> (eScience)</a:t>
            </a:r>
          </a:p>
          <a:p>
            <a:pPr lvl="1">
              <a:lnSpc>
                <a:spcPct val="90000"/>
              </a:lnSpc>
              <a:spcBef>
                <a:spcPct val="0"/>
              </a:spcBef>
              <a:buFontTx/>
              <a:buNone/>
            </a:pPr>
            <a:r>
              <a:rPr lang="en-US" altLang="en-US" sz="2000"/>
              <a:t>unify theory, experiment, and simulation </a:t>
            </a:r>
          </a:p>
          <a:p>
            <a:pPr lvl="1">
              <a:lnSpc>
                <a:spcPct val="90000"/>
              </a:lnSpc>
              <a:spcBef>
                <a:spcPct val="5000"/>
              </a:spcBef>
            </a:pPr>
            <a:r>
              <a:rPr lang="en-US" altLang="en-US" sz="2000"/>
              <a:t>Data captured by instruments</a:t>
            </a:r>
            <a:br>
              <a:rPr lang="en-US" altLang="en-US" sz="2000"/>
            </a:br>
            <a:r>
              <a:rPr lang="en-US" altLang="en-US" sz="2000"/>
              <a:t>Or     generated by simulator</a:t>
            </a:r>
          </a:p>
          <a:p>
            <a:pPr lvl="1">
              <a:lnSpc>
                <a:spcPct val="90000"/>
              </a:lnSpc>
              <a:spcBef>
                <a:spcPct val="5000"/>
              </a:spcBef>
            </a:pPr>
            <a:r>
              <a:rPr lang="en-US" altLang="en-US" sz="2000"/>
              <a:t>Processed by software</a:t>
            </a:r>
          </a:p>
          <a:p>
            <a:pPr lvl="1">
              <a:lnSpc>
                <a:spcPct val="90000"/>
              </a:lnSpc>
              <a:spcBef>
                <a:spcPct val="5000"/>
              </a:spcBef>
            </a:pPr>
            <a:r>
              <a:rPr lang="en-US" altLang="en-US" sz="2000"/>
              <a:t>Information/Knowledge stored in computer</a:t>
            </a:r>
          </a:p>
          <a:p>
            <a:pPr lvl="1">
              <a:lnSpc>
                <a:spcPct val="90000"/>
              </a:lnSpc>
              <a:spcBef>
                <a:spcPct val="5000"/>
              </a:spcBef>
            </a:pPr>
            <a:r>
              <a:rPr lang="en-US" altLang="en-US" sz="2000"/>
              <a:t>Scientist analyzes database / files</a:t>
            </a:r>
            <a:br>
              <a:rPr lang="en-US" altLang="en-US" sz="2000"/>
            </a:br>
            <a:r>
              <a:rPr lang="en-US" altLang="en-US" sz="2000"/>
              <a:t>using data management and statistics</a:t>
            </a:r>
          </a:p>
        </p:txBody>
      </p:sp>
      <p:pic>
        <p:nvPicPr>
          <p:cNvPr id="4100" name="Picture 4" descr="hevelius_telescope-t">
            <a:hlinkClick r:id="rId4"/>
          </p:cNvPr>
          <p:cNvPicPr>
            <a:picLocks noGrp="1" noChangeAspect="1" noChangeArrowheads="1"/>
          </p:cNvPicPr>
          <p:nvPr>
            <p:ph sz="quarter" idx="4294967295"/>
          </p:nvPr>
        </p:nvPicPr>
        <p:blipFill>
          <a:blip r:embed="rId5"/>
          <a:srcRect/>
          <a:stretch>
            <a:fillRect/>
          </a:stretch>
        </p:blipFill>
        <p:spPr>
          <a:xfrm>
            <a:off x="6934200" y="1143000"/>
            <a:ext cx="1246188" cy="1447800"/>
          </a:xfrm>
          <a:ln>
            <a:solidFill>
              <a:srgbClr val="333399"/>
            </a:solidFill>
          </a:ln>
          <a:effectLst>
            <a:outerShdw dist="35921" dir="2700000" algn="ctr" rotWithShape="0">
              <a:srgbClr val="808080"/>
            </a:outerShdw>
          </a:effectLst>
        </p:spPr>
      </p:pic>
      <p:pic>
        <p:nvPicPr>
          <p:cNvPr id="353285" name="Picture 5" descr="vortices"/>
          <p:cNvPicPr>
            <a:picLocks noChangeAspect="1" noChangeArrowheads="1"/>
          </p:cNvPicPr>
          <p:nvPr>
            <p:ph sz="half" idx="4294967295"/>
          </p:nvPr>
        </p:nvPicPr>
        <p:blipFill>
          <a:blip r:embed="rId6">
            <a:extLst>
              <a:ext uri="{28A0092B-C50C-407E-A947-70E740481C1C}">
                <a14:useLocalDpi xmlns:a14="http://schemas.microsoft.com/office/drawing/2010/main" val="0"/>
              </a:ext>
            </a:extLst>
          </a:blip>
          <a:srcRect/>
          <a:stretch>
            <a:fillRect/>
          </a:stretch>
        </p:blipFill>
        <p:spPr>
          <a:xfrm>
            <a:off x="6781800" y="2743200"/>
            <a:ext cx="1708150" cy="1930400"/>
          </a:xfrm>
          <a:noFill/>
        </p:spPr>
      </p:pic>
      <p:graphicFrame>
        <p:nvGraphicFramePr>
          <p:cNvPr id="353286" name="Object 6"/>
          <p:cNvGraphicFramePr>
            <a:graphicFrameLocks noChangeAspect="1"/>
          </p:cNvGraphicFramePr>
          <p:nvPr>
            <p:ph sz="half" idx="4294967295"/>
          </p:nvPr>
        </p:nvGraphicFramePr>
        <p:xfrm>
          <a:off x="5257800" y="2590800"/>
          <a:ext cx="1612900" cy="823913"/>
        </p:xfrm>
        <a:graphic>
          <a:graphicData uri="http://schemas.openxmlformats.org/presentationml/2006/ole">
            <mc:AlternateContent xmlns:mc="http://schemas.openxmlformats.org/markup-compatibility/2006">
              <mc:Choice xmlns:v="urn:schemas-microsoft-com:vml" Requires="v">
                <p:oleObj spid="_x0000_s353292" name="Equation" r:id="rId7" imgW="1168200" imgH="596880" progId="Equation.3">
                  <p:embed/>
                </p:oleObj>
              </mc:Choice>
              <mc:Fallback>
                <p:oleObj name="Equation" r:id="rId7" imgW="1168200" imgH="59688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590800"/>
                        <a:ext cx="1612900" cy="823913"/>
                      </a:xfrm>
                      <a:prstGeom prst="rect">
                        <a:avLst/>
                      </a:prstGeom>
                      <a:solidFill>
                        <a:srgbClr val="EAEAEA"/>
                      </a:solidFill>
                      <a:ln w="9525">
                        <a:solidFill>
                          <a:srgbClr val="333399"/>
                        </a:solidFill>
                        <a:miter lim="800000"/>
                        <a:headEnd/>
                        <a:tailEnd/>
                      </a:ln>
                      <a:effectLst>
                        <a:outerShdw dist="35921" dir="2700000" algn="ctr" rotWithShape="0">
                          <a:srgbClr val="808080"/>
                        </a:outerShdw>
                      </a:effectLst>
                    </p:spPr>
                  </p:pic>
                </p:oleObj>
              </mc:Fallback>
            </mc:AlternateContent>
          </a:graphicData>
        </a:graphic>
      </p:graphicFrame>
      <p:grpSp>
        <p:nvGrpSpPr>
          <p:cNvPr id="353287" name="Group 7"/>
          <p:cNvGrpSpPr>
            <a:grpSpLocks/>
          </p:cNvGrpSpPr>
          <p:nvPr/>
        </p:nvGrpSpPr>
        <p:grpSpPr bwMode="auto">
          <a:xfrm>
            <a:off x="6230938" y="4694238"/>
            <a:ext cx="2151062" cy="1935162"/>
            <a:chOff x="3424" y="1995"/>
            <a:chExt cx="2336" cy="2325"/>
          </a:xfrm>
        </p:grpSpPr>
        <p:pic>
          <p:nvPicPr>
            <p:cNvPr id="353288" name="Picture 8" descr="FermiLa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705"/>
              <a:ext cx="2112"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9" name="Picture 9" descr="The Telescop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4" y="1995"/>
              <a:ext cx="1015"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90" name="Picture 10" descr="j019538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89" y="3737"/>
              <a:ext cx="571"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9" name="Picture 11"/>
          <p:cNvPicPr>
            <a:picLocks noChangeAspect="1" noChangeArrowheads="1"/>
          </p:cNvPicPr>
          <p:nvPr/>
        </p:nvPicPr>
        <p:blipFill>
          <a:blip r:embed="rId3">
            <a:extLst>
              <a:ext uri="{28A0092B-C50C-407E-A947-70E740481C1C}">
                <a14:useLocalDpi xmlns:a14="http://schemas.microsoft.com/office/drawing/2010/main" val="0"/>
              </a:ext>
            </a:extLst>
          </a:blip>
          <a:srcRect l="31459" t="9979" r="29700" b="13521"/>
          <a:stretch>
            <a:fillRect/>
          </a:stretch>
        </p:blipFill>
        <p:spPr bwMode="auto">
          <a:xfrm>
            <a:off x="171450" y="358775"/>
            <a:ext cx="4735513"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5340" name="Rectangle 12"/>
          <p:cNvSpPr>
            <a:spLocks noChangeArrowheads="1"/>
          </p:cNvSpPr>
          <p:nvPr/>
        </p:nvSpPr>
        <p:spPr bwMode="auto">
          <a:xfrm>
            <a:off x="3800475" y="3201988"/>
            <a:ext cx="97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chemeClr val="bg1"/>
                </a:solidFill>
                <a:effectLst/>
                <a:latin typeface="Arial" charset="0"/>
              </a:rPr>
              <a:t>2009</a:t>
            </a:r>
          </a:p>
        </p:txBody>
      </p:sp>
      <p:sp>
        <p:nvSpPr>
          <p:cNvPr id="355342" name="Rectangle 14"/>
          <p:cNvSpPr>
            <a:spLocks noChangeArrowheads="1"/>
          </p:cNvSpPr>
          <p:nvPr/>
        </p:nvSpPr>
        <p:spPr bwMode="auto">
          <a:xfrm>
            <a:off x="5167313" y="573088"/>
            <a:ext cx="3817937" cy="531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3038" indent="-173038">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Aft>
                <a:spcPct val="50000"/>
              </a:spcAft>
              <a:buFontTx/>
              <a:buChar char="•"/>
            </a:pPr>
            <a:r>
              <a:rPr lang="en-US" altLang="en-US" sz="3600" b="1" u="sng">
                <a:effectLst/>
                <a:latin typeface="Arial" charset="0"/>
              </a:rPr>
              <a:t>Earth and environment</a:t>
            </a:r>
          </a:p>
          <a:p>
            <a:pPr>
              <a:spcAft>
                <a:spcPct val="50000"/>
              </a:spcAft>
              <a:buFontTx/>
              <a:buChar char="•"/>
            </a:pPr>
            <a:r>
              <a:rPr lang="en-US" altLang="en-US" sz="3600" b="1">
                <a:effectLst/>
                <a:latin typeface="Arial" charset="0"/>
              </a:rPr>
              <a:t>Health and wellbeing</a:t>
            </a:r>
          </a:p>
          <a:p>
            <a:pPr>
              <a:spcAft>
                <a:spcPct val="50000"/>
              </a:spcAft>
              <a:buFontTx/>
              <a:buChar char="•"/>
            </a:pPr>
            <a:r>
              <a:rPr lang="en-US" altLang="en-US" sz="3600" b="1">
                <a:effectLst/>
                <a:latin typeface="Arial" charset="0"/>
              </a:rPr>
              <a:t>Scientific infrastructure</a:t>
            </a:r>
          </a:p>
          <a:p>
            <a:pPr>
              <a:spcAft>
                <a:spcPct val="50000"/>
              </a:spcAft>
              <a:buFontTx/>
              <a:buChar char="•"/>
            </a:pPr>
            <a:r>
              <a:rPr lang="en-US" altLang="en-US" sz="3600" b="1">
                <a:effectLst/>
                <a:latin typeface="Arial" charset="0"/>
              </a:rPr>
              <a:t>Scholarly communication</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p:cNvPicPr>
            <a:picLocks noChangeAspect="1" noChangeArrowheads="1"/>
          </p:cNvPicPr>
          <p:nvPr/>
        </p:nvPicPr>
        <p:blipFill>
          <a:blip r:embed="rId3">
            <a:extLst>
              <a:ext uri="{28A0092B-C50C-407E-A947-70E740481C1C}">
                <a14:useLocalDpi xmlns:a14="http://schemas.microsoft.com/office/drawing/2010/main" val="0"/>
              </a:ext>
            </a:extLst>
          </a:blip>
          <a:srcRect l="31459" t="9979" r="29700" b="13521"/>
          <a:stretch>
            <a:fillRect/>
          </a:stretch>
        </p:blipFill>
        <p:spPr bwMode="auto">
          <a:xfrm>
            <a:off x="171450" y="358775"/>
            <a:ext cx="4735513"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5571" name="Rectangle 3"/>
          <p:cNvSpPr>
            <a:spLocks noChangeArrowheads="1"/>
          </p:cNvSpPr>
          <p:nvPr/>
        </p:nvSpPr>
        <p:spPr bwMode="auto">
          <a:xfrm>
            <a:off x="3800475" y="3201988"/>
            <a:ext cx="974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chemeClr val="bg1"/>
                </a:solidFill>
                <a:effectLst/>
                <a:latin typeface="Arial" charset="0"/>
              </a:rPr>
              <a:t>2009</a:t>
            </a:r>
          </a:p>
        </p:txBody>
      </p:sp>
      <p:sp>
        <p:nvSpPr>
          <p:cNvPr id="365572" name="Rectangle 4"/>
          <p:cNvSpPr>
            <a:spLocks noChangeArrowheads="1"/>
          </p:cNvSpPr>
          <p:nvPr/>
        </p:nvSpPr>
        <p:spPr bwMode="auto">
          <a:xfrm>
            <a:off x="5191125" y="1838325"/>
            <a:ext cx="3654425"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3038" indent="-173038">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Aft>
                <a:spcPct val="50000"/>
              </a:spcAft>
              <a:buFontTx/>
              <a:buChar char="•"/>
            </a:pPr>
            <a:r>
              <a:rPr lang="en-US" altLang="en-US" b="1">
                <a:effectLst/>
                <a:latin typeface="Arial" charset="0"/>
              </a:rPr>
              <a:t>Data-centric computing</a:t>
            </a:r>
          </a:p>
          <a:p>
            <a:pPr>
              <a:spcAft>
                <a:spcPct val="50000"/>
              </a:spcAft>
              <a:buFontTx/>
              <a:buChar char="•"/>
            </a:pPr>
            <a:r>
              <a:rPr lang="en-US" altLang="en-US" b="1">
                <a:effectLst/>
                <a:latin typeface="Arial" charset="0"/>
              </a:rPr>
              <a:t>Environmental applications</a:t>
            </a:r>
          </a:p>
          <a:p>
            <a:pPr>
              <a:spcAft>
                <a:spcPct val="50000"/>
              </a:spcAft>
              <a:buFontTx/>
              <a:buChar char="•"/>
            </a:pPr>
            <a:r>
              <a:rPr lang="en-US" altLang="en-US" b="1">
                <a:effectLst/>
                <a:latin typeface="Arial" charset="0"/>
              </a:rPr>
              <a:t>Redefining ecological science</a:t>
            </a:r>
          </a:p>
          <a:p>
            <a:pPr>
              <a:spcAft>
                <a:spcPct val="50000"/>
              </a:spcAft>
              <a:buFontTx/>
              <a:buChar char="•"/>
            </a:pPr>
            <a:r>
              <a:rPr lang="en-US" altLang="en-US" b="1">
                <a:effectLst/>
                <a:latin typeface="Arial" charset="0"/>
              </a:rPr>
              <a:t>Ocean science</a:t>
            </a:r>
          </a:p>
          <a:p>
            <a:pPr>
              <a:spcAft>
                <a:spcPct val="50000"/>
              </a:spcAft>
              <a:buFontTx/>
              <a:buChar char="•"/>
            </a:pPr>
            <a:r>
              <a:rPr lang="en-US" altLang="en-US" b="1">
                <a:effectLst/>
                <a:latin typeface="Arial" charset="0"/>
              </a:rPr>
              <a:t>Astronomy</a:t>
            </a:r>
          </a:p>
          <a:p>
            <a:pPr>
              <a:spcAft>
                <a:spcPct val="50000"/>
              </a:spcAft>
              <a:buFontTx/>
              <a:buChar char="•"/>
            </a:pPr>
            <a:r>
              <a:rPr lang="en-US" altLang="en-US" b="1">
                <a:effectLst/>
                <a:latin typeface="Arial" charset="0"/>
              </a:rPr>
              <a:t>Sensor networks</a:t>
            </a:r>
          </a:p>
        </p:txBody>
      </p:sp>
      <p:sp>
        <p:nvSpPr>
          <p:cNvPr id="365573" name="Rectangle 5"/>
          <p:cNvSpPr>
            <a:spLocks noChangeArrowheads="1"/>
          </p:cNvSpPr>
          <p:nvPr/>
        </p:nvSpPr>
        <p:spPr bwMode="auto">
          <a:xfrm>
            <a:off x="5048250" y="461963"/>
            <a:ext cx="381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u="sng">
                <a:effectLst/>
                <a:latin typeface="Arial" charset="0"/>
              </a:rPr>
              <a:t>Earth and environment</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51" name="Picture 7"/>
          <p:cNvPicPr>
            <a:picLocks noChangeAspect="1" noChangeArrowheads="1"/>
          </p:cNvPicPr>
          <p:nvPr/>
        </p:nvPicPr>
        <p:blipFill>
          <a:blip r:embed="rId3">
            <a:extLst>
              <a:ext uri="{28A0092B-C50C-407E-A947-70E740481C1C}">
                <a14:useLocalDpi xmlns:a14="http://schemas.microsoft.com/office/drawing/2010/main" val="0"/>
              </a:ext>
            </a:extLst>
          </a:blip>
          <a:srcRect l="8054" t="17168" r="35771" b="67896"/>
          <a:stretch>
            <a:fillRect/>
          </a:stretch>
        </p:blipFill>
        <p:spPr bwMode="auto">
          <a:xfrm>
            <a:off x="153988" y="769938"/>
            <a:ext cx="6737350"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0152" name="Picture 8"/>
          <p:cNvPicPr>
            <a:picLocks noChangeAspect="1" noChangeArrowheads="1"/>
          </p:cNvPicPr>
          <p:nvPr/>
        </p:nvPicPr>
        <p:blipFill>
          <a:blip r:embed="rId4">
            <a:extLst>
              <a:ext uri="{28A0092B-C50C-407E-A947-70E740481C1C}">
                <a14:useLocalDpi xmlns:a14="http://schemas.microsoft.com/office/drawing/2010/main" val="0"/>
              </a:ext>
            </a:extLst>
          </a:blip>
          <a:srcRect l="11589" t="42688" r="42474" b="33041"/>
          <a:stretch>
            <a:fillRect/>
          </a:stretch>
        </p:blipFill>
        <p:spPr bwMode="auto">
          <a:xfrm>
            <a:off x="142875" y="2284413"/>
            <a:ext cx="6018213"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0154" name="Picture 10"/>
          <p:cNvPicPr>
            <a:picLocks noChangeAspect="1" noChangeArrowheads="1"/>
          </p:cNvPicPr>
          <p:nvPr/>
        </p:nvPicPr>
        <p:blipFill>
          <a:blip r:embed="rId5">
            <a:extLst>
              <a:ext uri="{28A0092B-C50C-407E-A947-70E740481C1C}">
                <a14:useLocalDpi xmlns:a14="http://schemas.microsoft.com/office/drawing/2010/main" val="0"/>
              </a:ext>
            </a:extLst>
          </a:blip>
          <a:srcRect l="10912" t="35687" r="56302" b="45125"/>
          <a:stretch>
            <a:fillRect/>
          </a:stretch>
        </p:blipFill>
        <p:spPr bwMode="auto">
          <a:xfrm>
            <a:off x="176213" y="4360863"/>
            <a:ext cx="4948237"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0155" name="Text Box 11"/>
          <p:cNvSpPr txBox="1">
            <a:spLocks noChangeArrowheads="1"/>
          </p:cNvSpPr>
          <p:nvPr/>
        </p:nvSpPr>
        <p:spPr bwMode="auto">
          <a:xfrm>
            <a:off x="2049463" y="188913"/>
            <a:ext cx="5067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effectLst/>
                <a:latin typeface="Arial" charset="0"/>
              </a:rPr>
              <a:t>Big data tidal wave?</a:t>
            </a:r>
          </a:p>
        </p:txBody>
      </p:sp>
      <p:sp>
        <p:nvSpPr>
          <p:cNvPr id="390156" name="Text Box 12"/>
          <p:cNvSpPr txBox="1">
            <a:spLocks noChangeArrowheads="1"/>
          </p:cNvSpPr>
          <p:nvPr/>
        </p:nvSpPr>
        <p:spPr bwMode="auto">
          <a:xfrm>
            <a:off x="6122988" y="3371850"/>
            <a:ext cx="2792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effectLst/>
                <a:latin typeface="Arial" charset="0"/>
              </a:rPr>
              <a:t>Science Magazine</a:t>
            </a:r>
          </a:p>
        </p:txBody>
      </p:sp>
      <p:sp>
        <p:nvSpPr>
          <p:cNvPr id="390157" name="Text Box 13"/>
          <p:cNvSpPr txBox="1">
            <a:spLocks noChangeArrowheads="1"/>
          </p:cNvSpPr>
          <p:nvPr/>
        </p:nvSpPr>
        <p:spPr bwMode="auto">
          <a:xfrm>
            <a:off x="6122988" y="1323975"/>
            <a:ext cx="1150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effectLst/>
                <a:latin typeface="Arial" charset="0"/>
              </a:rPr>
              <a:t>Nature</a:t>
            </a:r>
          </a:p>
        </p:txBody>
      </p:sp>
      <p:sp>
        <p:nvSpPr>
          <p:cNvPr id="390158" name="Text Box 14"/>
          <p:cNvSpPr txBox="1">
            <a:spLocks noChangeArrowheads="1"/>
          </p:cNvSpPr>
          <p:nvPr/>
        </p:nvSpPr>
        <p:spPr bwMode="auto">
          <a:xfrm>
            <a:off x="6122988" y="5145088"/>
            <a:ext cx="2538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effectLst/>
                <a:latin typeface="Arial" charset="0"/>
              </a:rPr>
              <a:t>New York Times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8" name="Picture 6" descr="U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43063"/>
            <a:ext cx="1800225" cy="885825"/>
          </a:xfrm>
          <a:prstGeom prst="rect">
            <a:avLst/>
          </a:prstGeom>
          <a:noFill/>
          <a:extLst>
            <a:ext uri="{909E8E84-426E-40DD-AFC4-6F175D3DCCD1}">
              <a14:hiddenFill xmlns:a14="http://schemas.microsoft.com/office/drawing/2010/main">
                <a:solidFill>
                  <a:srgbClr val="FFFFFF"/>
                </a:solidFill>
              </a14:hiddenFill>
            </a:ext>
          </a:extLst>
        </p:spPr>
      </p:pic>
      <p:pic>
        <p:nvPicPr>
          <p:cNvPr id="422920" name="Picture 8" descr="moore_log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00" y="3438525"/>
            <a:ext cx="18002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422923" name="Picture 11" descr="Sloan%20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025" y="5195888"/>
            <a:ext cx="1828800" cy="400050"/>
          </a:xfrm>
          <a:prstGeom prst="rect">
            <a:avLst/>
          </a:prstGeom>
          <a:noFill/>
          <a:extLst>
            <a:ext uri="{909E8E84-426E-40DD-AFC4-6F175D3DCCD1}">
              <a14:hiddenFill xmlns:a14="http://schemas.microsoft.com/office/drawing/2010/main">
                <a:solidFill>
                  <a:srgbClr val="FFFFFF"/>
                </a:solidFill>
              </a14:hiddenFill>
            </a:ext>
          </a:extLst>
        </p:spPr>
      </p:pic>
      <p:pic>
        <p:nvPicPr>
          <p:cNvPr id="422925" name="Picture 13" descr="msresear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1375" y="1933575"/>
            <a:ext cx="2465388" cy="687388"/>
          </a:xfrm>
          <a:prstGeom prst="rect">
            <a:avLst/>
          </a:prstGeom>
          <a:noFill/>
          <a:extLst>
            <a:ext uri="{909E8E84-426E-40DD-AFC4-6F175D3DCCD1}">
              <a14:hiddenFill xmlns:a14="http://schemas.microsoft.com/office/drawing/2010/main">
                <a:solidFill>
                  <a:srgbClr val="FFFFFF"/>
                </a:solidFill>
              </a14:hiddenFill>
            </a:ext>
          </a:extLst>
        </p:spPr>
      </p:pic>
      <p:pic>
        <p:nvPicPr>
          <p:cNvPr id="422927" name="Picture 15" descr="ITHSLogoBlock_color_sm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6963" y="3109913"/>
            <a:ext cx="1628775" cy="1900237"/>
          </a:xfrm>
          <a:prstGeom prst="rect">
            <a:avLst/>
          </a:prstGeom>
          <a:noFill/>
          <a:extLst>
            <a:ext uri="{909E8E84-426E-40DD-AFC4-6F175D3DCCD1}">
              <a14:hiddenFill xmlns:a14="http://schemas.microsoft.com/office/drawing/2010/main">
                <a:solidFill>
                  <a:srgbClr val="FFFFFF"/>
                </a:solidFill>
              </a14:hiddenFill>
            </a:ext>
          </a:extLst>
        </p:spPr>
      </p:pic>
      <p:pic>
        <p:nvPicPr>
          <p:cNvPr id="422929" name="Picture 17" descr="Screen%20shot%202014-03-21%20at%2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6050" y="5164138"/>
            <a:ext cx="45910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22931" name="Picture 19" descr="logos100"/>
          <p:cNvPicPr>
            <a:picLocks noChangeAspect="1" noChangeArrowheads="1"/>
          </p:cNvPicPr>
          <p:nvPr/>
        </p:nvPicPr>
        <p:blipFill>
          <a:blip r:embed="rId9">
            <a:extLst>
              <a:ext uri="{28A0092B-C50C-407E-A947-70E740481C1C}">
                <a14:useLocalDpi xmlns:a14="http://schemas.microsoft.com/office/drawing/2010/main" val="0"/>
              </a:ext>
            </a:extLst>
          </a:blip>
          <a:srcRect t="44417"/>
          <a:stretch>
            <a:fillRect/>
          </a:stretch>
        </p:blipFill>
        <p:spPr bwMode="auto">
          <a:xfrm>
            <a:off x="3933825" y="2398713"/>
            <a:ext cx="1195388" cy="1309687"/>
          </a:xfrm>
          <a:prstGeom prst="rect">
            <a:avLst/>
          </a:prstGeom>
          <a:noFill/>
          <a:extLst>
            <a:ext uri="{909E8E84-426E-40DD-AFC4-6F175D3DCCD1}">
              <a14:hiddenFill xmlns:a14="http://schemas.microsoft.com/office/drawing/2010/main">
                <a:solidFill>
                  <a:srgbClr val="FFFFFF"/>
                </a:solidFill>
              </a14:hiddenFill>
            </a:ext>
          </a:extLst>
        </p:spPr>
      </p:pic>
      <p:sp>
        <p:nvSpPr>
          <p:cNvPr id="422932" name="Rectangle 20"/>
          <p:cNvSpPr>
            <a:spLocks noChangeArrowheads="1"/>
          </p:cNvSpPr>
          <p:nvPr/>
        </p:nvSpPr>
        <p:spPr bwMode="auto">
          <a:xfrm>
            <a:off x="2220913" y="381000"/>
            <a:ext cx="5014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4000" b="1">
                <a:effectLst/>
                <a:latin typeface="Arial" charset="0"/>
              </a:rPr>
              <a:t>5-year $37.8 million</a:t>
            </a:r>
            <a:r>
              <a:rPr lang="en-US" altLang="en-US" sz="4000">
                <a:effectLst>
                  <a:outerShdw blurRad="38100" dist="38100" dir="2700000" algn="tl">
                    <a:srgbClr val="C0C0C0"/>
                  </a:outerShdw>
                </a:effectLst>
                <a:latin typeface="Arial" charset="0"/>
              </a:rPr>
              <a:t>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4" name="Picture 4" descr="Charles-Darwin-1"/>
          <p:cNvPicPr>
            <a:picLocks noChangeAspect="1" noChangeArrowheads="1"/>
          </p:cNvPicPr>
          <p:nvPr/>
        </p:nvPicPr>
        <p:blipFill>
          <a:blip r:embed="rId3">
            <a:extLst>
              <a:ext uri="{28A0092B-C50C-407E-A947-70E740481C1C}">
                <a14:useLocalDpi xmlns:a14="http://schemas.microsoft.com/office/drawing/2010/main" val="0"/>
              </a:ext>
            </a:extLst>
          </a:blip>
          <a:srcRect t="4915"/>
          <a:stretch>
            <a:fillRect/>
          </a:stretch>
        </p:blipFill>
        <p:spPr bwMode="auto">
          <a:xfrm>
            <a:off x="234950" y="879475"/>
            <a:ext cx="4402138" cy="5537200"/>
          </a:xfrm>
          <a:prstGeom prst="rect">
            <a:avLst/>
          </a:prstGeom>
          <a:noFill/>
          <a:extLst>
            <a:ext uri="{909E8E84-426E-40DD-AFC4-6F175D3DCCD1}">
              <a14:hiddenFill xmlns:a14="http://schemas.microsoft.com/office/drawing/2010/main">
                <a:solidFill>
                  <a:srgbClr val="FFFFFF"/>
                </a:solidFill>
              </a14:hiddenFill>
            </a:ext>
          </a:extLst>
        </p:spPr>
      </p:pic>
      <p:sp>
        <p:nvSpPr>
          <p:cNvPr id="394245" name="Rectangle 5"/>
          <p:cNvSpPr>
            <a:spLocks noChangeArrowheads="1"/>
          </p:cNvSpPr>
          <p:nvPr/>
        </p:nvSpPr>
        <p:spPr bwMode="auto">
          <a:xfrm>
            <a:off x="207963" y="219075"/>
            <a:ext cx="3140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effectLst/>
                <a:latin typeface="Arial" charset="0"/>
              </a:rPr>
              <a:t>Charles Darwin</a:t>
            </a:r>
          </a:p>
        </p:txBody>
      </p:sp>
      <p:sp>
        <p:nvSpPr>
          <p:cNvPr id="394247" name="Rectangle 7"/>
          <p:cNvSpPr>
            <a:spLocks noChangeArrowheads="1"/>
          </p:cNvSpPr>
          <p:nvPr/>
        </p:nvSpPr>
        <p:spPr bwMode="auto">
          <a:xfrm>
            <a:off x="166688" y="6497638"/>
            <a:ext cx="3956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effectLst/>
                <a:latin typeface="Arial" charset="0"/>
              </a:rPr>
              <a:t>http://greatmindsoftheworld.com/charles-darwin/</a:t>
            </a:r>
          </a:p>
        </p:txBody>
      </p:sp>
      <p:pic>
        <p:nvPicPr>
          <p:cNvPr id="394249" name="Picture 9" descr="darwin_beagl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0" y="330200"/>
            <a:ext cx="4008438" cy="3190875"/>
          </a:xfrm>
          <a:prstGeom prst="rect">
            <a:avLst/>
          </a:prstGeom>
          <a:noFill/>
          <a:extLst>
            <a:ext uri="{909E8E84-426E-40DD-AFC4-6F175D3DCCD1}">
              <a14:hiddenFill xmlns:a14="http://schemas.microsoft.com/office/drawing/2010/main">
                <a:solidFill>
                  <a:srgbClr val="FFFFFF"/>
                </a:solidFill>
              </a14:hiddenFill>
            </a:ext>
          </a:extLst>
        </p:spPr>
      </p:pic>
      <p:sp>
        <p:nvSpPr>
          <p:cNvPr id="394250" name="Rectangle 10"/>
          <p:cNvSpPr>
            <a:spLocks noChangeArrowheads="1"/>
          </p:cNvSpPr>
          <p:nvPr/>
        </p:nvSpPr>
        <p:spPr bwMode="auto">
          <a:xfrm>
            <a:off x="4832350" y="4252913"/>
            <a:ext cx="40433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effectLst/>
                <a:latin typeface="Arial" charset="0"/>
              </a:rPr>
              <a:t>Travels by sea and land:</a:t>
            </a:r>
          </a:p>
          <a:p>
            <a:endParaRPr lang="en-US" altLang="en-US" sz="2400" b="1">
              <a:effectLst/>
              <a:latin typeface="Arial" charset="0"/>
            </a:endParaRPr>
          </a:p>
          <a:p>
            <a:r>
              <a:rPr lang="en-US" altLang="en-US" sz="2400" b="1">
                <a:effectLst/>
                <a:latin typeface="Arial" charset="0"/>
              </a:rPr>
              <a:t>Substitution of space for time on a grand scale</a:t>
            </a:r>
          </a:p>
        </p:txBody>
      </p:sp>
      <p:sp>
        <p:nvSpPr>
          <p:cNvPr id="394252" name="Rectangle 12"/>
          <p:cNvSpPr>
            <a:spLocks noChangeArrowheads="1"/>
          </p:cNvSpPr>
          <p:nvPr/>
        </p:nvSpPr>
        <p:spPr bwMode="auto">
          <a:xfrm>
            <a:off x="4737100" y="3579813"/>
            <a:ext cx="44069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effectLst/>
                <a:latin typeface="Arial" charset="0"/>
              </a:rPr>
              <a:t>http://verhaallijnen.nl/weblog/2013/05/10/elke-dag-op-ontdekkingsreis/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6218</TotalTime>
  <Words>1030</Words>
  <Application>Microsoft Office PowerPoint</Application>
  <PresentationFormat>On-screen Show (4:3)</PresentationFormat>
  <Paragraphs>206</Paragraphs>
  <Slides>36</Slides>
  <Notes>25</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3" baseType="lpstr">
      <vt:lpstr>Times New Roman</vt:lpstr>
      <vt:lpstr>Arial</vt:lpstr>
      <vt:lpstr>Comic Sans MS</vt:lpstr>
      <vt:lpstr>Default Design</vt:lpstr>
      <vt:lpstr>1_Default Design</vt:lpstr>
      <vt:lpstr>2_Default Design</vt:lpstr>
      <vt:lpstr>Microsoft Equation 3.0</vt:lpstr>
      <vt:lpstr>PowerPoint Presentation</vt:lpstr>
      <vt:lpstr>PowerPoint Presentation</vt:lpstr>
      <vt:lpstr>PowerPoint Presentation</vt:lpstr>
      <vt:lpstr> Science Paradigms (Gray 2007)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Oregon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E. Torgersen</dc:creator>
  <cp:lastModifiedBy>Christian E. Torgersen</cp:lastModifiedBy>
  <cp:revision>672</cp:revision>
  <dcterms:created xsi:type="dcterms:W3CDTF">2002-02-19T01:32:14Z</dcterms:created>
  <dcterms:modified xsi:type="dcterms:W3CDTF">2016-11-28T21:12:12Z</dcterms:modified>
</cp:coreProperties>
</file>