
<file path=[Content_Types].xml><?xml version="1.0" encoding="utf-8"?>
<Types xmlns="http://schemas.openxmlformats.org/package/2006/content-types">
  <Default Extension="xml" ContentType="application/xml"/>
  <Default Extension="mpeg" ContentType="video/unknown"/>
  <Default Extension="jpeg" ContentType="image/jpeg"/>
  <Default Extension="m4v" ContentType="video/unknown"/>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9" r:id="rId2"/>
    <p:sldId id="432" r:id="rId3"/>
    <p:sldId id="346" r:id="rId4"/>
    <p:sldId id="447" r:id="rId5"/>
    <p:sldId id="448" r:id="rId6"/>
    <p:sldId id="291" r:id="rId7"/>
    <p:sldId id="292" r:id="rId8"/>
    <p:sldId id="444" r:id="rId9"/>
    <p:sldId id="445" r:id="rId10"/>
    <p:sldId id="446" r:id="rId11"/>
    <p:sldId id="293" r:id="rId12"/>
    <p:sldId id="367" r:id="rId13"/>
    <p:sldId id="380" r:id="rId14"/>
    <p:sldId id="384" r:id="rId15"/>
    <p:sldId id="420" r:id="rId16"/>
    <p:sldId id="422" r:id="rId17"/>
    <p:sldId id="372" r:id="rId18"/>
    <p:sldId id="436" r:id="rId19"/>
    <p:sldId id="438" r:id="rId20"/>
    <p:sldId id="437" r:id="rId21"/>
    <p:sldId id="441" r:id="rId22"/>
    <p:sldId id="442" r:id="rId23"/>
    <p:sldId id="439" r:id="rId24"/>
    <p:sldId id="298" r:id="rId25"/>
    <p:sldId id="296" r:id="rId26"/>
    <p:sldId id="440" r:id="rId27"/>
    <p:sldId id="443" r:id="rId28"/>
    <p:sldId id="43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122"/>
    <a:srgbClr val="00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10" autoAdjust="0"/>
    <p:restoredTop sz="94660"/>
  </p:normalViewPr>
  <p:slideViewPr>
    <p:cSldViewPr>
      <p:cViewPr>
        <p:scale>
          <a:sx n="94" d="100"/>
          <a:sy n="94" d="100"/>
        </p:scale>
        <p:origin x="-520" y="-240"/>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 Id="rId2"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E6076D-0363-A043-94D9-03D1E282E30C}" type="datetimeFigureOut">
              <a:rPr lang="en-US" smtClean="0"/>
              <a:t>3/14/14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F87B4E-59CB-A540-B3CA-F162E0111D94}" type="slidenum">
              <a:rPr lang="en-US" smtClean="0"/>
              <a:t>‹#›</a:t>
            </a:fld>
            <a:endParaRPr lang="en-US"/>
          </a:p>
        </p:txBody>
      </p:sp>
    </p:spTree>
    <p:extLst>
      <p:ext uri="{BB962C8B-B14F-4D97-AF65-F5344CB8AC3E}">
        <p14:creationId xmlns:p14="http://schemas.microsoft.com/office/powerpoint/2010/main" val="12224566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87B4E-59CB-A540-B3CA-F162E0111D94}" type="slidenum">
              <a:rPr lang="en-US" smtClean="0"/>
              <a:t>1</a:t>
            </a:fld>
            <a:endParaRPr lang="en-US"/>
          </a:p>
        </p:txBody>
      </p:sp>
    </p:spTree>
    <p:extLst>
      <p:ext uri="{BB962C8B-B14F-4D97-AF65-F5344CB8AC3E}">
        <p14:creationId xmlns:p14="http://schemas.microsoft.com/office/powerpoint/2010/main" val="123307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87B4E-59CB-A540-B3CA-F162E0111D94}" type="slidenum">
              <a:rPr lang="en-US" smtClean="0"/>
              <a:t>2</a:t>
            </a:fld>
            <a:endParaRPr lang="en-US"/>
          </a:p>
        </p:txBody>
      </p:sp>
    </p:spTree>
    <p:extLst>
      <p:ext uri="{BB962C8B-B14F-4D97-AF65-F5344CB8AC3E}">
        <p14:creationId xmlns:p14="http://schemas.microsoft.com/office/powerpoint/2010/main" val="74538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F87B4E-59CB-A540-B3CA-F162E0111D94}" type="slidenum">
              <a:rPr lang="en-US" smtClean="0"/>
              <a:t>23</a:t>
            </a:fld>
            <a:endParaRPr lang="en-US"/>
          </a:p>
        </p:txBody>
      </p:sp>
    </p:spTree>
    <p:extLst>
      <p:ext uri="{BB962C8B-B14F-4D97-AF65-F5344CB8AC3E}">
        <p14:creationId xmlns:p14="http://schemas.microsoft.com/office/powerpoint/2010/main" val="240678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hyperlink" Target="http://www.phys.washington.edu/~bulgac/media_files/VR/" TargetMode="Externa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1.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2.emf"/><Relationship Id="rId5" Type="http://schemas.openxmlformats.org/officeDocument/2006/relationships/oleObject" Target="../embeddings/oleObject9.bin"/><Relationship Id="rId6" Type="http://schemas.openxmlformats.org/officeDocument/2006/relationships/image" Target="../media/image23.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24.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5.png"/><Relationship Id="rId1" Type="http://schemas.microsoft.com/office/2007/relationships/media" Target="../media/media1.mpeg"/><Relationship Id="rId2" Type="http://schemas.openxmlformats.org/officeDocument/2006/relationships/video" Target="../media/media1.m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28.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29.emf"/><Relationship Id="rId5" Type="http://schemas.openxmlformats.org/officeDocument/2006/relationships/image" Target="../media/image30.png"/><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microsoft.com/office/2007/relationships/media" Target="../media/media2.mp4"/><Relationship Id="rId2" Type="http://schemas.openxmlformats.org/officeDocument/2006/relationships/video" Target="../media/media2.mp4"/></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5.png"/><Relationship Id="rId1" Type="http://schemas.microsoft.com/office/2007/relationships/media" Target="../media/media3.mp4"/><Relationship Id="rId2" Type="http://schemas.openxmlformats.org/officeDocument/2006/relationships/video" Target="../media/media3.mp4"/></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3.png"/><Relationship Id="rId5" Type="http://schemas.openxmlformats.org/officeDocument/2006/relationships/hyperlink" Target="http://www.phys.washington.edu/groups/qmbnt/UFG/" TargetMode="External"/><Relationship Id="rId1" Type="http://schemas.microsoft.com/office/2007/relationships/media" Target="../media/media4.m4v"/><Relationship Id="rId2" Type="http://schemas.openxmlformats.org/officeDocument/2006/relationships/video" Target="../media/media4.m4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4.png"/><Relationship Id="rId5" Type="http://schemas.openxmlformats.org/officeDocument/2006/relationships/hyperlink" Target="http://www.phys.washington.edu/groups/qmbnt/UFG/" TargetMode="External"/><Relationship Id="rId1" Type="http://schemas.microsoft.com/office/2007/relationships/media" Target="../media/media5.m4v"/><Relationship Id="rId2" Type="http://schemas.openxmlformats.org/officeDocument/2006/relationships/video" Target="../media/media5.m4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5.png"/><Relationship Id="rId1" Type="http://schemas.microsoft.com/office/2007/relationships/media" Target="../media/media6.mp4"/><Relationship Id="rId2" Type="http://schemas.openxmlformats.org/officeDocument/2006/relationships/video" Target="../media/media6.mp4"/></Relationships>
</file>

<file path=ppt/slides/_rels/slide27.xml.rels><?xml version="1.0" encoding="UTF-8" standalone="yes"?>
<Relationships xmlns="http://schemas.openxmlformats.org/package/2006/relationships"><Relationship Id="rId3" Type="http://schemas.microsoft.com/office/2007/relationships/media" Target="../media/media8.mp4"/><Relationship Id="rId4" Type="http://schemas.openxmlformats.org/officeDocument/2006/relationships/video" Target="../media/media8.mp4"/><Relationship Id="rId5" Type="http://schemas.openxmlformats.org/officeDocument/2006/relationships/slideLayout" Target="../slideLayouts/slideLayout7.xml"/><Relationship Id="rId6" Type="http://schemas.openxmlformats.org/officeDocument/2006/relationships/image" Target="../media/image35.png"/><Relationship Id="rId1" Type="http://schemas.microsoft.com/office/2007/relationships/media" Target="../media/media7.mp4"/><Relationship Id="rId2" Type="http://schemas.openxmlformats.org/officeDocument/2006/relationships/video" Target="../media/media7.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oleObject1.bin"/><Relationship Id="rId5" Type="http://schemas.openxmlformats.org/officeDocument/2006/relationships/image" Target="../media/image8.emf"/><Relationship Id="rId6" Type="http://schemas.openxmlformats.org/officeDocument/2006/relationships/oleObject" Target="../embeddings/oleObject2.bin"/><Relationship Id="rId7" Type="http://schemas.openxmlformats.org/officeDocument/2006/relationships/image" Target="../media/image9.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4.emf"/><Relationship Id="rId5" Type="http://schemas.openxmlformats.org/officeDocument/2006/relationships/oleObject" Target="../embeddings/oleObject4.bin"/><Relationship Id="rId6"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6.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981200"/>
            <a:ext cx="8839200" cy="3693319"/>
          </a:xfrm>
          <a:prstGeom prst="rect">
            <a:avLst/>
          </a:prstGeom>
        </p:spPr>
        <p:txBody>
          <a:bodyPr wrap="square">
            <a:spAutoFit/>
          </a:bodyPr>
          <a:lstStyle/>
          <a:p>
            <a:pPr>
              <a:defRP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Collaborators</a:t>
            </a:r>
            <a:r>
              <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Michael </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Forbes           (Seattle, now Washington State U-Pullman)</a:t>
            </a:r>
            <a:endPar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Yuan</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-Lung (Alan) Luo     (Seattle</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Michelle M. Kelley            (Urban-Champaign)</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Piotr Magierski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(Warsaw/Seattle)</a:t>
            </a: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Kenneth J. Roche              (PNNL/Seattle</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Yongle Yu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Wuhan, PRC)</a:t>
            </a:r>
          </a:p>
          <a:p>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Gabriel Wlazlowski          (Warsaw/Seattle)</a:t>
            </a:r>
          </a:p>
          <a:p>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Funding: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DOE, NSF </a:t>
            </a:r>
          </a:p>
          <a:p>
            <a:endPar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Computing:</a:t>
            </a:r>
          </a:p>
          <a:p>
            <a:r>
              <a:rPr lang="en-US"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Athena UW </a:t>
            </a:r>
            <a:r>
              <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Cluster         Hyak </a:t>
            </a:r>
            <a:r>
              <a:rPr lang="en-US"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UW cluster,  </a:t>
            </a:r>
            <a:endPar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Jaguar          Titan, NCCS</a:t>
            </a:r>
            <a:endPar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987778" y="228600"/>
            <a:ext cx="7276526" cy="954107"/>
          </a:xfrm>
          <a:prstGeom prst="rect">
            <a:avLst/>
          </a:prstGeom>
          <a:noFill/>
        </p:spPr>
        <p:txBody>
          <a:bodyPr wrap="none" rtlCol="0">
            <a:spAutoFit/>
          </a:bodyPr>
          <a:lstStyle/>
          <a:p>
            <a:r>
              <a:rPr lang="en-US" sz="2800" b="1" dirty="0" smtClean="0">
                <a:solidFill>
                  <a:srgbClr val="FFF122"/>
                </a:solidFill>
                <a:latin typeface="Times New Roman"/>
                <a:cs typeface="Times New Roman"/>
              </a:rPr>
              <a:t>Exciting Quantized Vortex Rings </a:t>
            </a:r>
          </a:p>
          <a:p>
            <a:r>
              <a:rPr lang="en-US" sz="2800" b="1" dirty="0" smtClean="0">
                <a:solidFill>
                  <a:srgbClr val="FFF122"/>
                </a:solidFill>
                <a:latin typeface="Times New Roman"/>
                <a:cs typeface="Times New Roman"/>
              </a:rPr>
              <a:t>                    in a Superfluid </a:t>
            </a:r>
            <a:r>
              <a:rPr lang="en-US" sz="2800" b="1" dirty="0" smtClean="0">
                <a:solidFill>
                  <a:srgbClr val="FFF122"/>
                </a:solidFill>
                <a:effectLst>
                  <a:outerShdw blurRad="38100" dist="38100" dir="2700000" algn="tl">
                    <a:srgbClr val="000000">
                      <a:alpha val="43137"/>
                    </a:srgbClr>
                  </a:outerShdw>
                </a:effectLst>
                <a:latin typeface="Times New Roman"/>
                <a:cs typeface="Times New Roman"/>
              </a:rPr>
              <a:t>Unitary Fermi Gas      </a:t>
            </a:r>
            <a:endParaRPr lang="en-US" sz="2800" b="1" dirty="0">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8" name="Rectangle 7"/>
          <p:cNvSpPr/>
          <p:nvPr/>
        </p:nvSpPr>
        <p:spPr>
          <a:xfrm>
            <a:off x="1524000" y="1219200"/>
            <a:ext cx="4572000" cy="707886"/>
          </a:xfrm>
          <a:prstGeom prst="rect">
            <a:avLst/>
          </a:prstGeom>
        </p:spPr>
        <p:txBody>
          <a:bodyPr>
            <a:spAutoFit/>
          </a:bodyPr>
          <a:lstStyle/>
          <a:p>
            <a:pPr>
              <a:defRPr/>
            </a:pPr>
            <a:r>
              <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Aurel </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Bulgac</a:t>
            </a:r>
          </a:p>
          <a:p>
            <a:pPr>
              <a:defRPr/>
            </a:pP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University of Washington </a:t>
            </a:r>
            <a:endPar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 name="Straight Arrow Connector 2"/>
          <p:cNvCxnSpPr/>
          <p:nvPr/>
        </p:nvCxnSpPr>
        <p:spPr>
          <a:xfrm>
            <a:off x="2133600" y="5257800"/>
            <a:ext cx="381000" cy="0"/>
          </a:xfrm>
          <a:prstGeom prst="straightConnector1">
            <a:avLst/>
          </a:prstGeom>
          <a:ln>
            <a:solidFill>
              <a:srgbClr val="FFF122"/>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990600" y="5486400"/>
            <a:ext cx="381000" cy="0"/>
          </a:xfrm>
          <a:prstGeom prst="straightConnector1">
            <a:avLst/>
          </a:prstGeom>
          <a:ln>
            <a:solidFill>
              <a:srgbClr val="FFF122"/>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28600" y="5791200"/>
            <a:ext cx="8454295" cy="923330"/>
          </a:xfrm>
          <a:prstGeom prst="rect">
            <a:avLst/>
          </a:prstGeom>
          <a:solidFill>
            <a:srgbClr val="CCFFCC"/>
          </a:solidFill>
        </p:spPr>
        <p:txBody>
          <a:bodyPr wrap="none" rtlCol="0">
            <a:spAutoFit/>
          </a:bodyPr>
          <a:lstStyle/>
          <a:p>
            <a:r>
              <a:rPr lang="en-US" b="1" i="1" dirty="0" smtClean="0">
                <a:solidFill>
                  <a:srgbClr val="008000"/>
                </a:solidFill>
              </a:rPr>
              <a:t>Original </a:t>
            </a:r>
            <a:r>
              <a:rPr lang="en-US" b="1" i="1" dirty="0" err="1" smtClean="0">
                <a:solidFill>
                  <a:srgbClr val="008000"/>
                </a:solidFill>
              </a:rPr>
              <a:t>pptx</a:t>
            </a:r>
            <a:r>
              <a:rPr lang="en-US" b="1" i="1" dirty="0" smtClean="0">
                <a:solidFill>
                  <a:srgbClr val="008000"/>
                </a:solidFill>
              </a:rPr>
              <a:t> slides with </a:t>
            </a:r>
            <a:r>
              <a:rPr lang="en-US" b="1" i="1" dirty="0" smtClean="0">
                <a:solidFill>
                  <a:srgbClr val="008000"/>
                </a:solidFill>
              </a:rPr>
              <a:t>movies, </a:t>
            </a:r>
            <a:r>
              <a:rPr lang="en-US" b="1" i="1" dirty="0" smtClean="0">
                <a:solidFill>
                  <a:srgbClr val="008000"/>
                </a:solidFill>
              </a:rPr>
              <a:t>a </a:t>
            </a:r>
            <a:r>
              <a:rPr lang="en-US" b="1" i="1" dirty="0" smtClean="0">
                <a:solidFill>
                  <a:srgbClr val="008000"/>
                </a:solidFill>
              </a:rPr>
              <a:t>related talk given by M.M. Forbes and other related</a:t>
            </a:r>
          </a:p>
          <a:p>
            <a:r>
              <a:rPr lang="en-US" b="1" i="1" dirty="0">
                <a:solidFill>
                  <a:srgbClr val="008000"/>
                </a:solidFill>
              </a:rPr>
              <a:t>m</a:t>
            </a:r>
            <a:r>
              <a:rPr lang="en-US" b="1" i="1" dirty="0" smtClean="0">
                <a:solidFill>
                  <a:srgbClr val="008000"/>
                </a:solidFill>
              </a:rPr>
              <a:t>aterials can </a:t>
            </a:r>
            <a:r>
              <a:rPr lang="en-US" b="1" i="1" dirty="0" smtClean="0">
                <a:solidFill>
                  <a:srgbClr val="008000"/>
                </a:solidFill>
              </a:rPr>
              <a:t>be downloaded at</a:t>
            </a:r>
          </a:p>
          <a:p>
            <a:r>
              <a:rPr lang="en-US" b="1" i="1" dirty="0" smtClean="0">
                <a:solidFill>
                  <a:srgbClr val="FFFF00"/>
                </a:solidFill>
                <a:hlinkClick r:id="rId3"/>
              </a:rPr>
              <a:t> http</a:t>
            </a:r>
            <a:r>
              <a:rPr lang="en-US" b="1" i="1" dirty="0">
                <a:solidFill>
                  <a:srgbClr val="FFFF00"/>
                </a:solidFill>
                <a:hlinkClick r:id="rId3"/>
              </a:rPr>
              <a:t>:/</a:t>
            </a:r>
            <a:r>
              <a:rPr lang="en-US" b="1" i="1" dirty="0" smtClean="0">
                <a:solidFill>
                  <a:srgbClr val="FFFF00"/>
                </a:solidFill>
                <a:hlinkClick r:id="rId3"/>
              </a:rPr>
              <a:t>/</a:t>
            </a:r>
            <a:r>
              <a:rPr lang="en-US" b="1" i="1" dirty="0">
                <a:solidFill>
                  <a:srgbClr val="FFFF00"/>
                </a:solidFill>
                <a:hlinkClick r:id="rId3"/>
              </a:rPr>
              <a:t>w</a:t>
            </a:r>
            <a:r>
              <a:rPr lang="en-US" b="1" i="1" dirty="0" smtClean="0">
                <a:solidFill>
                  <a:srgbClr val="FFFF00"/>
                </a:solidFill>
                <a:hlinkClick r:id="rId3"/>
              </a:rPr>
              <a:t>ww.phys.washington.edu</a:t>
            </a:r>
            <a:r>
              <a:rPr lang="en-US" b="1" i="1" dirty="0">
                <a:solidFill>
                  <a:srgbClr val="FFFF00"/>
                </a:solidFill>
                <a:hlinkClick r:id="rId3"/>
              </a:rPr>
              <a:t>/users/bulgac/media_files/VR/</a:t>
            </a:r>
            <a:endParaRPr lang="en-US" b="1" i="1" dirty="0">
              <a:solidFill>
                <a:srgbClr val="FFFF00"/>
              </a:solidFill>
            </a:endParaRPr>
          </a:p>
        </p:txBody>
      </p:sp>
    </p:spTree>
    <p:extLst>
      <p:ext uri="{BB962C8B-B14F-4D97-AF65-F5344CB8AC3E}">
        <p14:creationId xmlns:p14="http://schemas.microsoft.com/office/powerpoint/2010/main" val="33930314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00335"/>
            <a:ext cx="4282775" cy="461665"/>
          </a:xfrm>
          <a:prstGeom prst="rect">
            <a:avLst/>
          </a:prstGeom>
          <a:solidFill>
            <a:schemeClr val="accent1"/>
          </a:solidFill>
          <a:ln w="25400">
            <a:solidFill>
              <a:srgbClr val="FFFF00"/>
            </a:solidFill>
          </a:ln>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EOS for spin polarized systems</a:t>
            </a:r>
          </a:p>
        </p:txBody>
      </p:sp>
      <p:graphicFrame>
        <p:nvGraphicFramePr>
          <p:cNvPr id="3075" name="Object 3"/>
          <p:cNvGraphicFramePr>
            <a:graphicFrameLocks noChangeAspect="1"/>
          </p:cNvGraphicFramePr>
          <p:nvPr>
            <p:extLst>
              <p:ext uri="{D42A27DB-BD31-4B8C-83A1-F6EECF244321}">
                <p14:modId xmlns:p14="http://schemas.microsoft.com/office/powerpoint/2010/main" val="3848729842"/>
              </p:ext>
            </p:extLst>
          </p:nvPr>
        </p:nvGraphicFramePr>
        <p:xfrm>
          <a:off x="198438" y="5756275"/>
          <a:ext cx="4459287" cy="1060450"/>
        </p:xfrm>
        <a:graphic>
          <a:graphicData uri="http://schemas.openxmlformats.org/presentationml/2006/ole">
            <mc:AlternateContent xmlns:mc="http://schemas.openxmlformats.org/markup-compatibility/2006">
              <mc:Choice xmlns:v="urn:schemas-microsoft-com:vml" Requires="v">
                <p:oleObj spid="_x0000_s1052" name="Equation" r:id="rId3" imgW="2400300" imgH="571500" progId="Equation.DSMT4">
                  <p:embed/>
                </p:oleObj>
              </mc:Choice>
              <mc:Fallback>
                <p:oleObj name="Equation" r:id="rId3" imgW="2400300" imgH="571500" progId="Equation.DSMT4">
                  <p:embed/>
                  <p:pic>
                    <p:nvPicPr>
                      <p:cNvPr id="0" name=""/>
                      <p:cNvPicPr>
                        <a:picLocks noChangeAspect="1" noChangeArrowheads="1"/>
                      </p:cNvPicPr>
                      <p:nvPr/>
                    </p:nvPicPr>
                    <p:blipFill>
                      <a:blip r:embed="rId4"/>
                      <a:srcRect/>
                      <a:stretch>
                        <a:fillRect/>
                      </a:stretch>
                    </p:blipFill>
                    <p:spPr bwMode="auto">
                      <a:xfrm>
                        <a:off x="198438" y="5756275"/>
                        <a:ext cx="4459287" cy="1060450"/>
                      </a:xfrm>
                      <a:prstGeom prst="rect">
                        <a:avLst/>
                      </a:prstGeom>
                      <a:solidFill>
                        <a:schemeClr val="bg1"/>
                      </a:solidFill>
                    </p:spPr>
                  </p:pic>
                </p:oleObj>
              </mc:Fallback>
            </mc:AlternateContent>
          </a:graphicData>
        </a:graphic>
      </p:graphicFrame>
      <p:sp>
        <p:nvSpPr>
          <p:cNvPr id="5" name="Rectangle 4"/>
          <p:cNvSpPr/>
          <p:nvPr/>
        </p:nvSpPr>
        <p:spPr>
          <a:xfrm>
            <a:off x="152400" y="4791670"/>
            <a:ext cx="8991600" cy="923330"/>
          </a:xfrm>
          <a:prstGeom prst="rect">
            <a:avLst/>
          </a:prstGeom>
        </p:spPr>
        <p:txBody>
          <a:bodyPr wrap="square">
            <a:spAutoFit/>
          </a:bodyPr>
          <a:lstStyle/>
          <a:p>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Black line:       normal part of the energy density  </a:t>
            </a:r>
          </a:p>
          <a:p>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Blue points:    DMC calculations for normal state, Lobo et al, PRL  </a:t>
            </a:r>
            <a:r>
              <a:rPr lang="en-US"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97</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200403 (2006)</a:t>
            </a:r>
          </a:p>
          <a:p>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Gray crosses:  experimental EOS due to Shin, Phys. Rev. A 77, 041603(R) (2008)</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5029200" y="6073914"/>
            <a:ext cx="4059381" cy="707886"/>
          </a:xfrm>
          <a:prstGeom prst="rect">
            <a:avLst/>
          </a:prstGeom>
          <a:solidFill>
            <a:schemeClr val="accent1"/>
          </a:solidFill>
          <a:ln w="25400">
            <a:solidFill>
              <a:srgbClr val="FFFF00"/>
            </a:solidFill>
          </a:ln>
        </p:spPr>
        <p:txBody>
          <a:bodyPr wrap="none" rtlCol="0">
            <a:spAutoFit/>
          </a:bodyPr>
          <a:lstStyle/>
          <a:p>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Bulgac and Forbes, </a:t>
            </a:r>
          </a:p>
          <a:p>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Phys. Rev. </a:t>
            </a:r>
            <a:r>
              <a:rPr lang="en-US" sz="20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Lett</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101</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215301 (2008)</a:t>
            </a:r>
            <a:endPar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152400" y="4324290"/>
            <a:ext cx="7093609" cy="400110"/>
          </a:xfrm>
          <a:prstGeom prst="rect">
            <a:avLst/>
          </a:prstGeom>
          <a:noFill/>
        </p:spPr>
        <p:txBody>
          <a:bodyPr wrap="none" rtlCol="0">
            <a:spAutoFit/>
          </a:bodyPr>
          <a:lstStyle/>
          <a:p>
            <a:r>
              <a:rPr lang="en-US" sz="20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Red line: Larkin-</a:t>
            </a:r>
            <a:r>
              <a:rPr lang="en-US" sz="2000" b="1" u="sng"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Ovchinnikov</a:t>
            </a:r>
            <a:r>
              <a:rPr lang="en-US" sz="2000" b="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phase (unitary Fermi supersolid)</a:t>
            </a:r>
            <a:endParaRPr lang="en-US" sz="2000"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89" y="1066800"/>
            <a:ext cx="7177611"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82993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2580"/>
            <a:ext cx="6998839" cy="523220"/>
          </a:xfrm>
          <a:prstGeom prst="rect">
            <a:avLst/>
          </a:prstGeom>
          <a:noFill/>
        </p:spPr>
        <p:txBody>
          <a:bodyPr wrap="none">
            <a:spAutoFit/>
          </a:bodyPr>
          <a:lstStyle/>
          <a:p>
            <a:pPr>
              <a:defRPr/>
            </a:pP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Formalism for Time-Dependent Phenomena </a:t>
            </a:r>
            <a:endParaRPr 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153988" y="685800"/>
            <a:ext cx="8915400" cy="1016000"/>
          </a:xfrm>
          <a:prstGeom prst="rect">
            <a:avLst/>
          </a:prstGeom>
        </p:spPr>
        <p:txBody>
          <a:bodyPr>
            <a:spAutoFit/>
          </a:bodyPr>
          <a:lstStyle/>
          <a:p>
            <a:pPr>
              <a:defRPr/>
            </a:pPr>
            <a:r>
              <a:rPr lang="en-US" sz="20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a:t>
            </a:r>
            <a:r>
              <a:rPr lang="en-US" sz="2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time-dependent density functional theory is viewed in general as a reformulation of the exact quantum mechanical time evolution of a many-body system when only one-body properties are considered</a:t>
            </a:r>
            <a:r>
              <a:rPr lang="en-US" sz="20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http</a:t>
            </a:r>
            <a:r>
              <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www.tddft.org</a:t>
            </a:r>
            <a:r>
              <a:rPr lang="en-US" sz="20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0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381000" y="1752600"/>
            <a:ext cx="6858000" cy="1477963"/>
          </a:xfrm>
          <a:prstGeom prst="rect">
            <a:avLst/>
          </a:prstGeom>
        </p:spPr>
        <p:txBody>
          <a:bodyPr>
            <a:spAutoFit/>
          </a:bodyPr>
          <a:lstStyle/>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A.K. </a:t>
            </a:r>
            <a:r>
              <a:rPr lang="en-US"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Rajagopal</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and J. Callaway, Phys. Rev. B </a:t>
            </a:r>
            <a:r>
              <a:rPr lang="en-US"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7</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1912 (1973)</a:t>
            </a: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 </a:t>
            </a:r>
            <a:r>
              <a:rPr lang="en-US"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Peuckert</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J. Phys. C </a:t>
            </a:r>
            <a:r>
              <a:rPr lang="en-US"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11</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4945 (1978) </a:t>
            </a:r>
          </a:p>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 </a:t>
            </a:r>
            <a:r>
              <a:rPr lang="en-US"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Runge</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and E.K.U. Gross, Phys. Rev. </a:t>
            </a:r>
            <a:r>
              <a:rPr lang="en-US"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Lett</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b="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52</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997 (1984)</a:t>
            </a:r>
          </a:p>
          <a:p>
            <a:pPr>
              <a:defRPr/>
            </a:pP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endParaRPr lang="en-US" dirty="0">
              <a:solidFill>
                <a:prstClr val="black"/>
              </a:solidFill>
            </a:endParaRPr>
          </a:p>
        </p:txBody>
      </p:sp>
      <p:graphicFrame>
        <p:nvGraphicFramePr>
          <p:cNvPr id="4098" name="Object 2"/>
          <p:cNvGraphicFramePr>
            <a:graphicFrameLocks noChangeAspect="1"/>
          </p:cNvGraphicFramePr>
          <p:nvPr>
            <p:extLst>
              <p:ext uri="{D42A27DB-BD31-4B8C-83A1-F6EECF244321}">
                <p14:modId xmlns:p14="http://schemas.microsoft.com/office/powerpoint/2010/main" val="3887243241"/>
              </p:ext>
            </p:extLst>
          </p:nvPr>
        </p:nvGraphicFramePr>
        <p:xfrm>
          <a:off x="76200" y="2895600"/>
          <a:ext cx="9010012" cy="2590800"/>
        </p:xfrm>
        <a:graphic>
          <a:graphicData uri="http://schemas.openxmlformats.org/presentationml/2006/ole">
            <mc:AlternateContent xmlns:mc="http://schemas.openxmlformats.org/markup-compatibility/2006">
              <mc:Choice xmlns:v="urn:schemas-microsoft-com:vml" Requires="v">
                <p:oleObj spid="_x0000_s12452" name="Equation" r:id="rId3" imgW="4533900" imgH="1447800" progId="Equation.DSMT4">
                  <p:embed/>
                </p:oleObj>
              </mc:Choice>
              <mc:Fallback>
                <p:oleObj name="Equation" r:id="rId3" imgW="4533900" imgH="1447800" progId="Equation.DSMT4">
                  <p:embed/>
                  <p:pic>
                    <p:nvPicPr>
                      <p:cNvPr id="0" name=""/>
                      <p:cNvPicPr>
                        <a:picLocks noChangeAspect="1" noChangeArrowheads="1"/>
                      </p:cNvPicPr>
                      <p:nvPr/>
                    </p:nvPicPr>
                    <p:blipFill>
                      <a:blip r:embed="rId4"/>
                      <a:srcRect/>
                      <a:stretch>
                        <a:fillRect/>
                      </a:stretch>
                    </p:blipFill>
                    <p:spPr bwMode="auto">
                      <a:xfrm>
                        <a:off x="76200" y="2895600"/>
                        <a:ext cx="9010012" cy="2590800"/>
                      </a:xfrm>
                      <a:prstGeom prst="rect">
                        <a:avLst/>
                      </a:prstGeom>
                      <a:solidFill>
                        <a:srgbClr val="CCFFFF"/>
                      </a:solidFill>
                    </p:spPr>
                  </p:pic>
                </p:oleObj>
              </mc:Fallback>
            </mc:AlternateContent>
          </a:graphicData>
        </a:graphic>
      </p:graphicFrame>
      <p:cxnSp>
        <p:nvCxnSpPr>
          <p:cNvPr id="8" name="Straight Connector 7"/>
          <p:cNvCxnSpPr/>
          <p:nvPr/>
        </p:nvCxnSpPr>
        <p:spPr>
          <a:xfrm>
            <a:off x="4572000" y="3352800"/>
            <a:ext cx="685800" cy="0"/>
          </a:xfrm>
          <a:prstGeom prst="line">
            <a:avLst/>
          </a:prstGeom>
          <a:ln w="63500">
            <a:solidFill>
              <a:srgbClr val="33CC33"/>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5638800"/>
            <a:ext cx="9144000" cy="923330"/>
          </a:xfrm>
          <a:prstGeom prst="rect">
            <a:avLst/>
          </a:prstGeom>
          <a:noFill/>
        </p:spPr>
        <p:txBody>
          <a:bodyPr wrap="square">
            <a:spAutoFit/>
          </a:bodyPr>
          <a:lstStyle/>
          <a:p>
            <a:pPr>
              <a:defRPr/>
            </a:pP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 time-dependent phenomena one has to add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currents.</a:t>
            </a:r>
          </a:p>
          <a:p>
            <a:pPr>
              <a:defRP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Galilean invariance determines the dependence of the functional on currents.</a:t>
            </a:r>
          </a:p>
          <a:p>
            <a:pPr>
              <a:defRP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For spin excitations one needs to introduce spin densities and currents. </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12809379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608" y="160925"/>
            <a:ext cx="4378122"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TDSLDA equations in full glory</a:t>
            </a:r>
            <a:endPar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242457411"/>
              </p:ext>
            </p:extLst>
          </p:nvPr>
        </p:nvGraphicFramePr>
        <p:xfrm>
          <a:off x="170868" y="714280"/>
          <a:ext cx="8820732" cy="2019300"/>
        </p:xfrm>
        <a:graphic>
          <a:graphicData uri="http://schemas.openxmlformats.org/presentationml/2006/ole">
            <mc:AlternateContent xmlns:mc="http://schemas.openxmlformats.org/markup-compatibility/2006">
              <mc:Choice xmlns:v="urn:schemas-microsoft-com:vml" Requires="v">
                <p:oleObj spid="_x0000_s52399" name="Equation" r:id="rId3" imgW="5918200" imgH="1231900" progId="Equation.DSMT4">
                  <p:embed/>
                </p:oleObj>
              </mc:Choice>
              <mc:Fallback>
                <p:oleObj name="Equation" r:id="rId3" imgW="5918200" imgH="1231900" progId="Equation.DSMT4">
                  <p:embed/>
                  <p:pic>
                    <p:nvPicPr>
                      <p:cNvPr id="0" name=""/>
                      <p:cNvPicPr>
                        <a:picLocks noChangeAspect="1" noChangeArrowheads="1"/>
                      </p:cNvPicPr>
                      <p:nvPr/>
                    </p:nvPicPr>
                    <p:blipFill>
                      <a:blip r:embed="rId4"/>
                      <a:srcRect/>
                      <a:stretch>
                        <a:fillRect/>
                      </a:stretch>
                    </p:blipFill>
                    <p:spPr bwMode="auto">
                      <a:xfrm>
                        <a:off x="170868" y="714280"/>
                        <a:ext cx="8820732" cy="2019300"/>
                      </a:xfrm>
                      <a:prstGeom prst="rect">
                        <a:avLst/>
                      </a:prstGeom>
                      <a:solidFill>
                        <a:srgbClr val="CCFFFF"/>
                      </a:solidFill>
                    </p:spPr>
                  </p:pic>
                </p:oleObj>
              </mc:Fallback>
            </mc:AlternateContent>
          </a:graphicData>
        </a:graphic>
      </p:graphicFrame>
      <p:sp>
        <p:nvSpPr>
          <p:cNvPr id="4" name="TextBox 3"/>
          <p:cNvSpPr txBox="1"/>
          <p:nvPr/>
        </p:nvSpPr>
        <p:spPr>
          <a:xfrm>
            <a:off x="12769" y="3048000"/>
            <a:ext cx="9131232" cy="3816429"/>
          </a:xfrm>
          <a:prstGeom prst="rect">
            <a:avLst/>
          </a:prstGeom>
          <a:noFill/>
        </p:spPr>
        <p:txBody>
          <a:bodyPr wrap="square" rtlCol="0">
            <a:spAutoFit/>
          </a:bodyPr>
          <a:lstStyle/>
          <a:p>
            <a:pPr>
              <a:buFont typeface="Arial" pitchFamily="34" charset="0"/>
              <a:buChar cha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system is placed on a large 3D spatial lattice, Discrete Variable Representation of wave functions (this insures both UV and IR cutoff  exponential convergence) </a:t>
            </a:r>
            <a:endPar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Arial" pitchFamily="34" charset="0"/>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Derivatives are computed with FFTW/CUFFT (this insures machine accuracy) and is very fast</a:t>
            </a:r>
          </a:p>
          <a:p>
            <a:pPr>
              <a:buFont typeface="Arial" pitchFamily="34" charset="0"/>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Fully self-consistent treatment with fundamental symmetries respected (isospin for nuclear systems,  gauge, Galilean, rotation, translation, parity)</a:t>
            </a:r>
          </a:p>
          <a:p>
            <a:pPr>
              <a:buFont typeface="Arial" pitchFamily="34" charset="0"/>
              <a:buChar char="•"/>
            </a:pPr>
            <a:r>
              <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Adams-Bashforth-Milne 5</a:t>
            </a:r>
            <a:r>
              <a:rPr lang="en-US" sz="1400" b="1" baseline="30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order predictor-corrector-modifier integrator (effectively 6</a:t>
            </a:r>
            <a:r>
              <a:rPr lang="en-US" sz="1400" b="1" baseline="30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or operator-split method, with an enhancement to ensure that time-reversal symmetry is satisfied</a:t>
            </a:r>
          </a:p>
          <a:p>
            <a:pPr>
              <a:buFont typeface="Arial" pitchFamily="34" charset="0"/>
              <a:buChar char="•"/>
            </a:pPr>
            <a:r>
              <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 symmetry restrictions</a:t>
            </a:r>
          </a:p>
          <a:p>
            <a:pPr>
              <a:buFont typeface="Arial" pitchFamily="34" charset="0"/>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Number of non-linear coupled 3D+1T PDEs is of the order of the number of spatial lattice points </a:t>
            </a:r>
          </a:p>
          <a:p>
            <a:r>
              <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 from 10,000s to a fraction of 1,000,000 determined by the dimension of the Hilbert space</a:t>
            </a:r>
          </a:p>
          <a:p>
            <a:endPar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1400" b="1" baseline="30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buFont typeface="Arial" pitchFamily="34" charset="0"/>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Initial state is the ground state of the SLDA  (formally like HFB/</a:t>
            </a:r>
            <a:r>
              <a:rPr lang="en-US" sz="14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BdG</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a:p>
            <a:pPr>
              <a:buFont typeface="Arial" pitchFamily="34" charset="0"/>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The code was implemented on Jaguar, Titan,  Franklin, Hopper, Edison, Hyak, Athena</a:t>
            </a:r>
          </a:p>
          <a:p>
            <a:pPr marL="285750" indent="-285750">
              <a:buFont typeface="Arial"/>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Initially Fortran 90, 95, 2003 …, presently C, </a:t>
            </a:r>
            <a:r>
              <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and obviously MPI, </a:t>
            </a:r>
            <a:r>
              <a:rPr lang="en-US" sz="1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pthreads</a:t>
            </a:r>
            <a:r>
              <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etc. CUDA using GPUs </a:t>
            </a:r>
          </a:p>
          <a:p>
            <a:pPr marL="285750" indent="-285750">
              <a:buFont typeface="Arial"/>
              <a:buChar char="•"/>
            </a:pP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Strong scaling down to single </a:t>
            </a:r>
            <a:r>
              <a:rPr lang="en-US" sz="14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qpwf</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per MPI process; bottleneck – global reduction; advanced use of </a:t>
            </a:r>
            <a:r>
              <a:rPr lang="en-US" sz="1400"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Lustre</a:t>
            </a:r>
            <a:r>
              <a:rPr lang="en-US" sz="1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for I/O and stop/restart, </a:t>
            </a:r>
            <a:endParaRPr lang="en-US" sz="1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537016085"/>
              </p:ext>
            </p:extLst>
          </p:nvPr>
        </p:nvGraphicFramePr>
        <p:xfrm>
          <a:off x="7056438" y="5334000"/>
          <a:ext cx="2047875" cy="593725"/>
        </p:xfrm>
        <a:graphic>
          <a:graphicData uri="http://schemas.openxmlformats.org/presentationml/2006/ole">
            <mc:AlternateContent xmlns:mc="http://schemas.openxmlformats.org/markup-compatibility/2006">
              <mc:Choice xmlns:v="urn:schemas-microsoft-com:vml" Requires="v">
                <p:oleObj spid="_x0000_s52400" name="Equation" r:id="rId5" imgW="1574800" imgH="457200" progId="Equation.DSMT4">
                  <p:embed/>
                </p:oleObj>
              </mc:Choice>
              <mc:Fallback>
                <p:oleObj name="Equation" r:id="rId5" imgW="1574800" imgH="457200" progId="Equation.DSMT4">
                  <p:embed/>
                  <p:pic>
                    <p:nvPicPr>
                      <p:cNvPr id="0" name=""/>
                      <p:cNvPicPr/>
                      <p:nvPr/>
                    </p:nvPicPr>
                    <p:blipFill>
                      <a:blip r:embed="rId6"/>
                      <a:stretch>
                        <a:fillRect/>
                      </a:stretch>
                    </p:blipFill>
                    <p:spPr>
                      <a:xfrm>
                        <a:off x="7056438" y="5334000"/>
                        <a:ext cx="2047875" cy="593725"/>
                      </a:xfrm>
                      <a:prstGeom prst="rect">
                        <a:avLst/>
                      </a:prstGeom>
                      <a:solidFill>
                        <a:srgbClr val="22FFD2"/>
                      </a:solidFill>
                    </p:spPr>
                  </p:pic>
                </p:oleObj>
              </mc:Fallback>
            </mc:AlternateContent>
          </a:graphicData>
        </a:graphic>
      </p:graphicFrame>
      <p:sp>
        <p:nvSpPr>
          <p:cNvPr id="6" name="TextBox 5"/>
          <p:cNvSpPr txBox="1"/>
          <p:nvPr/>
        </p:nvSpPr>
        <p:spPr>
          <a:xfrm>
            <a:off x="106725" y="2743200"/>
            <a:ext cx="4320376" cy="369332"/>
          </a:xfrm>
          <a:prstGeom prst="rect">
            <a:avLst/>
          </a:prstGeom>
          <a:noFill/>
        </p:spPr>
        <p:txBody>
          <a:bodyPr wrap="none" rtlCol="0">
            <a:spAutoFit/>
          </a:bodyPr>
          <a:lstStyle/>
          <a:p>
            <a:r>
              <a:rPr lang="en-US" b="1" dirty="0" smtClean="0">
                <a:solidFill>
                  <a:srgbClr val="FFFF00"/>
                </a:solidFill>
              </a:rPr>
              <a:t>Basic Numerical and Computational Details</a:t>
            </a:r>
            <a:endParaRPr lang="en-US" b="1" dirty="0">
              <a:solidFill>
                <a:srgbClr val="FFFF00"/>
              </a:solidFill>
            </a:endParaRPr>
          </a:p>
        </p:txBody>
      </p:sp>
    </p:spTree>
    <p:extLst>
      <p:ext uri="{BB962C8B-B14F-4D97-AF65-F5344CB8AC3E}">
        <p14:creationId xmlns:p14="http://schemas.microsoft.com/office/powerpoint/2010/main" val="2551733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4527" y="133862"/>
            <a:ext cx="2075207" cy="400110"/>
          </a:xfrm>
          <a:prstGeom prst="rect">
            <a:avLst/>
          </a:prstGeom>
          <a:noFill/>
        </p:spPr>
        <p:txBody>
          <a:bodyPr wrap="none" rtlCol="0">
            <a:spAutoFit/>
          </a:bodyPr>
          <a:lstStyle/>
          <a:p>
            <a:r>
              <a:rPr lang="en-US" sz="2000" b="1" dirty="0" smtClean="0">
                <a:solidFill>
                  <a:srgbClr val="FFFF00"/>
                </a:solidFill>
              </a:rPr>
              <a:t>Time propagation</a:t>
            </a:r>
            <a:endParaRPr lang="en-US" sz="2000" b="1"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81738425"/>
              </p:ext>
            </p:extLst>
          </p:nvPr>
        </p:nvGraphicFramePr>
        <p:xfrm>
          <a:off x="338667" y="663527"/>
          <a:ext cx="8742363" cy="5586412"/>
        </p:xfrm>
        <a:graphic>
          <a:graphicData uri="http://schemas.openxmlformats.org/presentationml/2006/ole">
            <mc:AlternateContent xmlns:mc="http://schemas.openxmlformats.org/markup-compatibility/2006">
              <mc:Choice xmlns:v="urn:schemas-microsoft-com:vml" Requires="v">
                <p:oleObj spid="_x0000_s55371" name="Equation" r:id="rId3" imgW="4927600" imgH="3149600" progId="Equation.DSMT4">
                  <p:embed/>
                </p:oleObj>
              </mc:Choice>
              <mc:Fallback>
                <p:oleObj name="Equation" r:id="rId3" imgW="4927600" imgH="3149600" progId="Equation.DSMT4">
                  <p:embed/>
                  <p:pic>
                    <p:nvPicPr>
                      <p:cNvPr id="0" name=""/>
                      <p:cNvPicPr/>
                      <p:nvPr/>
                    </p:nvPicPr>
                    <p:blipFill>
                      <a:blip r:embed="rId4"/>
                      <a:stretch>
                        <a:fillRect/>
                      </a:stretch>
                    </p:blipFill>
                    <p:spPr>
                      <a:xfrm>
                        <a:off x="338667" y="663527"/>
                        <a:ext cx="8742363" cy="5586412"/>
                      </a:xfrm>
                      <a:prstGeom prst="rect">
                        <a:avLst/>
                      </a:prstGeom>
                      <a:solidFill>
                        <a:srgbClr val="22FFD2"/>
                      </a:solidFill>
                    </p:spPr>
                  </p:pic>
                </p:oleObj>
              </mc:Fallback>
            </mc:AlternateContent>
          </a:graphicData>
        </a:graphic>
      </p:graphicFrame>
      <p:sp>
        <p:nvSpPr>
          <p:cNvPr id="4" name="TextBox 3"/>
          <p:cNvSpPr txBox="1"/>
          <p:nvPr/>
        </p:nvSpPr>
        <p:spPr>
          <a:xfrm>
            <a:off x="665231" y="6411801"/>
            <a:ext cx="6309728" cy="369332"/>
          </a:xfrm>
          <a:prstGeom prst="rect">
            <a:avLst/>
          </a:prstGeom>
          <a:noFill/>
        </p:spPr>
        <p:txBody>
          <a:bodyPr wrap="none" rtlCol="0">
            <a:spAutoFit/>
          </a:bodyPr>
          <a:lstStyle/>
          <a:p>
            <a:r>
              <a:rPr lang="en-US" b="1" u="sng" dirty="0" smtClean="0">
                <a:solidFill>
                  <a:srgbClr val="FFFF00"/>
                </a:solidFill>
              </a:rPr>
              <a:t>Only 2 evaluations (shown in red) of the right-hand side per step</a:t>
            </a:r>
            <a:endParaRPr lang="en-US" b="1" u="sng" dirty="0">
              <a:solidFill>
                <a:srgbClr val="FFFF00"/>
              </a:solidFill>
            </a:endParaRPr>
          </a:p>
        </p:txBody>
      </p:sp>
    </p:spTree>
    <p:extLst>
      <p:ext uri="{BB962C8B-B14F-4D97-AF65-F5344CB8AC3E}">
        <p14:creationId xmlns:p14="http://schemas.microsoft.com/office/powerpoint/2010/main" val="150121357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029" y="131715"/>
            <a:ext cx="8571214" cy="6555642"/>
          </a:xfrm>
          <a:prstGeom prst="rect">
            <a:avLst/>
          </a:prstGeom>
          <a:noFill/>
        </p:spPr>
        <p:txBody>
          <a:bodyPr wrap="square" rtlCol="0">
            <a:spAutoFit/>
          </a:bodyPr>
          <a:lstStyle/>
          <a:p>
            <a:r>
              <a:rPr lang="en-US" b="1" dirty="0" smtClean="0">
                <a:solidFill>
                  <a:srgbClr val="FFFF00"/>
                </a:solidFill>
              </a:rPr>
              <a:t>Size of the problem (present):</a:t>
            </a:r>
          </a:p>
          <a:p>
            <a:endParaRPr lang="en-US" b="1" dirty="0" smtClean="0">
              <a:solidFill>
                <a:srgbClr val="FFFF00"/>
              </a:solidFill>
            </a:endParaRPr>
          </a:p>
          <a:p>
            <a:pPr marL="285750" indent="-285750">
              <a:buFont typeface="Arial"/>
              <a:buChar char="•"/>
            </a:pPr>
            <a:r>
              <a:rPr lang="en-US" b="1" dirty="0" smtClean="0">
                <a:solidFill>
                  <a:srgbClr val="FFFF00"/>
                </a:solidFill>
              </a:rPr>
              <a:t>Spatial lattice size N</a:t>
            </a:r>
            <a:r>
              <a:rPr lang="en-US" b="1" baseline="-25000" dirty="0" smtClean="0">
                <a:solidFill>
                  <a:srgbClr val="FFFF00"/>
                </a:solidFill>
              </a:rPr>
              <a:t>x</a:t>
            </a:r>
            <a:r>
              <a:rPr lang="en-US" b="1" dirty="0" smtClean="0">
                <a:solidFill>
                  <a:srgbClr val="FFFF00"/>
                </a:solidFill>
              </a:rPr>
              <a:t>N</a:t>
            </a:r>
            <a:r>
              <a:rPr lang="en-US" b="1" baseline="-25000" dirty="0" smtClean="0">
                <a:solidFill>
                  <a:srgbClr val="FFFF00"/>
                </a:solidFill>
              </a:rPr>
              <a:t>y</a:t>
            </a:r>
            <a:r>
              <a:rPr lang="en-US" b="1" dirty="0" smtClean="0">
                <a:solidFill>
                  <a:srgbClr val="FFFF00"/>
                </a:solidFill>
              </a:rPr>
              <a:t>N</a:t>
            </a:r>
            <a:r>
              <a:rPr lang="en-US" b="1" baseline="-25000" dirty="0" smtClean="0">
                <a:solidFill>
                  <a:srgbClr val="FFFF00"/>
                </a:solidFill>
              </a:rPr>
              <a:t>z</a:t>
            </a:r>
            <a:r>
              <a:rPr lang="en-US" b="1" baseline="-25000" dirty="0">
                <a:solidFill>
                  <a:srgbClr val="FFFF00"/>
                </a:solidFill>
              </a:rPr>
              <a:t> </a:t>
            </a:r>
            <a:r>
              <a:rPr lang="en-US" b="1" dirty="0" smtClean="0">
                <a:solidFill>
                  <a:srgbClr val="FFFF00"/>
                </a:solidFill>
              </a:rPr>
              <a:t>≈ 32</a:t>
            </a:r>
            <a:r>
              <a:rPr lang="en-US" b="1" baseline="30000" dirty="0" smtClean="0">
                <a:solidFill>
                  <a:srgbClr val="FFFF00"/>
                </a:solidFill>
              </a:rPr>
              <a:t>3</a:t>
            </a:r>
            <a:r>
              <a:rPr lang="en-US" b="1" dirty="0" smtClean="0">
                <a:solidFill>
                  <a:srgbClr val="FFFF00"/>
                </a:solidFill>
              </a:rPr>
              <a:t>… 64</a:t>
            </a:r>
            <a:r>
              <a:rPr lang="en-US" b="1" baseline="30000" dirty="0" smtClean="0">
                <a:solidFill>
                  <a:srgbClr val="FFFF00"/>
                </a:solidFill>
              </a:rPr>
              <a:t>3</a:t>
            </a:r>
            <a:r>
              <a:rPr lang="en-US" b="1" dirty="0" smtClean="0">
                <a:solidFill>
                  <a:srgbClr val="FFFF00"/>
                </a:solidFill>
              </a:rPr>
              <a:t> </a:t>
            </a:r>
          </a:p>
          <a:p>
            <a:pPr marL="285750" indent="-285750">
              <a:buFont typeface="Arial"/>
              <a:buChar char="•"/>
            </a:pPr>
            <a:r>
              <a:rPr lang="en-US" b="1" dirty="0" smtClean="0">
                <a:solidFill>
                  <a:srgbClr val="FFFF00"/>
                </a:solidFill>
              </a:rPr>
              <a:t>4-component quasiparticle (complex) wave functions</a:t>
            </a:r>
          </a:p>
          <a:p>
            <a:pPr marL="285750" indent="-285750">
              <a:buFont typeface="Arial"/>
              <a:buChar char="•"/>
            </a:pPr>
            <a:r>
              <a:rPr lang="en-US" b="1" dirty="0" smtClean="0">
                <a:solidFill>
                  <a:srgbClr val="FFFF00"/>
                </a:solidFill>
              </a:rPr>
              <a:t>Number of quasiparticle wave functions ≈ </a:t>
            </a:r>
            <a:r>
              <a:rPr lang="en-US" b="1" dirty="0" err="1" smtClean="0">
                <a:solidFill>
                  <a:srgbClr val="FFFF00"/>
                </a:solidFill>
              </a:rPr>
              <a:t>N</a:t>
            </a:r>
            <a:r>
              <a:rPr lang="en-US" b="1" baseline="-25000" dirty="0" err="1" smtClean="0">
                <a:solidFill>
                  <a:srgbClr val="FFFF00"/>
                </a:solidFill>
              </a:rPr>
              <a:t>x</a:t>
            </a:r>
            <a:r>
              <a:rPr lang="en-US" b="1" dirty="0" err="1" smtClean="0">
                <a:solidFill>
                  <a:srgbClr val="FFFF00"/>
                </a:solidFill>
              </a:rPr>
              <a:t>N</a:t>
            </a:r>
            <a:r>
              <a:rPr lang="en-US" b="1" baseline="-25000" dirty="0" err="1" smtClean="0">
                <a:solidFill>
                  <a:srgbClr val="FFFF00"/>
                </a:solidFill>
              </a:rPr>
              <a:t>y</a:t>
            </a:r>
            <a:r>
              <a:rPr lang="en-US" b="1" dirty="0" err="1" smtClean="0">
                <a:solidFill>
                  <a:srgbClr val="FFFF00"/>
                </a:solidFill>
              </a:rPr>
              <a:t>N</a:t>
            </a:r>
            <a:r>
              <a:rPr lang="en-US" b="1" baseline="-25000" dirty="0" err="1" smtClean="0">
                <a:solidFill>
                  <a:srgbClr val="FFFF00"/>
                </a:solidFill>
              </a:rPr>
              <a:t>z</a:t>
            </a:r>
            <a:r>
              <a:rPr lang="en-US" b="1" dirty="0" smtClean="0">
                <a:solidFill>
                  <a:srgbClr val="FFFF00"/>
                </a:solidFill>
              </a:rPr>
              <a:t>/2</a:t>
            </a:r>
            <a:endParaRPr lang="en-US" b="1" baseline="-25000" dirty="0" smtClean="0">
              <a:solidFill>
                <a:srgbClr val="FFFF00"/>
              </a:solidFill>
            </a:endParaRPr>
          </a:p>
          <a:p>
            <a:pPr marL="285750" indent="-285750">
              <a:buFont typeface="Arial"/>
              <a:buChar char="•"/>
            </a:pPr>
            <a:r>
              <a:rPr lang="en-US" b="1" dirty="0" smtClean="0">
                <a:solidFill>
                  <a:srgbClr val="FFFF00"/>
                </a:solidFill>
              </a:rPr>
              <a:t>Number of bytes per time step to represent </a:t>
            </a:r>
            <a:r>
              <a:rPr lang="en-US" b="1" dirty="0" err="1" smtClean="0">
                <a:solidFill>
                  <a:srgbClr val="FFFF00"/>
                </a:solidFill>
              </a:rPr>
              <a:t>qpwfs</a:t>
            </a:r>
            <a:r>
              <a:rPr lang="en-US" b="1" dirty="0" smtClean="0">
                <a:solidFill>
                  <a:srgbClr val="FFFF00"/>
                </a:solidFill>
              </a:rPr>
              <a:t> ≈ </a:t>
            </a:r>
            <a:r>
              <a:rPr lang="en-US" b="1" u="sng" dirty="0" smtClean="0">
                <a:solidFill>
                  <a:srgbClr val="FFFF00"/>
                </a:solidFill>
              </a:rPr>
              <a:t>2x10</a:t>
            </a:r>
            <a:r>
              <a:rPr lang="en-US" b="1" u="sng" baseline="30000" dirty="0" smtClean="0">
                <a:solidFill>
                  <a:srgbClr val="FFFF00"/>
                </a:solidFill>
              </a:rPr>
              <a:t>12</a:t>
            </a:r>
          </a:p>
          <a:p>
            <a:r>
              <a:rPr lang="en-US" b="1" baseline="30000" dirty="0">
                <a:solidFill>
                  <a:srgbClr val="FFFF00"/>
                </a:solidFill>
              </a:rPr>
              <a:t> </a:t>
            </a:r>
            <a:r>
              <a:rPr lang="en-US" b="1" baseline="30000" dirty="0" smtClean="0">
                <a:solidFill>
                  <a:srgbClr val="FFFF00"/>
                </a:solidFill>
              </a:rPr>
              <a:t>   </a:t>
            </a:r>
            <a:r>
              <a:rPr lang="en-US" b="1" dirty="0" smtClean="0">
                <a:solidFill>
                  <a:srgbClr val="FFFF00"/>
                </a:solidFill>
              </a:rPr>
              <a:t> total memory required (</a:t>
            </a:r>
            <a:r>
              <a:rPr lang="en-US" b="1" dirty="0" err="1" smtClean="0">
                <a:solidFill>
                  <a:srgbClr val="FFFF00"/>
                </a:solidFill>
              </a:rPr>
              <a:t>wfs</a:t>
            </a:r>
            <a:r>
              <a:rPr lang="en-US" b="1" dirty="0" smtClean="0">
                <a:solidFill>
                  <a:srgbClr val="FFFF00"/>
                </a:solidFill>
              </a:rPr>
              <a:t>, TD derivatives, potentials, etc.) </a:t>
            </a:r>
            <a:r>
              <a:rPr lang="en-US" b="1" dirty="0">
                <a:solidFill>
                  <a:srgbClr val="FFFF00"/>
                </a:solidFill>
              </a:rPr>
              <a:t>≈ </a:t>
            </a:r>
            <a:r>
              <a:rPr lang="en-US" b="1" u="sng" dirty="0" smtClean="0">
                <a:solidFill>
                  <a:srgbClr val="FFFF00"/>
                </a:solidFill>
              </a:rPr>
              <a:t>50x10</a:t>
            </a:r>
            <a:r>
              <a:rPr lang="en-US" b="1" u="sng" baseline="30000" dirty="0" smtClean="0">
                <a:solidFill>
                  <a:srgbClr val="FFFF00"/>
                </a:solidFill>
              </a:rPr>
              <a:t>1</a:t>
            </a:r>
            <a:r>
              <a:rPr lang="en-US" b="1" baseline="30000" dirty="0" smtClean="0">
                <a:solidFill>
                  <a:srgbClr val="FFFF00"/>
                </a:solidFill>
              </a:rPr>
              <a:t>2</a:t>
            </a:r>
            <a:endParaRPr lang="en-US" b="1" dirty="0" smtClean="0">
              <a:solidFill>
                <a:srgbClr val="FFFF00"/>
              </a:solidFill>
            </a:endParaRPr>
          </a:p>
          <a:p>
            <a:pPr marL="285750" indent="-285750">
              <a:buFont typeface="Arial"/>
              <a:buChar char="•"/>
            </a:pPr>
            <a:r>
              <a:rPr lang="en-US" b="1" dirty="0" smtClean="0">
                <a:solidFill>
                  <a:srgbClr val="FFFF00"/>
                </a:solidFill>
              </a:rPr>
              <a:t>Number of time-steps ≈ O(10</a:t>
            </a:r>
            <a:r>
              <a:rPr lang="en-US" b="1" baseline="30000" dirty="0" smtClean="0">
                <a:solidFill>
                  <a:srgbClr val="FFFF00"/>
                </a:solidFill>
              </a:rPr>
              <a:t>6</a:t>
            </a:r>
            <a:r>
              <a:rPr lang="en-US" b="1" dirty="0" smtClean="0">
                <a:solidFill>
                  <a:srgbClr val="FFFF00"/>
                </a:solidFill>
              </a:rPr>
              <a:t>)</a:t>
            </a:r>
          </a:p>
          <a:p>
            <a:r>
              <a:rPr lang="en-US" b="1" dirty="0">
                <a:solidFill>
                  <a:srgbClr val="FFFF00"/>
                </a:solidFill>
              </a:rPr>
              <a:t>T</a:t>
            </a:r>
            <a:r>
              <a:rPr lang="en-US" b="1" dirty="0" smtClean="0">
                <a:solidFill>
                  <a:srgbClr val="FFFF00"/>
                </a:solidFill>
              </a:rPr>
              <a:t>his is one of the largest Direct Numerical Simulation problems ever attempted</a:t>
            </a:r>
          </a:p>
          <a:p>
            <a:r>
              <a:rPr lang="en-US" b="1" dirty="0" smtClean="0">
                <a:solidFill>
                  <a:srgbClr val="FFFF00"/>
                </a:solidFill>
              </a:rPr>
              <a:t>and requires </a:t>
            </a:r>
            <a:r>
              <a:rPr lang="en-US" b="1" u="sng" dirty="0" smtClean="0">
                <a:solidFill>
                  <a:srgbClr val="FFFF00"/>
                </a:solidFill>
              </a:rPr>
              <a:t>capability computing</a:t>
            </a:r>
          </a:p>
          <a:p>
            <a:endParaRPr lang="en-US" b="1" dirty="0" smtClean="0">
              <a:solidFill>
                <a:srgbClr val="FFFF00"/>
              </a:solidFill>
            </a:endParaRPr>
          </a:p>
          <a:p>
            <a:endParaRPr lang="en-US" b="1" dirty="0" smtClean="0">
              <a:solidFill>
                <a:srgbClr val="FFFF00"/>
              </a:solidFill>
            </a:endParaRPr>
          </a:p>
          <a:p>
            <a:r>
              <a:rPr lang="en-US" b="1" dirty="0" smtClean="0">
                <a:solidFill>
                  <a:srgbClr val="FFFF00"/>
                </a:solidFill>
              </a:rPr>
              <a:t>Theoretical peak on 4096 nodes on Titan (maximum number of nodes 18,688): </a:t>
            </a:r>
          </a:p>
          <a:p>
            <a:endParaRPr lang="en-US" b="1" dirty="0" smtClean="0">
              <a:solidFill>
                <a:srgbClr val="FFFF00"/>
              </a:solidFill>
            </a:endParaRPr>
          </a:p>
          <a:p>
            <a:r>
              <a:rPr lang="en-US" b="1" dirty="0">
                <a:solidFill>
                  <a:srgbClr val="FFFF00"/>
                </a:solidFill>
              </a:rPr>
              <a:t> </a:t>
            </a:r>
            <a:r>
              <a:rPr lang="en-US" b="1" dirty="0" smtClean="0">
                <a:solidFill>
                  <a:srgbClr val="FFFF00"/>
                </a:solidFill>
              </a:rPr>
              <a:t>                </a:t>
            </a:r>
            <a:r>
              <a:rPr lang="en-US" b="1" u="sng" dirty="0" smtClean="0">
                <a:solidFill>
                  <a:srgbClr val="FFFF00"/>
                </a:solidFill>
              </a:rPr>
              <a:t> 5.942 Petaflops </a:t>
            </a:r>
            <a:r>
              <a:rPr lang="en-US" b="1" dirty="0" smtClean="0">
                <a:solidFill>
                  <a:srgbClr val="FFFF00"/>
                </a:solidFill>
              </a:rPr>
              <a:t>= </a:t>
            </a:r>
            <a:r>
              <a:rPr lang="en-US" b="1" u="sng" dirty="0" smtClean="0">
                <a:solidFill>
                  <a:srgbClr val="FFFF00"/>
                </a:solidFill>
              </a:rPr>
              <a:t>5.366 Petaflops (GPUs) </a:t>
            </a:r>
            <a:r>
              <a:rPr lang="en-US" b="1" dirty="0" smtClean="0">
                <a:solidFill>
                  <a:srgbClr val="FFFF00"/>
                </a:solidFill>
              </a:rPr>
              <a:t>+ 0.576 </a:t>
            </a:r>
            <a:r>
              <a:rPr lang="en-US" b="1" dirty="0">
                <a:solidFill>
                  <a:srgbClr val="FFFF00"/>
                </a:solidFill>
              </a:rPr>
              <a:t>P</a:t>
            </a:r>
            <a:r>
              <a:rPr lang="en-US" b="1" dirty="0" smtClean="0">
                <a:solidFill>
                  <a:srgbClr val="FFFF00"/>
                </a:solidFill>
              </a:rPr>
              <a:t>etaflops (CPUs)</a:t>
            </a:r>
          </a:p>
          <a:p>
            <a:endParaRPr lang="en-US" b="1" dirty="0" smtClean="0">
              <a:solidFill>
                <a:srgbClr val="FFFF00"/>
              </a:solidFill>
            </a:endParaRPr>
          </a:p>
          <a:p>
            <a:r>
              <a:rPr lang="en-US" b="1" dirty="0" smtClean="0">
                <a:solidFill>
                  <a:srgbClr val="FFFF00"/>
                </a:solidFill>
              </a:rPr>
              <a:t>Measured speed-up GPUs (hybrid code)  </a:t>
            </a:r>
            <a:r>
              <a:rPr lang="en-US" b="1" dirty="0" err="1" smtClean="0">
                <a:solidFill>
                  <a:srgbClr val="FFFF00"/>
                </a:solidFill>
              </a:rPr>
              <a:t>vs</a:t>
            </a:r>
            <a:r>
              <a:rPr lang="en-US" b="1" dirty="0" smtClean="0">
                <a:solidFill>
                  <a:srgbClr val="FFFF00"/>
                </a:solidFill>
              </a:rPr>
              <a:t> CPU (distributed </a:t>
            </a:r>
            <a:r>
              <a:rPr lang="en-US" b="1" smtClean="0">
                <a:solidFill>
                  <a:srgbClr val="FFFF00"/>
                </a:solidFill>
              </a:rPr>
              <a:t>memory):   </a:t>
            </a:r>
            <a:r>
              <a:rPr lang="en-US" sz="2400" b="1" u="sng" dirty="0" smtClean="0">
                <a:solidFill>
                  <a:srgbClr val="FFFF00"/>
                </a:solidFill>
              </a:rPr>
              <a:t>16.5</a:t>
            </a:r>
            <a:r>
              <a:rPr lang="en-US" sz="2400" b="1" dirty="0" smtClean="0">
                <a:solidFill>
                  <a:srgbClr val="FFFF00"/>
                </a:solidFill>
              </a:rPr>
              <a:t> </a:t>
            </a:r>
          </a:p>
          <a:p>
            <a:endParaRPr lang="en-US" b="1" dirty="0" smtClean="0">
              <a:solidFill>
                <a:srgbClr val="FFFF00"/>
              </a:solidFill>
            </a:endParaRPr>
          </a:p>
          <a:p>
            <a:r>
              <a:rPr lang="en-US" b="1" dirty="0">
                <a:solidFill>
                  <a:srgbClr val="FFFF00"/>
                </a:solidFill>
              </a:rPr>
              <a:t> </a:t>
            </a:r>
            <a:r>
              <a:rPr lang="en-US" b="1" dirty="0" smtClean="0">
                <a:solidFill>
                  <a:srgbClr val="FFFF00"/>
                </a:solidFill>
              </a:rPr>
              <a:t> 261,144 nonlinear coupled 3D+1 PDEs </a:t>
            </a:r>
            <a:r>
              <a:rPr lang="en-US" b="1" dirty="0">
                <a:solidFill>
                  <a:srgbClr val="FFFF00"/>
                </a:solidFill>
              </a:rPr>
              <a:t>on 64</a:t>
            </a:r>
            <a:r>
              <a:rPr lang="en-US" b="1" baseline="30000" dirty="0">
                <a:solidFill>
                  <a:srgbClr val="FFFF00"/>
                </a:solidFill>
              </a:rPr>
              <a:t>3 </a:t>
            </a:r>
            <a:r>
              <a:rPr lang="en-US" b="1" dirty="0">
                <a:solidFill>
                  <a:srgbClr val="FFFF00"/>
                </a:solidFill>
              </a:rPr>
              <a:t>spatial </a:t>
            </a:r>
            <a:r>
              <a:rPr lang="en-US" b="1" dirty="0" smtClean="0">
                <a:solidFill>
                  <a:srgbClr val="FFFF00"/>
                </a:solidFill>
              </a:rPr>
              <a:t>lattice, on 4096 nodes on Titan</a:t>
            </a:r>
          </a:p>
          <a:p>
            <a:endParaRPr lang="en-US" b="1" dirty="0" smtClean="0">
              <a:solidFill>
                <a:srgbClr val="FFFF00"/>
              </a:solidFill>
            </a:endParaRPr>
          </a:p>
          <a:p>
            <a:r>
              <a:rPr lang="en-US" b="1" dirty="0">
                <a:solidFill>
                  <a:srgbClr val="FFFF00"/>
                </a:solidFill>
              </a:rPr>
              <a:t> </a:t>
            </a:r>
            <a:r>
              <a:rPr lang="en-US" b="1" dirty="0" smtClean="0">
                <a:solidFill>
                  <a:srgbClr val="FFFF00"/>
                </a:solidFill>
              </a:rPr>
              <a:t> </a:t>
            </a:r>
            <a:r>
              <a:rPr lang="en-US" b="1" i="1" dirty="0" smtClean="0">
                <a:solidFill>
                  <a:srgbClr val="FFFF00"/>
                </a:solidFill>
              </a:rPr>
              <a:t>Why? Hybrid MPI+CUDA. Only I/O and global reductions on CPUs. Better utilization of FP units on GPUs for CUFFT,  use of batches, threads, Gemini network fast, partial reduction performed on GPUs, less data transfer between nodes</a:t>
            </a:r>
          </a:p>
        </p:txBody>
      </p:sp>
    </p:spTree>
    <p:extLst>
      <p:ext uri="{BB962C8B-B14F-4D97-AF65-F5344CB8AC3E}">
        <p14:creationId xmlns:p14="http://schemas.microsoft.com/office/powerpoint/2010/main" val="13838474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x32ny32nz128_movie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228601"/>
            <a:ext cx="8839200" cy="4950566"/>
          </a:xfrm>
          <a:prstGeom prst="rect">
            <a:avLst/>
          </a:prstGeom>
        </p:spPr>
      </p:pic>
      <p:sp>
        <p:nvSpPr>
          <p:cNvPr id="3" name="TextBox 2"/>
          <p:cNvSpPr txBox="1"/>
          <p:nvPr/>
        </p:nvSpPr>
        <p:spPr>
          <a:xfrm>
            <a:off x="76200" y="-76200"/>
            <a:ext cx="941283" cy="369332"/>
          </a:xfrm>
          <a:prstGeom prst="rect">
            <a:avLst/>
          </a:prstGeom>
          <a:noFill/>
        </p:spPr>
        <p:txBody>
          <a:bodyPr wrap="none" rtlCol="0">
            <a:spAutoFit/>
          </a:bodyPr>
          <a:lstStyle/>
          <a:p>
            <a:r>
              <a:rPr lang="en-US" b="1" dirty="0" smtClean="0">
                <a:solidFill>
                  <a:srgbClr val="FFF122"/>
                </a:solidFill>
              </a:rPr>
              <a:t>TDSLDA</a:t>
            </a:r>
            <a:endParaRPr lang="en-US" b="1" dirty="0">
              <a:solidFill>
                <a:srgbClr val="FFF122"/>
              </a:solidFill>
            </a:endParaRPr>
          </a:p>
        </p:txBody>
      </p:sp>
      <p:sp>
        <p:nvSpPr>
          <p:cNvPr id="4" name="TextBox 3"/>
          <p:cNvSpPr txBox="1"/>
          <p:nvPr/>
        </p:nvSpPr>
        <p:spPr>
          <a:xfrm>
            <a:off x="-24889" y="5181600"/>
            <a:ext cx="9168889" cy="1600438"/>
          </a:xfrm>
          <a:prstGeom prst="rect">
            <a:avLst/>
          </a:prstGeom>
          <a:noFill/>
        </p:spPr>
        <p:txBody>
          <a:bodyPr wrap="square" rtlCol="0">
            <a:spAutoFit/>
          </a:bodyPr>
          <a:lstStyle/>
          <a:p>
            <a:pPr marL="285750" indent="-285750">
              <a:buFont typeface="Arial"/>
              <a:buChar char="•"/>
            </a:pPr>
            <a:r>
              <a:rPr lang="en-US" sz="1400" b="1" dirty="0" smtClean="0">
                <a:solidFill>
                  <a:srgbClr val="FFFF00"/>
                </a:solidFill>
              </a:rPr>
              <a:t>Construction of ground state (adiabatic switching with quantum friction), generation of a </a:t>
            </a:r>
          </a:p>
          <a:p>
            <a:r>
              <a:rPr lang="en-US" sz="1400" b="1" dirty="0" smtClean="0">
                <a:solidFill>
                  <a:srgbClr val="FFFF00"/>
                </a:solidFill>
              </a:rPr>
              <a:t>domain wall using an optical knife, followed by the spontaneous formation of a vortex ring.</a:t>
            </a:r>
          </a:p>
          <a:p>
            <a:endParaRPr lang="en-US" sz="1400" b="1" dirty="0" smtClean="0">
              <a:solidFill>
                <a:srgbClr val="FFFF00"/>
              </a:solidFill>
            </a:endParaRPr>
          </a:p>
          <a:p>
            <a:pPr marL="285750" indent="-285750">
              <a:buFont typeface="Arial"/>
              <a:buChar char="•"/>
            </a:pPr>
            <a:r>
              <a:rPr lang="en-US" sz="1400" b="1" dirty="0" smtClean="0">
                <a:solidFill>
                  <a:srgbClr val="FFFF00"/>
                </a:solidFill>
              </a:rPr>
              <a:t>Approximately  1270 fermions on a 48x48x128 spatial lattice, ≈ 260,000 complex PDEs, </a:t>
            </a:r>
          </a:p>
          <a:p>
            <a:r>
              <a:rPr lang="en-US" sz="1400" b="1" dirty="0" smtClean="0">
                <a:solidFill>
                  <a:srgbClr val="FFFF00"/>
                </a:solidFill>
              </a:rPr>
              <a:t>≈ 309,000</a:t>
            </a:r>
            <a:r>
              <a:rPr lang="en-US" sz="1400" b="1" baseline="30000" dirty="0" smtClean="0">
                <a:solidFill>
                  <a:srgbClr val="FFFF00"/>
                </a:solidFill>
              </a:rPr>
              <a:t> </a:t>
            </a:r>
            <a:r>
              <a:rPr lang="en-US" sz="1400" b="1" dirty="0" smtClean="0">
                <a:solidFill>
                  <a:srgbClr val="FFFF00"/>
                </a:solidFill>
              </a:rPr>
              <a:t> time-steps, 2048 GPUs on Titan, 27.25 hours of wall time (initial code)</a:t>
            </a:r>
          </a:p>
          <a:p>
            <a:endParaRPr lang="en-US" sz="1400" b="1" dirty="0" smtClean="0">
              <a:solidFill>
                <a:srgbClr val="FFFF00"/>
              </a:solidFill>
            </a:endParaRPr>
          </a:p>
          <a:p>
            <a:r>
              <a:rPr lang="en-US" sz="1400" b="1" dirty="0">
                <a:solidFill>
                  <a:srgbClr val="FFFF00"/>
                </a:solidFill>
              </a:rPr>
              <a:t> </a:t>
            </a:r>
            <a:r>
              <a:rPr lang="en-US" sz="1400" b="1" dirty="0" smtClean="0">
                <a:solidFill>
                  <a:srgbClr val="FFFF00"/>
                </a:solidFill>
              </a:rPr>
              <a:t>                                  A. Bulgac, M.M. Forbes, M.K. Kelley, K.J. Roche, and G. Wlazłowski, Phys. Rev. </a:t>
            </a:r>
            <a:r>
              <a:rPr lang="en-US" sz="1400" b="1" dirty="0" err="1" smtClean="0">
                <a:solidFill>
                  <a:srgbClr val="FFFF00"/>
                </a:solidFill>
              </a:rPr>
              <a:t>Lett</a:t>
            </a:r>
            <a:r>
              <a:rPr lang="en-US" sz="1400" b="1" dirty="0" smtClean="0">
                <a:solidFill>
                  <a:srgbClr val="FFFF00"/>
                </a:solidFill>
              </a:rPr>
              <a:t>. 112, 025301 (2014)</a:t>
            </a:r>
          </a:p>
        </p:txBody>
      </p:sp>
    </p:spTree>
    <p:extLst>
      <p:ext uri="{BB962C8B-B14F-4D97-AF65-F5344CB8AC3E}">
        <p14:creationId xmlns:p14="http://schemas.microsoft.com/office/powerpoint/2010/main" val="25482394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700"/>
            <a:ext cx="9144000" cy="6827682"/>
          </a:xfrm>
          <a:prstGeom prst="rect">
            <a:avLst/>
          </a:prstGeom>
        </p:spPr>
      </p:pic>
    </p:spTree>
    <p:extLst>
      <p:ext uri="{BB962C8B-B14F-4D97-AF65-F5344CB8AC3E}">
        <p14:creationId xmlns:p14="http://schemas.microsoft.com/office/powerpoint/2010/main" val="31395932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_sum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822" y="0"/>
            <a:ext cx="6650378" cy="6467100"/>
          </a:xfrm>
          <a:prstGeom prst="rect">
            <a:avLst/>
          </a:prstGeom>
        </p:spPr>
      </p:pic>
      <p:sp>
        <p:nvSpPr>
          <p:cNvPr id="2" name="TextBox 1"/>
          <p:cNvSpPr txBox="1"/>
          <p:nvPr/>
        </p:nvSpPr>
        <p:spPr>
          <a:xfrm>
            <a:off x="152400" y="228600"/>
            <a:ext cx="941283" cy="369332"/>
          </a:xfrm>
          <a:prstGeom prst="rect">
            <a:avLst/>
          </a:prstGeom>
          <a:noFill/>
        </p:spPr>
        <p:txBody>
          <a:bodyPr wrap="none" rtlCol="0">
            <a:spAutoFit/>
          </a:bodyPr>
          <a:lstStyle/>
          <a:p>
            <a:r>
              <a:rPr lang="en-US" b="1" dirty="0" smtClean="0">
                <a:solidFill>
                  <a:srgbClr val="FFF122"/>
                </a:solidFill>
              </a:rPr>
              <a:t>TDSLDA</a:t>
            </a:r>
            <a:endParaRPr lang="en-US" b="1" dirty="0">
              <a:solidFill>
                <a:srgbClr val="FFF122"/>
              </a:solidFill>
            </a:endParaRPr>
          </a:p>
        </p:txBody>
      </p:sp>
      <p:sp>
        <p:nvSpPr>
          <p:cNvPr id="4" name="TextBox 3"/>
          <p:cNvSpPr txBox="1"/>
          <p:nvPr/>
        </p:nvSpPr>
        <p:spPr>
          <a:xfrm>
            <a:off x="1600200" y="6412468"/>
            <a:ext cx="1831038" cy="369332"/>
          </a:xfrm>
          <a:prstGeom prst="rect">
            <a:avLst/>
          </a:prstGeom>
          <a:noFill/>
        </p:spPr>
        <p:txBody>
          <a:bodyPr wrap="none" rtlCol="0">
            <a:spAutoFit/>
          </a:bodyPr>
          <a:lstStyle/>
          <a:p>
            <a:r>
              <a:rPr lang="en-US" b="1" dirty="0" smtClean="0">
                <a:solidFill>
                  <a:srgbClr val="FFFF00"/>
                </a:solidFill>
              </a:rPr>
              <a:t>Very narrow trap </a:t>
            </a:r>
            <a:endParaRPr lang="en-US" b="1" dirty="0">
              <a:solidFill>
                <a:srgbClr val="FFFF00"/>
              </a:solidFill>
            </a:endParaRPr>
          </a:p>
        </p:txBody>
      </p:sp>
      <p:sp>
        <p:nvSpPr>
          <p:cNvPr id="5" name="TextBox 4"/>
          <p:cNvSpPr txBox="1"/>
          <p:nvPr/>
        </p:nvSpPr>
        <p:spPr>
          <a:xfrm>
            <a:off x="4724400" y="6400800"/>
            <a:ext cx="1224764" cy="369332"/>
          </a:xfrm>
          <a:prstGeom prst="rect">
            <a:avLst/>
          </a:prstGeom>
          <a:noFill/>
        </p:spPr>
        <p:txBody>
          <a:bodyPr wrap="none" rtlCol="0">
            <a:spAutoFit/>
          </a:bodyPr>
          <a:lstStyle/>
          <a:p>
            <a:r>
              <a:rPr lang="en-US" b="1" dirty="0" smtClean="0">
                <a:solidFill>
                  <a:srgbClr val="FFFF00"/>
                </a:solidFill>
              </a:rPr>
              <a:t>Wider trap</a:t>
            </a:r>
            <a:endParaRPr lang="en-US" b="1" dirty="0">
              <a:solidFill>
                <a:srgbClr val="FFFF00"/>
              </a:solidFill>
            </a:endParaRPr>
          </a:p>
        </p:txBody>
      </p:sp>
    </p:spTree>
    <p:extLst>
      <p:ext uri="{BB962C8B-B14F-4D97-AF65-F5344CB8AC3E}">
        <p14:creationId xmlns:p14="http://schemas.microsoft.com/office/powerpoint/2010/main" val="8766708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90600"/>
            <a:ext cx="2249133" cy="584776"/>
          </a:xfrm>
          <a:prstGeom prst="rect">
            <a:avLst/>
          </a:prstGeom>
          <a:noFill/>
        </p:spPr>
        <p:txBody>
          <a:bodyPr wrap="none" rtlCol="0">
            <a:spAutoFit/>
          </a:bodyPr>
          <a:lstStyle/>
          <a:p>
            <a:r>
              <a:rPr lang="en-US" sz="3200" b="1" dirty="0" smtClean="0">
                <a:solidFill>
                  <a:srgbClr val="FFFF00"/>
                </a:solidFill>
              </a:rPr>
              <a:t>Vortex rings</a:t>
            </a:r>
            <a:endParaRPr lang="en-US" sz="3200" b="1"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57410452"/>
              </p:ext>
            </p:extLst>
          </p:nvPr>
        </p:nvGraphicFramePr>
        <p:xfrm>
          <a:off x="1828800" y="2209800"/>
          <a:ext cx="4623371" cy="2286000"/>
        </p:xfrm>
        <a:graphic>
          <a:graphicData uri="http://schemas.openxmlformats.org/presentationml/2006/ole">
            <mc:AlternateContent xmlns:mc="http://schemas.openxmlformats.org/markup-compatibility/2006">
              <mc:Choice xmlns:v="urn:schemas-microsoft-com:vml" Requires="v">
                <p:oleObj spid="_x0000_s60473" name="Equation" r:id="rId3" imgW="2286000" imgH="1130300" progId="Equation.DSMT4">
                  <p:embed/>
                </p:oleObj>
              </mc:Choice>
              <mc:Fallback>
                <p:oleObj name="Equation" r:id="rId3" imgW="2286000" imgH="1130300" progId="Equation.DSMT4">
                  <p:embed/>
                  <p:pic>
                    <p:nvPicPr>
                      <p:cNvPr id="0" name=""/>
                      <p:cNvPicPr/>
                      <p:nvPr/>
                    </p:nvPicPr>
                    <p:blipFill>
                      <a:blip r:embed="rId4"/>
                      <a:stretch>
                        <a:fillRect/>
                      </a:stretch>
                    </p:blipFill>
                    <p:spPr>
                      <a:xfrm>
                        <a:off x="1828800" y="2209800"/>
                        <a:ext cx="4623371" cy="2286000"/>
                      </a:xfrm>
                      <a:prstGeom prst="rect">
                        <a:avLst/>
                      </a:prstGeom>
                      <a:solidFill>
                        <a:srgbClr val="CCFFCC"/>
                      </a:solidFill>
                    </p:spPr>
                  </p:pic>
                </p:oleObj>
              </mc:Fallback>
            </mc:AlternateContent>
          </a:graphicData>
        </a:graphic>
      </p:graphicFrame>
      <p:sp>
        <p:nvSpPr>
          <p:cNvPr id="4" name="TextBox 3"/>
          <p:cNvSpPr txBox="1"/>
          <p:nvPr/>
        </p:nvSpPr>
        <p:spPr>
          <a:xfrm>
            <a:off x="838200" y="5334000"/>
            <a:ext cx="4794326" cy="369332"/>
          </a:xfrm>
          <a:prstGeom prst="rect">
            <a:avLst/>
          </a:prstGeom>
          <a:noFill/>
        </p:spPr>
        <p:txBody>
          <a:bodyPr wrap="none" rtlCol="0">
            <a:spAutoFit/>
          </a:bodyPr>
          <a:lstStyle/>
          <a:p>
            <a:r>
              <a:rPr lang="en-US" b="1" dirty="0" smtClean="0">
                <a:solidFill>
                  <a:srgbClr val="FFFF00"/>
                </a:solidFill>
              </a:rPr>
              <a:t>The bigger the vortex ring is the slower it moves</a:t>
            </a:r>
            <a:endParaRPr lang="en-US" b="1" dirty="0">
              <a:solidFill>
                <a:srgbClr val="FFFF00"/>
              </a:solidFill>
            </a:endParaRPr>
          </a:p>
        </p:txBody>
      </p:sp>
    </p:spTree>
    <p:extLst>
      <p:ext uri="{BB962C8B-B14F-4D97-AF65-F5344CB8AC3E}">
        <p14:creationId xmlns:p14="http://schemas.microsoft.com/office/powerpoint/2010/main" val="32231549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0"/>
            <a:ext cx="4172837" cy="738664"/>
          </a:xfrm>
          <a:prstGeom prst="rect">
            <a:avLst/>
          </a:prstGeom>
          <a:noFill/>
        </p:spPr>
        <p:txBody>
          <a:bodyPr wrap="none" rtlCol="0">
            <a:spAutoFit/>
          </a:bodyPr>
          <a:lstStyle/>
          <a:p>
            <a:r>
              <a:rPr lang="en-US" sz="2400" b="1" dirty="0" smtClean="0">
                <a:solidFill>
                  <a:srgbClr val="FFFF00"/>
                </a:solidFill>
              </a:rPr>
              <a:t>Extended Thomas-Fermi model</a:t>
            </a:r>
          </a:p>
          <a:p>
            <a:r>
              <a:rPr lang="en-US" b="1" dirty="0" smtClean="0">
                <a:solidFill>
                  <a:srgbClr val="FFFF00"/>
                </a:solidFill>
              </a:rPr>
              <a:t>(simulate larger systems)</a:t>
            </a:r>
            <a:endParaRPr lang="en-US" b="1"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10849109"/>
              </p:ext>
            </p:extLst>
          </p:nvPr>
        </p:nvGraphicFramePr>
        <p:xfrm>
          <a:off x="104775" y="838200"/>
          <a:ext cx="5381625" cy="2819400"/>
        </p:xfrm>
        <a:graphic>
          <a:graphicData uri="http://schemas.openxmlformats.org/presentationml/2006/ole">
            <mc:AlternateContent xmlns:mc="http://schemas.openxmlformats.org/markup-compatibility/2006">
              <mc:Choice xmlns:v="urn:schemas-microsoft-com:vml" Requires="v">
                <p:oleObj spid="_x0000_s61503" name="Equation" r:id="rId3" imgW="4216400" imgH="2209800" progId="Equation.DSMT4">
                  <p:embed/>
                </p:oleObj>
              </mc:Choice>
              <mc:Fallback>
                <p:oleObj name="Equation" r:id="rId3" imgW="4216400" imgH="2209800" progId="Equation.DSMT4">
                  <p:embed/>
                  <p:pic>
                    <p:nvPicPr>
                      <p:cNvPr id="0" name=""/>
                      <p:cNvPicPr/>
                      <p:nvPr/>
                    </p:nvPicPr>
                    <p:blipFill>
                      <a:blip r:embed="rId4"/>
                      <a:stretch>
                        <a:fillRect/>
                      </a:stretch>
                    </p:blipFill>
                    <p:spPr>
                      <a:xfrm>
                        <a:off x="104775" y="838200"/>
                        <a:ext cx="5381625" cy="2819400"/>
                      </a:xfrm>
                      <a:prstGeom prst="rect">
                        <a:avLst/>
                      </a:prstGeom>
                      <a:solidFill>
                        <a:srgbClr val="CCFFCC"/>
                      </a:solidFill>
                    </p:spPr>
                  </p:pic>
                </p:oleObj>
              </mc:Fallback>
            </mc:AlternateContent>
          </a:graphicData>
        </a:graphic>
      </p:graphicFrame>
      <p:pic>
        <p:nvPicPr>
          <p:cNvPr id="4" name="Picture 3"/>
          <p:cNvPicPr>
            <a:picLocks noChangeAspect="1"/>
          </p:cNvPicPr>
          <p:nvPr/>
        </p:nvPicPr>
        <p:blipFill>
          <a:blip r:embed="rId5"/>
          <a:stretch>
            <a:fillRect/>
          </a:stretch>
        </p:blipFill>
        <p:spPr>
          <a:xfrm>
            <a:off x="5653293" y="914400"/>
            <a:ext cx="3488290" cy="3429000"/>
          </a:xfrm>
          <a:prstGeom prst="rect">
            <a:avLst/>
          </a:prstGeom>
        </p:spPr>
      </p:pic>
      <p:sp>
        <p:nvSpPr>
          <p:cNvPr id="5" name="TextBox 4"/>
          <p:cNvSpPr txBox="1"/>
          <p:nvPr/>
        </p:nvSpPr>
        <p:spPr>
          <a:xfrm>
            <a:off x="5410200" y="4419600"/>
            <a:ext cx="3733800" cy="1384995"/>
          </a:xfrm>
          <a:prstGeom prst="rect">
            <a:avLst/>
          </a:prstGeom>
          <a:noFill/>
        </p:spPr>
        <p:txBody>
          <a:bodyPr wrap="square" rtlCol="0">
            <a:spAutoFit/>
          </a:bodyPr>
          <a:lstStyle/>
          <a:p>
            <a:r>
              <a:rPr lang="en-US" sz="1400" b="1" i="1" dirty="0" smtClean="0">
                <a:solidFill>
                  <a:srgbClr val="FFFF00"/>
                </a:solidFill>
              </a:rPr>
              <a:t>Extended TF: </a:t>
            </a:r>
            <a:r>
              <a:rPr lang="en-US" sz="1400" b="1" i="1" dirty="0" err="1" smtClean="0">
                <a:solidFill>
                  <a:srgbClr val="FFFF00"/>
                </a:solidFill>
              </a:rPr>
              <a:t>Anciloto</a:t>
            </a:r>
            <a:r>
              <a:rPr lang="en-US" sz="1400" b="1" i="1" dirty="0" smtClean="0">
                <a:solidFill>
                  <a:srgbClr val="FFFF00"/>
                </a:solidFill>
              </a:rPr>
              <a:t>, </a:t>
            </a:r>
            <a:r>
              <a:rPr lang="en-US" sz="1400" b="1" i="1" dirty="0" err="1" smtClean="0">
                <a:solidFill>
                  <a:srgbClr val="FFFF00"/>
                </a:solidFill>
              </a:rPr>
              <a:t>Salasnich</a:t>
            </a:r>
            <a:r>
              <a:rPr lang="en-US" sz="1400" b="1" i="1" dirty="0" smtClean="0">
                <a:solidFill>
                  <a:srgbClr val="FFFF00"/>
                </a:solidFill>
              </a:rPr>
              <a:t>, and </a:t>
            </a:r>
            <a:r>
              <a:rPr lang="en-US" sz="1400" b="1" i="1" dirty="0" err="1" smtClean="0">
                <a:solidFill>
                  <a:srgbClr val="FFFF00"/>
                </a:solidFill>
              </a:rPr>
              <a:t>Toigo</a:t>
            </a:r>
            <a:r>
              <a:rPr lang="en-US" sz="1400" b="1" i="1" dirty="0" smtClean="0">
                <a:solidFill>
                  <a:srgbClr val="FFFF00"/>
                </a:solidFill>
              </a:rPr>
              <a:t>, </a:t>
            </a:r>
          </a:p>
          <a:p>
            <a:r>
              <a:rPr lang="en-US" sz="1400" b="1" i="1" dirty="0" smtClean="0">
                <a:solidFill>
                  <a:srgbClr val="FFFF00"/>
                </a:solidFill>
              </a:rPr>
              <a:t>                        Phys. Rev. </a:t>
            </a:r>
            <a:r>
              <a:rPr lang="en-US" sz="1400" b="1" i="1" dirty="0">
                <a:solidFill>
                  <a:srgbClr val="FFFF00"/>
                </a:solidFill>
              </a:rPr>
              <a:t>85, 063612 (2012</a:t>
            </a:r>
            <a:r>
              <a:rPr lang="en-US" sz="1400" b="1" i="1" dirty="0" smtClean="0">
                <a:solidFill>
                  <a:srgbClr val="FFFF00"/>
                </a:solidFill>
              </a:rPr>
              <a:t>)</a:t>
            </a:r>
          </a:p>
          <a:p>
            <a:r>
              <a:rPr lang="en-US" sz="1400" b="1" i="1" dirty="0" smtClean="0">
                <a:solidFill>
                  <a:srgbClr val="FFFF00"/>
                </a:solidFill>
              </a:rPr>
              <a:t>Versus</a:t>
            </a:r>
          </a:p>
          <a:p>
            <a:endParaRPr lang="en-US" sz="1400" b="1" i="1" dirty="0" smtClean="0">
              <a:solidFill>
                <a:srgbClr val="FFFF00"/>
              </a:solidFill>
            </a:endParaRPr>
          </a:p>
          <a:p>
            <a:r>
              <a:rPr lang="en-US" sz="1400" b="1" i="1" dirty="0" smtClean="0">
                <a:solidFill>
                  <a:srgbClr val="FFFF00"/>
                </a:solidFill>
              </a:rPr>
              <a:t>Experiment: Joseph, Thomas, </a:t>
            </a:r>
            <a:r>
              <a:rPr lang="en-US" sz="1400" b="1" i="1" dirty="0" err="1" smtClean="0">
                <a:solidFill>
                  <a:srgbClr val="FFFF00"/>
                </a:solidFill>
              </a:rPr>
              <a:t>Kulkarni</a:t>
            </a:r>
            <a:r>
              <a:rPr lang="en-US" sz="1400" b="1" i="1" dirty="0" smtClean="0">
                <a:solidFill>
                  <a:srgbClr val="FFFF00"/>
                </a:solidFill>
              </a:rPr>
              <a:t>, </a:t>
            </a:r>
            <a:r>
              <a:rPr lang="en-US" sz="1400" b="1" i="1" dirty="0" err="1" smtClean="0">
                <a:solidFill>
                  <a:srgbClr val="FFFF00"/>
                </a:solidFill>
              </a:rPr>
              <a:t>Abanov</a:t>
            </a:r>
            <a:endParaRPr lang="en-US" sz="1400" b="1" i="1" dirty="0" smtClean="0">
              <a:solidFill>
                <a:srgbClr val="FFFF00"/>
              </a:solidFill>
            </a:endParaRPr>
          </a:p>
          <a:p>
            <a:r>
              <a:rPr lang="en-US" sz="1400" b="1" i="1" dirty="0">
                <a:solidFill>
                  <a:srgbClr val="FFFF00"/>
                </a:solidFill>
              </a:rPr>
              <a:t> </a:t>
            </a:r>
            <a:r>
              <a:rPr lang="en-US" sz="1400" b="1" i="1" dirty="0" smtClean="0">
                <a:solidFill>
                  <a:srgbClr val="FFFF00"/>
                </a:solidFill>
              </a:rPr>
              <a:t>                       Phys. Rev. </a:t>
            </a:r>
            <a:r>
              <a:rPr lang="en-US" sz="1400" b="1" i="1" dirty="0" err="1" smtClean="0">
                <a:solidFill>
                  <a:srgbClr val="FFFF00"/>
                </a:solidFill>
              </a:rPr>
              <a:t>Lett</a:t>
            </a:r>
            <a:r>
              <a:rPr lang="en-US" sz="1400" b="1" i="1" dirty="0" smtClean="0">
                <a:solidFill>
                  <a:srgbClr val="FFFF00"/>
                </a:solidFill>
              </a:rPr>
              <a:t>. 106, 150401 (2011) </a:t>
            </a:r>
            <a:endParaRPr lang="en-US" sz="1400" b="1" i="1" dirty="0">
              <a:solidFill>
                <a:srgbClr val="FFFF00"/>
              </a:solidFill>
            </a:endParaRPr>
          </a:p>
        </p:txBody>
      </p:sp>
      <p:sp>
        <p:nvSpPr>
          <p:cNvPr id="6" name="TextBox 5"/>
          <p:cNvSpPr txBox="1"/>
          <p:nvPr/>
        </p:nvSpPr>
        <p:spPr>
          <a:xfrm>
            <a:off x="0" y="3733800"/>
            <a:ext cx="6801862" cy="3139321"/>
          </a:xfrm>
          <a:prstGeom prst="rect">
            <a:avLst/>
          </a:prstGeom>
          <a:noFill/>
        </p:spPr>
        <p:txBody>
          <a:bodyPr wrap="none" rtlCol="0">
            <a:spAutoFit/>
          </a:bodyPr>
          <a:lstStyle/>
          <a:p>
            <a:pPr marL="285750" indent="-285750">
              <a:buFont typeface="Arial"/>
              <a:buChar char="•"/>
            </a:pPr>
            <a:r>
              <a:rPr lang="en-US" b="1" dirty="0" smtClean="0">
                <a:solidFill>
                  <a:srgbClr val="FFFF00"/>
                </a:solidFill>
              </a:rPr>
              <a:t>Accurate Equation of State state for a&gt;0, </a:t>
            </a:r>
          </a:p>
          <a:p>
            <a:r>
              <a:rPr lang="en-US" b="1" dirty="0" smtClean="0">
                <a:solidFill>
                  <a:srgbClr val="FFFF00"/>
                </a:solidFill>
              </a:rPr>
              <a:t>speed of sound, phonon dispersion, static </a:t>
            </a:r>
          </a:p>
          <a:p>
            <a:r>
              <a:rPr lang="en-US" b="1" dirty="0" smtClean="0">
                <a:solidFill>
                  <a:srgbClr val="FFFF00"/>
                </a:solidFill>
              </a:rPr>
              <a:t>Response, respects Galilean invariance</a:t>
            </a:r>
          </a:p>
          <a:p>
            <a:endParaRPr lang="en-US" b="1" dirty="0">
              <a:solidFill>
                <a:srgbClr val="FFFF00"/>
              </a:solidFill>
            </a:endParaRPr>
          </a:p>
          <a:p>
            <a:pPr marL="285750" indent="-285750">
              <a:buFont typeface="Arial"/>
              <a:buChar char="•"/>
            </a:pPr>
            <a:r>
              <a:rPr lang="en-US" b="1" dirty="0" smtClean="0">
                <a:solidFill>
                  <a:srgbClr val="FFFF00"/>
                </a:solidFill>
              </a:rPr>
              <a:t>Ambiguous role played by the ‘’wave </a:t>
            </a:r>
          </a:p>
          <a:p>
            <a:r>
              <a:rPr lang="en-US" b="1" dirty="0">
                <a:solidFill>
                  <a:srgbClr val="FFFF00"/>
                </a:solidFill>
              </a:rPr>
              <a:t>f</a:t>
            </a:r>
            <a:r>
              <a:rPr lang="en-US" b="1" dirty="0" smtClean="0">
                <a:solidFill>
                  <a:srgbClr val="FFFF00"/>
                </a:solidFill>
              </a:rPr>
              <a:t>unction,’’ as it describes at the same</a:t>
            </a:r>
          </a:p>
          <a:p>
            <a:r>
              <a:rPr lang="en-US" b="1" dirty="0">
                <a:solidFill>
                  <a:srgbClr val="FFFF00"/>
                </a:solidFill>
              </a:rPr>
              <a:t>t</a:t>
            </a:r>
            <a:r>
              <a:rPr lang="en-US" b="1" dirty="0" smtClean="0">
                <a:solidFill>
                  <a:srgbClr val="FFFF00"/>
                </a:solidFill>
              </a:rPr>
              <a:t>ime both the number density and the</a:t>
            </a:r>
          </a:p>
          <a:p>
            <a:r>
              <a:rPr lang="en-US" b="1" dirty="0">
                <a:solidFill>
                  <a:srgbClr val="FFFF00"/>
                </a:solidFill>
              </a:rPr>
              <a:t>o</a:t>
            </a:r>
            <a:r>
              <a:rPr lang="en-US" b="1" dirty="0" smtClean="0">
                <a:solidFill>
                  <a:srgbClr val="FFFF00"/>
                </a:solidFill>
              </a:rPr>
              <a:t>rder parameter.</a:t>
            </a:r>
          </a:p>
          <a:p>
            <a:endParaRPr lang="en-US" b="1" dirty="0">
              <a:solidFill>
                <a:srgbClr val="FFFF00"/>
              </a:solidFill>
            </a:endParaRPr>
          </a:p>
          <a:p>
            <a:pPr marL="285750" indent="-285750">
              <a:buFont typeface="Arial"/>
              <a:buChar char="•"/>
            </a:pPr>
            <a:r>
              <a:rPr lang="en-US" b="1" dirty="0" smtClean="0">
                <a:solidFill>
                  <a:srgbClr val="FFFF00"/>
                </a:solidFill>
              </a:rPr>
              <a:t>Density depletion at vortex/soliton core exaggerated!</a:t>
            </a:r>
          </a:p>
          <a:p>
            <a:pPr marL="285750" indent="-285750">
              <a:buFont typeface="Arial"/>
              <a:buChar char="•"/>
            </a:pPr>
            <a:r>
              <a:rPr lang="en-US" b="1" dirty="0" smtClean="0">
                <a:solidFill>
                  <a:srgbClr val="FFFF00"/>
                </a:solidFill>
              </a:rPr>
              <a:t>Systematically underestimates time scales by a factor of close to 2 </a:t>
            </a:r>
            <a:endParaRPr lang="en-US" b="1" dirty="0">
              <a:solidFill>
                <a:srgbClr val="FFFF00"/>
              </a:solidFill>
            </a:endParaRPr>
          </a:p>
        </p:txBody>
      </p:sp>
    </p:spTree>
    <p:extLst>
      <p:ext uri="{BB962C8B-B14F-4D97-AF65-F5344CB8AC3E}">
        <p14:creationId xmlns:p14="http://schemas.microsoft.com/office/powerpoint/2010/main" val="19354927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666786" cy="461665"/>
          </a:xfrm>
          <a:prstGeom prst="rect">
            <a:avLst/>
          </a:prstGeom>
          <a:noFill/>
        </p:spPr>
        <p:txBody>
          <a:bodyPr wrap="none" rtlCol="0">
            <a:spAutoFit/>
          </a:bodyPr>
          <a:lstStyle/>
          <a:p>
            <a:r>
              <a:rPr lang="en-US" sz="2400" b="1" u="sng" dirty="0" smtClean="0">
                <a:solidFill>
                  <a:srgbClr val="FFFF00"/>
                </a:solidFill>
              </a:rPr>
              <a:t>The Challenge put forward by </a:t>
            </a:r>
            <a:r>
              <a:rPr lang="en-US" sz="2400" b="1" u="sng" dirty="0" err="1" smtClean="0">
                <a:solidFill>
                  <a:srgbClr val="FFFF00"/>
                </a:solidFill>
              </a:rPr>
              <a:t>experiement</a:t>
            </a:r>
            <a:endParaRPr lang="en-US" sz="2400" b="1" u="sng" dirty="0">
              <a:solidFill>
                <a:srgbClr val="FFFF00"/>
              </a:solidFill>
            </a:endParaRPr>
          </a:p>
        </p:txBody>
      </p:sp>
      <p:pic>
        <p:nvPicPr>
          <p:cNvPr id="3" name="Picture 2"/>
          <p:cNvPicPr>
            <a:picLocks noChangeAspect="1"/>
          </p:cNvPicPr>
          <p:nvPr/>
        </p:nvPicPr>
        <p:blipFill>
          <a:blip r:embed="rId3"/>
          <a:stretch>
            <a:fillRect/>
          </a:stretch>
        </p:blipFill>
        <p:spPr>
          <a:xfrm>
            <a:off x="0" y="527840"/>
            <a:ext cx="7467600" cy="813531"/>
          </a:xfrm>
          <a:prstGeom prst="rect">
            <a:avLst/>
          </a:prstGeom>
        </p:spPr>
      </p:pic>
      <p:pic>
        <p:nvPicPr>
          <p:cNvPr id="4" name="Picture 3"/>
          <p:cNvPicPr>
            <a:picLocks noChangeAspect="1"/>
          </p:cNvPicPr>
          <p:nvPr/>
        </p:nvPicPr>
        <p:blipFill>
          <a:blip r:embed="rId4"/>
          <a:stretch>
            <a:fillRect/>
          </a:stretch>
        </p:blipFill>
        <p:spPr>
          <a:xfrm>
            <a:off x="3352800" y="1308100"/>
            <a:ext cx="4114800" cy="292100"/>
          </a:xfrm>
          <a:prstGeom prst="rect">
            <a:avLst/>
          </a:prstGeom>
        </p:spPr>
      </p:pic>
      <p:pic>
        <p:nvPicPr>
          <p:cNvPr id="5" name="Picture 4"/>
          <p:cNvPicPr>
            <a:picLocks noChangeAspect="1"/>
          </p:cNvPicPr>
          <p:nvPr/>
        </p:nvPicPr>
        <p:blipFill>
          <a:blip r:embed="rId5"/>
          <a:stretch>
            <a:fillRect/>
          </a:stretch>
        </p:blipFill>
        <p:spPr>
          <a:xfrm>
            <a:off x="16062" y="2133600"/>
            <a:ext cx="3184338" cy="4724400"/>
          </a:xfrm>
          <a:prstGeom prst="rect">
            <a:avLst/>
          </a:prstGeom>
        </p:spPr>
      </p:pic>
      <p:pic>
        <p:nvPicPr>
          <p:cNvPr id="6" name="Picture 5"/>
          <p:cNvPicPr>
            <a:picLocks noChangeAspect="1"/>
          </p:cNvPicPr>
          <p:nvPr/>
        </p:nvPicPr>
        <p:blipFill>
          <a:blip r:embed="rId6"/>
          <a:stretch>
            <a:fillRect/>
          </a:stretch>
        </p:blipFill>
        <p:spPr>
          <a:xfrm>
            <a:off x="3505200" y="4659958"/>
            <a:ext cx="3060910" cy="2198042"/>
          </a:xfrm>
          <a:prstGeom prst="rect">
            <a:avLst/>
          </a:prstGeom>
        </p:spPr>
      </p:pic>
      <p:pic>
        <p:nvPicPr>
          <p:cNvPr id="8" name="Picture 7"/>
          <p:cNvPicPr>
            <a:picLocks noChangeAspect="1"/>
          </p:cNvPicPr>
          <p:nvPr/>
        </p:nvPicPr>
        <p:blipFill>
          <a:blip r:embed="rId7"/>
          <a:stretch>
            <a:fillRect/>
          </a:stretch>
        </p:blipFill>
        <p:spPr>
          <a:xfrm>
            <a:off x="3352800" y="1828800"/>
            <a:ext cx="3359993" cy="2819400"/>
          </a:xfrm>
          <a:prstGeom prst="rect">
            <a:avLst/>
          </a:prstGeom>
        </p:spPr>
      </p:pic>
      <p:sp>
        <p:nvSpPr>
          <p:cNvPr id="9" name="TextBox 8"/>
          <p:cNvSpPr txBox="1"/>
          <p:nvPr/>
        </p:nvSpPr>
        <p:spPr>
          <a:xfrm>
            <a:off x="6738771" y="2551093"/>
            <a:ext cx="2504612" cy="954107"/>
          </a:xfrm>
          <a:prstGeom prst="rect">
            <a:avLst/>
          </a:prstGeom>
          <a:noFill/>
        </p:spPr>
        <p:txBody>
          <a:bodyPr wrap="none" rtlCol="0">
            <a:spAutoFit/>
          </a:bodyPr>
          <a:lstStyle/>
          <a:p>
            <a:r>
              <a:rPr lang="en-US" sz="1400" b="1" dirty="0" smtClean="0">
                <a:solidFill>
                  <a:srgbClr val="FFFF00"/>
                </a:solidFill>
              </a:rPr>
              <a:t>The observed ‘’heavy solitons”</a:t>
            </a:r>
          </a:p>
          <a:p>
            <a:r>
              <a:rPr lang="en-US" sz="1400" b="1" u="sng" dirty="0">
                <a:solidFill>
                  <a:srgbClr val="FFFF00"/>
                </a:solidFill>
              </a:rPr>
              <a:t>a</a:t>
            </a:r>
            <a:r>
              <a:rPr lang="en-US" sz="1400" b="1" u="sng" dirty="0" smtClean="0">
                <a:solidFill>
                  <a:srgbClr val="FFFF00"/>
                </a:solidFill>
              </a:rPr>
              <a:t>re about ten times wider than </a:t>
            </a:r>
          </a:p>
          <a:p>
            <a:r>
              <a:rPr lang="en-US" sz="1400" b="1" u="sng" dirty="0">
                <a:solidFill>
                  <a:srgbClr val="FFFF00"/>
                </a:solidFill>
              </a:rPr>
              <a:t>a</a:t>
            </a:r>
            <a:r>
              <a:rPr lang="en-US" sz="1400" b="1" u="sng" dirty="0" smtClean="0">
                <a:solidFill>
                  <a:srgbClr val="FFFF00"/>
                </a:solidFill>
              </a:rPr>
              <a:t> vortex core or domain wall </a:t>
            </a:r>
          </a:p>
          <a:p>
            <a:r>
              <a:rPr lang="en-US" sz="1400" b="1" u="sng" dirty="0" smtClean="0">
                <a:solidFill>
                  <a:srgbClr val="FFFF00"/>
                </a:solidFill>
              </a:rPr>
              <a:t>(dark soliton)</a:t>
            </a:r>
            <a:r>
              <a:rPr lang="en-US" sz="1400" b="1" dirty="0" smtClean="0">
                <a:solidFill>
                  <a:srgbClr val="FFFF00"/>
                </a:solidFill>
              </a:rPr>
              <a:t>   </a:t>
            </a:r>
            <a:endParaRPr lang="en-US" sz="1400" b="1" dirty="0">
              <a:solidFill>
                <a:srgbClr val="FFFF00"/>
              </a:solidFill>
            </a:endParaRPr>
          </a:p>
        </p:txBody>
      </p:sp>
      <p:sp>
        <p:nvSpPr>
          <p:cNvPr id="10" name="TextBox 9"/>
          <p:cNvSpPr txBox="1"/>
          <p:nvPr/>
        </p:nvSpPr>
        <p:spPr>
          <a:xfrm>
            <a:off x="6553200" y="4953000"/>
            <a:ext cx="2685351" cy="738664"/>
          </a:xfrm>
          <a:prstGeom prst="rect">
            <a:avLst/>
          </a:prstGeom>
          <a:noFill/>
        </p:spPr>
        <p:txBody>
          <a:bodyPr wrap="none" rtlCol="0">
            <a:spAutoFit/>
          </a:bodyPr>
          <a:lstStyle/>
          <a:p>
            <a:r>
              <a:rPr lang="en-US" sz="1400" b="1" dirty="0" smtClean="0">
                <a:solidFill>
                  <a:srgbClr val="FFFF00"/>
                </a:solidFill>
              </a:rPr>
              <a:t>The ‘’heavy solitons” move about</a:t>
            </a:r>
          </a:p>
          <a:p>
            <a:r>
              <a:rPr lang="en-US" sz="1400" b="1" u="sng" dirty="0" smtClean="0">
                <a:solidFill>
                  <a:srgbClr val="FFFF00"/>
                </a:solidFill>
              </a:rPr>
              <a:t>ten times slower than a domain </a:t>
            </a:r>
          </a:p>
          <a:p>
            <a:r>
              <a:rPr lang="en-US" sz="1400" b="1" u="sng" dirty="0">
                <a:solidFill>
                  <a:srgbClr val="FFFF00"/>
                </a:solidFill>
              </a:rPr>
              <a:t>w</a:t>
            </a:r>
            <a:r>
              <a:rPr lang="en-US" sz="1400" b="1" u="sng" dirty="0" smtClean="0">
                <a:solidFill>
                  <a:srgbClr val="FFFF00"/>
                </a:solidFill>
              </a:rPr>
              <a:t>all (dark soliton) </a:t>
            </a:r>
            <a:endParaRPr lang="en-US" sz="1400" b="1" u="sng" dirty="0">
              <a:solidFill>
                <a:srgbClr val="FFFF00"/>
              </a:solidFill>
            </a:endParaRPr>
          </a:p>
        </p:txBody>
      </p:sp>
      <p:sp>
        <p:nvSpPr>
          <p:cNvPr id="11" name="Donut 10"/>
          <p:cNvSpPr/>
          <p:nvPr/>
        </p:nvSpPr>
        <p:spPr>
          <a:xfrm>
            <a:off x="6096000" y="3962400"/>
            <a:ext cx="457200" cy="304800"/>
          </a:xfrm>
          <a:prstGeom prst="donut">
            <a:avLst>
              <a:gd name="adj" fmla="val 2063"/>
            </a:avLst>
          </a:prstGeom>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381000" y="1688068"/>
            <a:ext cx="2411951" cy="369332"/>
          </a:xfrm>
          <a:prstGeom prst="rect">
            <a:avLst/>
          </a:prstGeom>
          <a:noFill/>
        </p:spPr>
        <p:txBody>
          <a:bodyPr wrap="none" rtlCol="0">
            <a:spAutoFit/>
          </a:bodyPr>
          <a:lstStyle/>
          <a:p>
            <a:r>
              <a:rPr lang="en-US" b="1" u="sng" dirty="0" smtClean="0">
                <a:solidFill>
                  <a:srgbClr val="FFFF00"/>
                </a:solidFill>
              </a:rPr>
              <a:t>Axially symmetric trap!</a:t>
            </a:r>
            <a:endParaRPr lang="en-US" b="1" u="sng" dirty="0">
              <a:solidFill>
                <a:srgbClr val="FFFF00"/>
              </a:solidFill>
            </a:endParaRPr>
          </a:p>
        </p:txBody>
      </p:sp>
    </p:spTree>
    <p:extLst>
      <p:ext uri="{BB962C8B-B14F-4D97-AF65-F5344CB8AC3E}">
        <p14:creationId xmlns:p14="http://schemas.microsoft.com/office/powerpoint/2010/main" val="6528779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6200" y="76200"/>
            <a:ext cx="4191000" cy="1895293"/>
          </a:xfrm>
          <a:prstGeom prst="rect">
            <a:avLst/>
          </a:prstGeom>
        </p:spPr>
      </p:pic>
      <p:pic>
        <p:nvPicPr>
          <p:cNvPr id="3" name="Picture 2"/>
          <p:cNvPicPr>
            <a:picLocks noChangeAspect="1"/>
          </p:cNvPicPr>
          <p:nvPr/>
        </p:nvPicPr>
        <p:blipFill>
          <a:blip r:embed="rId5"/>
          <a:stretch>
            <a:fillRect/>
          </a:stretch>
        </p:blipFill>
        <p:spPr>
          <a:xfrm>
            <a:off x="4665372" y="76200"/>
            <a:ext cx="4478628" cy="1358900"/>
          </a:xfrm>
          <a:prstGeom prst="rect">
            <a:avLst/>
          </a:prstGeom>
        </p:spPr>
      </p:pic>
      <p:pic>
        <p:nvPicPr>
          <p:cNvPr id="5" name="Picture 4"/>
          <p:cNvPicPr>
            <a:picLocks noChangeAspect="1"/>
          </p:cNvPicPr>
          <p:nvPr/>
        </p:nvPicPr>
        <p:blipFill>
          <a:blip r:embed="rId6"/>
          <a:stretch>
            <a:fillRect/>
          </a:stretch>
        </p:blipFill>
        <p:spPr>
          <a:xfrm>
            <a:off x="0" y="2057400"/>
            <a:ext cx="4876800" cy="1179357"/>
          </a:xfrm>
          <a:prstGeom prst="rect">
            <a:avLst/>
          </a:prstGeom>
        </p:spPr>
      </p:pic>
      <p:pic>
        <p:nvPicPr>
          <p:cNvPr id="6" name="Picture 5"/>
          <p:cNvPicPr>
            <a:picLocks noChangeAspect="1"/>
          </p:cNvPicPr>
          <p:nvPr/>
        </p:nvPicPr>
        <p:blipFill>
          <a:blip r:embed="rId7"/>
          <a:stretch>
            <a:fillRect/>
          </a:stretch>
        </p:blipFill>
        <p:spPr>
          <a:xfrm>
            <a:off x="0" y="3938696"/>
            <a:ext cx="4648200" cy="1166704"/>
          </a:xfrm>
          <a:prstGeom prst="rect">
            <a:avLst/>
          </a:prstGeom>
        </p:spPr>
      </p:pic>
      <p:sp>
        <p:nvSpPr>
          <p:cNvPr id="7" name="TextBox 6"/>
          <p:cNvSpPr txBox="1"/>
          <p:nvPr/>
        </p:nvSpPr>
        <p:spPr>
          <a:xfrm>
            <a:off x="0" y="3276600"/>
            <a:ext cx="3549770" cy="646331"/>
          </a:xfrm>
          <a:prstGeom prst="rect">
            <a:avLst/>
          </a:prstGeom>
          <a:noFill/>
        </p:spPr>
        <p:txBody>
          <a:bodyPr wrap="none" rtlCol="0">
            <a:spAutoFit/>
          </a:bodyPr>
          <a:lstStyle/>
          <a:p>
            <a:r>
              <a:rPr lang="en-US" b="1" dirty="0" smtClean="0">
                <a:solidFill>
                  <a:srgbClr val="FFFF00"/>
                </a:solidFill>
              </a:rPr>
              <a:t>Near harmonic motion close to T=0 </a:t>
            </a:r>
          </a:p>
          <a:p>
            <a:r>
              <a:rPr lang="en-US" b="1" dirty="0" smtClean="0">
                <a:solidFill>
                  <a:srgbClr val="FFFF00"/>
                </a:solidFill>
              </a:rPr>
              <a:t>(very small number of phonons)</a:t>
            </a:r>
            <a:endParaRPr lang="en-US" b="1" dirty="0">
              <a:solidFill>
                <a:srgbClr val="FFFF00"/>
              </a:solidFill>
            </a:endParaRPr>
          </a:p>
        </p:txBody>
      </p:sp>
      <p:sp>
        <p:nvSpPr>
          <p:cNvPr id="8" name="TextBox 7"/>
          <p:cNvSpPr txBox="1"/>
          <p:nvPr/>
        </p:nvSpPr>
        <p:spPr>
          <a:xfrm>
            <a:off x="0" y="5105400"/>
            <a:ext cx="4390946" cy="646331"/>
          </a:xfrm>
          <a:prstGeom prst="rect">
            <a:avLst/>
          </a:prstGeom>
          <a:noFill/>
        </p:spPr>
        <p:txBody>
          <a:bodyPr wrap="none" rtlCol="0">
            <a:spAutoFit/>
          </a:bodyPr>
          <a:lstStyle/>
          <a:p>
            <a:r>
              <a:rPr lang="en-US" b="1" dirty="0" smtClean="0">
                <a:solidFill>
                  <a:srgbClr val="FFFF00"/>
                </a:solidFill>
              </a:rPr>
              <a:t>Anti-damping of the motion in the presence </a:t>
            </a:r>
          </a:p>
          <a:p>
            <a:r>
              <a:rPr lang="en-US" b="1" dirty="0" smtClean="0">
                <a:solidFill>
                  <a:srgbClr val="FFFF00"/>
                </a:solidFill>
              </a:rPr>
              <a:t>of a considerable number of phonons</a:t>
            </a:r>
            <a:endParaRPr lang="en-US" b="1" dirty="0">
              <a:solidFill>
                <a:srgbClr val="FFFF00"/>
              </a:solidFill>
            </a:endParaRPr>
          </a:p>
        </p:txBody>
      </p:sp>
      <p:pic>
        <p:nvPicPr>
          <p:cNvPr id="9" name="m3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944531" y="2743200"/>
            <a:ext cx="4199467" cy="2362200"/>
          </a:xfrm>
          <a:prstGeom prst="rect">
            <a:avLst/>
          </a:prstGeom>
        </p:spPr>
      </p:pic>
      <p:sp>
        <p:nvSpPr>
          <p:cNvPr id="4" name="TextBox 3"/>
          <p:cNvSpPr txBox="1"/>
          <p:nvPr/>
        </p:nvSpPr>
        <p:spPr>
          <a:xfrm>
            <a:off x="6324600" y="5181600"/>
            <a:ext cx="1778740" cy="369332"/>
          </a:xfrm>
          <a:prstGeom prst="rect">
            <a:avLst/>
          </a:prstGeom>
          <a:noFill/>
        </p:spPr>
        <p:txBody>
          <a:bodyPr wrap="none" rtlCol="0">
            <a:spAutoFit/>
          </a:bodyPr>
          <a:lstStyle/>
          <a:p>
            <a:r>
              <a:rPr lang="en-US" b="1" dirty="0" smtClean="0">
                <a:solidFill>
                  <a:srgbClr val="FFFF00"/>
                </a:solidFill>
              </a:rPr>
              <a:t>TDSLDA  (movie)</a:t>
            </a:r>
            <a:endParaRPr lang="en-US" b="1" dirty="0">
              <a:solidFill>
                <a:srgbClr val="FFFF00"/>
              </a:solidFill>
            </a:endParaRPr>
          </a:p>
        </p:txBody>
      </p:sp>
    </p:spTree>
    <p:extLst>
      <p:ext uri="{BB962C8B-B14F-4D97-AF65-F5344CB8AC3E}">
        <p14:creationId xmlns:p14="http://schemas.microsoft.com/office/powerpoint/2010/main" val="22485966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0747" y="392668"/>
            <a:ext cx="4649830" cy="369332"/>
          </a:xfrm>
          <a:prstGeom prst="rect">
            <a:avLst/>
          </a:prstGeom>
          <a:noFill/>
        </p:spPr>
        <p:txBody>
          <a:bodyPr wrap="none" rtlCol="0">
            <a:spAutoFit/>
          </a:bodyPr>
          <a:lstStyle/>
          <a:p>
            <a:r>
              <a:rPr lang="en-US" b="1" dirty="0" smtClean="0">
                <a:solidFill>
                  <a:srgbClr val="FFFF00"/>
                </a:solidFill>
              </a:rPr>
              <a:t>Imaging the vortex ring in experiment  (movie)</a:t>
            </a:r>
            <a:endParaRPr lang="en-US" b="1" dirty="0">
              <a:solidFill>
                <a:srgbClr val="FFFF00"/>
              </a:solidFill>
            </a:endParaRPr>
          </a:p>
        </p:txBody>
      </p:sp>
      <p:pic>
        <p:nvPicPr>
          <p:cNvPr id="3" name="expan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4" name="TextBox 3"/>
          <p:cNvSpPr txBox="1"/>
          <p:nvPr/>
        </p:nvSpPr>
        <p:spPr>
          <a:xfrm>
            <a:off x="771356" y="6400800"/>
            <a:ext cx="1133644" cy="369332"/>
          </a:xfrm>
          <a:prstGeom prst="rect">
            <a:avLst/>
          </a:prstGeom>
          <a:noFill/>
        </p:spPr>
        <p:txBody>
          <a:bodyPr wrap="none" rtlCol="0">
            <a:spAutoFit/>
          </a:bodyPr>
          <a:lstStyle/>
          <a:p>
            <a:r>
              <a:rPr lang="en-US" b="1" dirty="0" smtClean="0">
                <a:solidFill>
                  <a:srgbClr val="FFFF00"/>
                </a:solidFill>
              </a:rPr>
              <a:t>Large ring           </a:t>
            </a:r>
            <a:endParaRPr lang="en-US" b="1" dirty="0">
              <a:solidFill>
                <a:srgbClr val="FFFF00"/>
              </a:solidFill>
            </a:endParaRPr>
          </a:p>
        </p:txBody>
      </p:sp>
      <p:sp>
        <p:nvSpPr>
          <p:cNvPr id="5" name="TextBox 4"/>
          <p:cNvSpPr txBox="1"/>
          <p:nvPr/>
        </p:nvSpPr>
        <p:spPr>
          <a:xfrm>
            <a:off x="4124156" y="6336268"/>
            <a:ext cx="1133644" cy="369332"/>
          </a:xfrm>
          <a:prstGeom prst="rect">
            <a:avLst/>
          </a:prstGeom>
          <a:noFill/>
        </p:spPr>
        <p:txBody>
          <a:bodyPr wrap="none" rtlCol="0">
            <a:spAutoFit/>
          </a:bodyPr>
          <a:lstStyle/>
          <a:p>
            <a:r>
              <a:rPr lang="en-US" b="1" dirty="0" smtClean="0">
                <a:solidFill>
                  <a:srgbClr val="FFFF00"/>
                </a:solidFill>
              </a:rPr>
              <a:t>Small ring</a:t>
            </a:r>
            <a:endParaRPr lang="en-US" b="1" dirty="0">
              <a:solidFill>
                <a:srgbClr val="FFFF00"/>
              </a:solidFill>
            </a:endParaRPr>
          </a:p>
        </p:txBody>
      </p:sp>
      <p:sp>
        <p:nvSpPr>
          <p:cNvPr id="6" name="TextBox 5"/>
          <p:cNvSpPr txBox="1"/>
          <p:nvPr/>
        </p:nvSpPr>
        <p:spPr>
          <a:xfrm>
            <a:off x="7028860" y="6324600"/>
            <a:ext cx="1505540" cy="369332"/>
          </a:xfrm>
          <a:prstGeom prst="rect">
            <a:avLst/>
          </a:prstGeom>
          <a:noFill/>
        </p:spPr>
        <p:txBody>
          <a:bodyPr wrap="none" rtlCol="0">
            <a:spAutoFit/>
          </a:bodyPr>
          <a:lstStyle/>
          <a:p>
            <a:r>
              <a:rPr lang="en-US" b="1" dirty="0" smtClean="0">
                <a:solidFill>
                  <a:srgbClr val="FFFF00"/>
                </a:solidFill>
              </a:rPr>
              <a:t>Too large </a:t>
            </a:r>
            <a:r>
              <a:rPr lang="en-US" b="1" dirty="0" err="1" smtClean="0">
                <a:solidFill>
                  <a:srgbClr val="FFFF00"/>
                </a:solidFill>
              </a:rPr>
              <a:t>B</a:t>
            </a:r>
            <a:r>
              <a:rPr lang="en-US" b="1" baseline="-25000" dirty="0" err="1" smtClean="0">
                <a:solidFill>
                  <a:srgbClr val="FFFF00"/>
                </a:solidFill>
              </a:rPr>
              <a:t>min</a:t>
            </a:r>
            <a:endParaRPr lang="en-US" b="1" baseline="-25000" dirty="0">
              <a:solidFill>
                <a:srgbClr val="FFFF00"/>
              </a:solidFill>
            </a:endParaRPr>
          </a:p>
        </p:txBody>
      </p:sp>
    </p:spTree>
    <p:extLst>
      <p:ext uri="{BB962C8B-B14F-4D97-AF65-F5344CB8AC3E}">
        <p14:creationId xmlns:p14="http://schemas.microsoft.com/office/powerpoint/2010/main" val="28577393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2755871" cy="2286000"/>
          </a:xfrm>
          <a:prstGeom prst="rect">
            <a:avLst/>
          </a:prstGeom>
        </p:spPr>
      </p:pic>
      <p:pic>
        <p:nvPicPr>
          <p:cNvPr id="3" name="Picture 2"/>
          <p:cNvPicPr>
            <a:picLocks noChangeAspect="1"/>
          </p:cNvPicPr>
          <p:nvPr/>
        </p:nvPicPr>
        <p:blipFill>
          <a:blip r:embed="rId3"/>
          <a:stretch>
            <a:fillRect/>
          </a:stretch>
        </p:blipFill>
        <p:spPr>
          <a:xfrm>
            <a:off x="228600" y="2209800"/>
            <a:ext cx="2743200" cy="2370338"/>
          </a:xfrm>
          <a:prstGeom prst="rect">
            <a:avLst/>
          </a:prstGeom>
        </p:spPr>
      </p:pic>
      <p:pic>
        <p:nvPicPr>
          <p:cNvPr id="4" name="Picture 3"/>
          <p:cNvPicPr>
            <a:picLocks noChangeAspect="1"/>
          </p:cNvPicPr>
          <p:nvPr/>
        </p:nvPicPr>
        <p:blipFill>
          <a:blip r:embed="rId4"/>
          <a:stretch>
            <a:fillRect/>
          </a:stretch>
        </p:blipFill>
        <p:spPr>
          <a:xfrm>
            <a:off x="228600" y="4495800"/>
            <a:ext cx="2743200" cy="2385390"/>
          </a:xfrm>
          <a:prstGeom prst="rect">
            <a:avLst/>
          </a:prstGeom>
        </p:spPr>
      </p:pic>
      <p:pic>
        <p:nvPicPr>
          <p:cNvPr id="5" name="Picture 4"/>
          <p:cNvPicPr>
            <a:picLocks noChangeAspect="1"/>
          </p:cNvPicPr>
          <p:nvPr/>
        </p:nvPicPr>
        <p:blipFill>
          <a:blip r:embed="rId5"/>
          <a:stretch>
            <a:fillRect/>
          </a:stretch>
        </p:blipFill>
        <p:spPr>
          <a:xfrm>
            <a:off x="4419600" y="76200"/>
            <a:ext cx="4375380" cy="3619500"/>
          </a:xfrm>
          <a:prstGeom prst="rect">
            <a:avLst/>
          </a:prstGeom>
        </p:spPr>
      </p:pic>
      <p:sp>
        <p:nvSpPr>
          <p:cNvPr id="6" name="TextBox 5"/>
          <p:cNvSpPr txBox="1"/>
          <p:nvPr/>
        </p:nvSpPr>
        <p:spPr>
          <a:xfrm>
            <a:off x="2971800" y="685800"/>
            <a:ext cx="1133644" cy="369332"/>
          </a:xfrm>
          <a:prstGeom prst="rect">
            <a:avLst/>
          </a:prstGeom>
          <a:noFill/>
        </p:spPr>
        <p:txBody>
          <a:bodyPr wrap="none" rtlCol="0">
            <a:spAutoFit/>
          </a:bodyPr>
          <a:lstStyle/>
          <a:p>
            <a:r>
              <a:rPr lang="en-US" b="1" dirty="0" smtClean="0">
                <a:solidFill>
                  <a:srgbClr val="FFFF00"/>
                </a:solidFill>
              </a:rPr>
              <a:t>Large ring</a:t>
            </a:r>
            <a:endParaRPr lang="en-US" b="1" dirty="0">
              <a:solidFill>
                <a:srgbClr val="FFFF00"/>
              </a:solidFill>
            </a:endParaRPr>
          </a:p>
        </p:txBody>
      </p:sp>
      <p:sp>
        <p:nvSpPr>
          <p:cNvPr id="7" name="TextBox 6"/>
          <p:cNvSpPr txBox="1"/>
          <p:nvPr/>
        </p:nvSpPr>
        <p:spPr>
          <a:xfrm>
            <a:off x="2971800" y="3124200"/>
            <a:ext cx="1133644" cy="369332"/>
          </a:xfrm>
          <a:prstGeom prst="rect">
            <a:avLst/>
          </a:prstGeom>
          <a:noFill/>
        </p:spPr>
        <p:txBody>
          <a:bodyPr wrap="none" rtlCol="0">
            <a:spAutoFit/>
          </a:bodyPr>
          <a:lstStyle/>
          <a:p>
            <a:r>
              <a:rPr lang="en-US" b="1" dirty="0" smtClean="0">
                <a:solidFill>
                  <a:srgbClr val="FFFF00"/>
                </a:solidFill>
              </a:rPr>
              <a:t>Small ring</a:t>
            </a:r>
            <a:endParaRPr lang="en-US" b="1" dirty="0">
              <a:solidFill>
                <a:srgbClr val="FFFF00"/>
              </a:solidFill>
            </a:endParaRPr>
          </a:p>
        </p:txBody>
      </p:sp>
      <p:sp>
        <p:nvSpPr>
          <p:cNvPr id="8" name="TextBox 7"/>
          <p:cNvSpPr txBox="1"/>
          <p:nvPr/>
        </p:nvSpPr>
        <p:spPr>
          <a:xfrm>
            <a:off x="2997131" y="5486400"/>
            <a:ext cx="2108269" cy="646331"/>
          </a:xfrm>
          <a:prstGeom prst="rect">
            <a:avLst/>
          </a:prstGeom>
          <a:noFill/>
        </p:spPr>
        <p:txBody>
          <a:bodyPr wrap="none" rtlCol="0">
            <a:spAutoFit/>
          </a:bodyPr>
          <a:lstStyle/>
          <a:p>
            <a:r>
              <a:rPr lang="en-US" b="1" dirty="0" smtClean="0">
                <a:solidFill>
                  <a:srgbClr val="FFFF00"/>
                </a:solidFill>
              </a:rPr>
              <a:t>Insufficient ramping</a:t>
            </a:r>
          </a:p>
          <a:p>
            <a:r>
              <a:rPr lang="en-US" b="1" dirty="0">
                <a:solidFill>
                  <a:srgbClr val="FFFF00"/>
                </a:solidFill>
              </a:rPr>
              <a:t>o</a:t>
            </a:r>
            <a:r>
              <a:rPr lang="en-US" b="1" dirty="0" smtClean="0">
                <a:solidFill>
                  <a:srgbClr val="FFFF00"/>
                </a:solidFill>
              </a:rPr>
              <a:t>f magnetic field</a:t>
            </a:r>
            <a:endParaRPr lang="en-US" b="1" dirty="0">
              <a:solidFill>
                <a:srgbClr val="FFFF00"/>
              </a:solidFill>
            </a:endParaRPr>
          </a:p>
        </p:txBody>
      </p:sp>
      <p:pic>
        <p:nvPicPr>
          <p:cNvPr id="9" name="Picture 8"/>
          <p:cNvPicPr>
            <a:picLocks noChangeAspect="1"/>
          </p:cNvPicPr>
          <p:nvPr/>
        </p:nvPicPr>
        <p:blipFill>
          <a:blip r:embed="rId6"/>
          <a:stretch>
            <a:fillRect/>
          </a:stretch>
        </p:blipFill>
        <p:spPr>
          <a:xfrm>
            <a:off x="6438900" y="3721730"/>
            <a:ext cx="2324100" cy="2958470"/>
          </a:xfrm>
          <a:prstGeom prst="rect">
            <a:avLst/>
          </a:prstGeom>
        </p:spPr>
      </p:pic>
    </p:spTree>
    <p:extLst>
      <p:ext uri="{BB962C8B-B14F-4D97-AF65-F5344CB8AC3E}">
        <p14:creationId xmlns:p14="http://schemas.microsoft.com/office/powerpoint/2010/main" val="14821049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6226309" cy="1477328"/>
          </a:xfrm>
          <a:prstGeom prst="rect">
            <a:avLst/>
          </a:prstGeom>
          <a:noFill/>
        </p:spPr>
        <p:txBody>
          <a:bodyPr wrap="none" rtlCol="0">
            <a:spAutoFit/>
          </a:bodyPr>
          <a:lstStyle/>
          <a:p>
            <a:r>
              <a:rPr lang="en-US" b="1" dirty="0" smtClean="0">
                <a:solidFill>
                  <a:srgbClr val="FFFF00"/>
                </a:solidFill>
              </a:rPr>
              <a:t>The 2014 MIT experiment:</a:t>
            </a:r>
          </a:p>
          <a:p>
            <a:endParaRPr lang="en-US" b="1" dirty="0" smtClean="0">
              <a:solidFill>
                <a:srgbClr val="FFFF00"/>
              </a:solidFill>
            </a:endParaRPr>
          </a:p>
          <a:p>
            <a:r>
              <a:rPr lang="en-US" b="1" i="1" dirty="0" smtClean="0">
                <a:solidFill>
                  <a:srgbClr val="FFFF00"/>
                </a:solidFill>
              </a:rPr>
              <a:t>Motion of a </a:t>
            </a:r>
            <a:r>
              <a:rPr lang="en-US" b="1" i="1" dirty="0" err="1" smtClean="0">
                <a:solidFill>
                  <a:srgbClr val="FFFF00"/>
                </a:solidFill>
              </a:rPr>
              <a:t>Solitonic</a:t>
            </a:r>
            <a:r>
              <a:rPr lang="en-US" b="1" i="1" dirty="0" smtClean="0">
                <a:solidFill>
                  <a:srgbClr val="FFFF00"/>
                </a:solidFill>
              </a:rPr>
              <a:t> Vortex in the BEC-BCS </a:t>
            </a:r>
            <a:r>
              <a:rPr lang="en-US" b="1" i="1" dirty="0" err="1" smtClean="0">
                <a:solidFill>
                  <a:srgbClr val="FFFF00"/>
                </a:solidFill>
              </a:rPr>
              <a:t>Crosover</a:t>
            </a:r>
            <a:endParaRPr lang="en-US" b="1" i="1" dirty="0" smtClean="0">
              <a:solidFill>
                <a:srgbClr val="FFFF00"/>
              </a:solidFill>
            </a:endParaRPr>
          </a:p>
          <a:p>
            <a:r>
              <a:rPr lang="en-US" b="1" dirty="0" smtClean="0">
                <a:solidFill>
                  <a:srgbClr val="FFFF00"/>
                </a:solidFill>
              </a:rPr>
              <a:t>Ku, </a:t>
            </a:r>
            <a:r>
              <a:rPr lang="en-US" b="1" dirty="0" err="1" smtClean="0">
                <a:solidFill>
                  <a:srgbClr val="FFFF00"/>
                </a:solidFill>
              </a:rPr>
              <a:t>Ji</a:t>
            </a:r>
            <a:r>
              <a:rPr lang="en-US" b="1" dirty="0" smtClean="0">
                <a:solidFill>
                  <a:srgbClr val="FFFF00"/>
                </a:solidFill>
              </a:rPr>
              <a:t>, Mukherjee, </a:t>
            </a:r>
            <a:r>
              <a:rPr lang="en-US" b="1" dirty="0" err="1" smtClean="0">
                <a:solidFill>
                  <a:srgbClr val="FFFF00"/>
                </a:solidFill>
              </a:rPr>
              <a:t>Guardado</a:t>
            </a:r>
            <a:r>
              <a:rPr lang="en-US" b="1" dirty="0" smtClean="0">
                <a:solidFill>
                  <a:srgbClr val="FFFF00"/>
                </a:solidFill>
              </a:rPr>
              <a:t>-Sanchez, </a:t>
            </a:r>
            <a:r>
              <a:rPr lang="en-US" b="1" dirty="0" err="1" smtClean="0">
                <a:solidFill>
                  <a:srgbClr val="FFFF00"/>
                </a:solidFill>
              </a:rPr>
              <a:t>Cheuk</a:t>
            </a:r>
            <a:r>
              <a:rPr lang="en-US" b="1" dirty="0" smtClean="0">
                <a:solidFill>
                  <a:srgbClr val="FFFF00"/>
                </a:solidFill>
              </a:rPr>
              <a:t>, </a:t>
            </a:r>
            <a:r>
              <a:rPr lang="en-US" b="1" dirty="0" err="1" smtClean="0">
                <a:solidFill>
                  <a:srgbClr val="FFFF00"/>
                </a:solidFill>
              </a:rPr>
              <a:t>Yefsah</a:t>
            </a:r>
            <a:r>
              <a:rPr lang="en-US" b="1" dirty="0" smtClean="0">
                <a:solidFill>
                  <a:srgbClr val="FFFF00"/>
                </a:solidFill>
              </a:rPr>
              <a:t>, Zwierlein  </a:t>
            </a:r>
          </a:p>
          <a:p>
            <a:r>
              <a:rPr lang="en-US" b="1" dirty="0" smtClean="0">
                <a:solidFill>
                  <a:srgbClr val="FFFF00"/>
                </a:solidFill>
              </a:rPr>
              <a:t>arXiv:1402.7052, 2/26/2014</a:t>
            </a:r>
            <a:endParaRPr lang="en-US" b="1" dirty="0">
              <a:solidFill>
                <a:srgbClr val="FFFF00"/>
              </a:solidFill>
            </a:endParaRPr>
          </a:p>
        </p:txBody>
      </p:sp>
      <p:pic>
        <p:nvPicPr>
          <p:cNvPr id="3" name="Picture 2"/>
          <p:cNvPicPr>
            <a:picLocks noChangeAspect="1"/>
          </p:cNvPicPr>
          <p:nvPr/>
        </p:nvPicPr>
        <p:blipFill>
          <a:blip r:embed="rId3"/>
          <a:stretch>
            <a:fillRect/>
          </a:stretch>
        </p:blipFill>
        <p:spPr>
          <a:xfrm>
            <a:off x="152400" y="1905000"/>
            <a:ext cx="3721794" cy="2362200"/>
          </a:xfrm>
          <a:prstGeom prst="rect">
            <a:avLst/>
          </a:prstGeom>
        </p:spPr>
      </p:pic>
      <p:pic>
        <p:nvPicPr>
          <p:cNvPr id="4" name="Picture 3"/>
          <p:cNvPicPr>
            <a:picLocks noChangeAspect="1"/>
          </p:cNvPicPr>
          <p:nvPr/>
        </p:nvPicPr>
        <p:blipFill>
          <a:blip r:embed="rId4"/>
          <a:stretch>
            <a:fillRect/>
          </a:stretch>
        </p:blipFill>
        <p:spPr>
          <a:xfrm>
            <a:off x="5257800" y="1371600"/>
            <a:ext cx="3886200" cy="5459371"/>
          </a:xfrm>
          <a:prstGeom prst="rect">
            <a:avLst/>
          </a:prstGeom>
        </p:spPr>
      </p:pic>
      <p:sp>
        <p:nvSpPr>
          <p:cNvPr id="5" name="TextBox 4"/>
          <p:cNvSpPr txBox="1"/>
          <p:nvPr/>
        </p:nvSpPr>
        <p:spPr>
          <a:xfrm>
            <a:off x="138862" y="4445675"/>
            <a:ext cx="4814138" cy="2031325"/>
          </a:xfrm>
          <a:prstGeom prst="rect">
            <a:avLst/>
          </a:prstGeom>
          <a:noFill/>
        </p:spPr>
        <p:txBody>
          <a:bodyPr wrap="none" rtlCol="0">
            <a:spAutoFit/>
          </a:bodyPr>
          <a:lstStyle/>
          <a:p>
            <a:pPr marL="285750" indent="-285750">
              <a:buFont typeface="Wingdings" charset="2"/>
              <a:buChar char="Ø"/>
            </a:pPr>
            <a:r>
              <a:rPr lang="en-US" sz="1400" b="1" u="sng" dirty="0" smtClean="0">
                <a:solidFill>
                  <a:srgbClr val="FFFF00"/>
                </a:solidFill>
              </a:rPr>
              <a:t>In this case the trap is triaxial, the long  and medium </a:t>
            </a:r>
          </a:p>
          <a:p>
            <a:r>
              <a:rPr lang="en-US" sz="1400" b="1" u="sng" dirty="0" smtClean="0">
                <a:solidFill>
                  <a:srgbClr val="FFFF00"/>
                </a:solidFill>
              </a:rPr>
              <a:t>axes horizontal</a:t>
            </a:r>
          </a:p>
          <a:p>
            <a:pPr marL="285750" indent="-285750">
              <a:buFont typeface="Wingdings" charset="2"/>
              <a:buChar char="Ø"/>
            </a:pPr>
            <a:r>
              <a:rPr lang="en-US" sz="1400" b="1" u="sng" dirty="0" smtClean="0">
                <a:solidFill>
                  <a:srgbClr val="FFFF00"/>
                </a:solidFill>
              </a:rPr>
              <a:t>The excitation in this case has the width of a vortex line </a:t>
            </a:r>
          </a:p>
          <a:p>
            <a:r>
              <a:rPr lang="en-US" sz="1400" b="1" u="sng" dirty="0" smtClean="0">
                <a:solidFill>
                  <a:srgbClr val="FFFF00"/>
                </a:solidFill>
              </a:rPr>
              <a:t>(it is not wide as it was in the previous experiment, </a:t>
            </a:r>
          </a:p>
          <a:p>
            <a:r>
              <a:rPr lang="en-US" sz="1400" b="1" u="sng" dirty="0" smtClean="0">
                <a:solidFill>
                  <a:srgbClr val="FFFF00"/>
                </a:solidFill>
              </a:rPr>
              <a:t>different imaging procedure)</a:t>
            </a:r>
            <a:r>
              <a:rPr lang="en-US" sz="1400" b="1" dirty="0" smtClean="0">
                <a:solidFill>
                  <a:srgbClr val="FFFF00"/>
                </a:solidFill>
              </a:rPr>
              <a:t>  and it is a horizontal vortex </a:t>
            </a:r>
          </a:p>
          <a:p>
            <a:r>
              <a:rPr lang="en-US" sz="1400" b="1" dirty="0" smtClean="0">
                <a:solidFill>
                  <a:srgbClr val="FFFF00"/>
                </a:solidFill>
              </a:rPr>
              <a:t>aligned with the medium axis</a:t>
            </a:r>
          </a:p>
          <a:p>
            <a:pPr marL="285750" indent="-285750">
              <a:buFont typeface="Wingdings" charset="2"/>
              <a:buChar char="Ø"/>
            </a:pPr>
            <a:r>
              <a:rPr lang="en-US" sz="1400" b="1" dirty="0" smtClean="0">
                <a:solidFill>
                  <a:srgbClr val="FFFF00"/>
                </a:solidFill>
              </a:rPr>
              <a:t>The period is again much larger than that of a domain wall</a:t>
            </a:r>
          </a:p>
          <a:p>
            <a:pPr marL="285750" indent="-285750">
              <a:buFont typeface="Wingdings" charset="2"/>
              <a:buChar char="Ø"/>
            </a:pPr>
            <a:r>
              <a:rPr lang="en-US" sz="1400" b="1" dirty="0" smtClean="0">
                <a:solidFill>
                  <a:srgbClr val="FFFF00"/>
                </a:solidFill>
              </a:rPr>
              <a:t>Motion is again almost harmonic and the trajectory is </a:t>
            </a:r>
          </a:p>
          <a:p>
            <a:r>
              <a:rPr lang="en-US" sz="1400" b="1" dirty="0">
                <a:solidFill>
                  <a:srgbClr val="FFFF00"/>
                </a:solidFill>
              </a:rPr>
              <a:t>v</a:t>
            </a:r>
            <a:r>
              <a:rPr lang="en-US" sz="1400" b="1" dirty="0" smtClean="0">
                <a:solidFill>
                  <a:srgbClr val="FFFF00"/>
                </a:solidFill>
              </a:rPr>
              <a:t>ery similar to that of the vortex ring</a:t>
            </a:r>
            <a:endParaRPr lang="en-US" sz="1400" b="1" dirty="0">
              <a:solidFill>
                <a:srgbClr val="FFFF00"/>
              </a:solidFill>
            </a:endParaRPr>
          </a:p>
        </p:txBody>
      </p:sp>
    </p:spTree>
    <p:extLst>
      <p:ext uri="{BB962C8B-B14F-4D97-AF65-F5344CB8AC3E}">
        <p14:creationId xmlns:p14="http://schemas.microsoft.com/office/powerpoint/2010/main" val="18598154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t-ball-longr-w.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726440"/>
            <a:ext cx="8534400" cy="4836160"/>
          </a:xfrm>
          <a:prstGeom prst="rect">
            <a:avLst/>
          </a:prstGeom>
        </p:spPr>
      </p:pic>
      <p:sp>
        <p:nvSpPr>
          <p:cNvPr id="3" name="TextBox 2"/>
          <p:cNvSpPr txBox="1"/>
          <p:nvPr/>
        </p:nvSpPr>
        <p:spPr>
          <a:xfrm>
            <a:off x="228600" y="6248400"/>
            <a:ext cx="971997" cy="461665"/>
          </a:xfrm>
          <a:prstGeom prst="rect">
            <a:avLst/>
          </a:prstGeom>
          <a:noFill/>
        </p:spPr>
        <p:txBody>
          <a:bodyPr wrap="none" rtlCol="0">
            <a:spAutoFit/>
          </a:bodyPr>
          <a:lstStyle/>
          <a:p>
            <a:r>
              <a:rPr lang="en-US" sz="2400" dirty="0" smtClean="0">
                <a:solidFill>
                  <a:srgbClr val="FF0000"/>
                </a:solidFill>
              </a:rPr>
              <a:t>Movie</a:t>
            </a:r>
            <a:endParaRPr lang="en-US" sz="2400" dirty="0">
              <a:solidFill>
                <a:srgbClr val="FF0000"/>
              </a:solidFill>
            </a:endParaRPr>
          </a:p>
        </p:txBody>
      </p:sp>
      <p:sp>
        <p:nvSpPr>
          <p:cNvPr id="4" name="TextBox 3"/>
          <p:cNvSpPr txBox="1"/>
          <p:nvPr/>
        </p:nvSpPr>
        <p:spPr>
          <a:xfrm>
            <a:off x="1752600" y="5934670"/>
            <a:ext cx="7332807" cy="923330"/>
          </a:xfrm>
          <a:prstGeom prst="rect">
            <a:avLst/>
          </a:prstGeom>
          <a:noFill/>
        </p:spPr>
        <p:txBody>
          <a:bodyPr wrap="none" rtlCol="0">
            <a:spAutoFit/>
          </a:bodyPr>
          <a:lstStyle/>
          <a:p>
            <a:r>
              <a:rPr lang="en-US" b="1" dirty="0" smtClean="0">
                <a:solidFill>
                  <a:srgbClr val="FFFF00"/>
                </a:solidFill>
              </a:rPr>
              <a:t>See online supplemental material to Bulgac, </a:t>
            </a:r>
            <a:r>
              <a:rPr lang="en-US" b="1" dirty="0" err="1" smtClean="0">
                <a:solidFill>
                  <a:srgbClr val="FFFF00"/>
                </a:solidFill>
              </a:rPr>
              <a:t>Luo</a:t>
            </a:r>
            <a:r>
              <a:rPr lang="en-US" b="1" dirty="0" smtClean="0">
                <a:solidFill>
                  <a:srgbClr val="FFFF00"/>
                </a:solidFill>
              </a:rPr>
              <a:t>, Magierski, Roche, and Yu,</a:t>
            </a:r>
          </a:p>
          <a:p>
            <a:r>
              <a:rPr lang="en-US" b="1" dirty="0">
                <a:solidFill>
                  <a:srgbClr val="FFFF00"/>
                </a:solidFill>
              </a:rPr>
              <a:t>Science, 332, 1288 (2011) </a:t>
            </a:r>
          </a:p>
          <a:p>
            <a:r>
              <a:rPr lang="en-US" b="1" dirty="0" smtClean="0">
                <a:solidFill>
                  <a:srgbClr val="FFFF00"/>
                </a:solidFill>
                <a:hlinkClick r:id="rId5"/>
              </a:rPr>
              <a:t>http</a:t>
            </a:r>
            <a:r>
              <a:rPr lang="en-US" b="1" dirty="0">
                <a:solidFill>
                  <a:srgbClr val="FFFF00"/>
                </a:solidFill>
                <a:hlinkClick r:id="rId5"/>
              </a:rPr>
              <a:t>://</a:t>
            </a:r>
            <a:r>
              <a:rPr lang="en-US" b="1" dirty="0" err="1">
                <a:solidFill>
                  <a:srgbClr val="FFFF00"/>
                </a:solidFill>
                <a:hlinkClick r:id="rId5"/>
              </a:rPr>
              <a:t>www.phys.washington.edu</a:t>
            </a:r>
            <a:r>
              <a:rPr lang="en-US" b="1" dirty="0">
                <a:solidFill>
                  <a:srgbClr val="FFFF00"/>
                </a:solidFill>
                <a:hlinkClick r:id="rId5"/>
              </a:rPr>
              <a:t>/groups/</a:t>
            </a:r>
            <a:r>
              <a:rPr lang="en-US" b="1" dirty="0" err="1">
                <a:solidFill>
                  <a:srgbClr val="FFFF00"/>
                </a:solidFill>
                <a:hlinkClick r:id="rId5"/>
              </a:rPr>
              <a:t>qmbnt</a:t>
            </a:r>
            <a:r>
              <a:rPr lang="en-US" b="1" dirty="0">
                <a:solidFill>
                  <a:srgbClr val="FFFF00"/>
                </a:solidFill>
                <a:hlinkClick r:id="rId5"/>
              </a:rPr>
              <a:t>/UFG/</a:t>
            </a:r>
            <a:endParaRPr lang="en-US" b="1" dirty="0">
              <a:solidFill>
                <a:srgbClr val="FFFF00"/>
              </a:solidFill>
            </a:endParaRPr>
          </a:p>
        </p:txBody>
      </p:sp>
      <p:sp>
        <p:nvSpPr>
          <p:cNvPr id="5" name="TextBox 4"/>
          <p:cNvSpPr txBox="1"/>
          <p:nvPr/>
        </p:nvSpPr>
        <p:spPr>
          <a:xfrm>
            <a:off x="457200" y="76200"/>
            <a:ext cx="7950351" cy="646331"/>
          </a:xfrm>
          <a:prstGeom prst="rect">
            <a:avLst/>
          </a:prstGeom>
          <a:noFill/>
        </p:spPr>
        <p:txBody>
          <a:bodyPr wrap="none" rtlCol="0">
            <a:spAutoFit/>
          </a:bodyPr>
          <a:lstStyle/>
          <a:p>
            <a:r>
              <a:rPr lang="en-US" b="1" u="sng" dirty="0" smtClean="0">
                <a:solidFill>
                  <a:srgbClr val="FFFF00"/>
                </a:solidFill>
              </a:rPr>
              <a:t>Geometry is essential!   </a:t>
            </a:r>
            <a:r>
              <a:rPr lang="en-US" b="1" dirty="0" smtClean="0">
                <a:solidFill>
                  <a:srgbClr val="FFFF00"/>
                </a:solidFill>
              </a:rPr>
              <a:t>Here vortices are excited when axial symmetry is present </a:t>
            </a:r>
          </a:p>
          <a:p>
            <a:r>
              <a:rPr lang="en-US" b="1" dirty="0" smtClean="0">
                <a:solidFill>
                  <a:srgbClr val="FFFF00"/>
                </a:solidFill>
              </a:rPr>
              <a:t>(as in the 2013 MIT experiment)</a:t>
            </a:r>
            <a:endParaRPr lang="en-US" b="1" dirty="0">
              <a:solidFill>
                <a:srgbClr val="FFFF00"/>
              </a:solidFill>
            </a:endParaRPr>
          </a:p>
        </p:txBody>
      </p:sp>
    </p:spTree>
    <p:extLst>
      <p:ext uri="{BB962C8B-B14F-4D97-AF65-F5344CB8AC3E}">
        <p14:creationId xmlns:p14="http://schemas.microsoft.com/office/powerpoint/2010/main" val="23044991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t-ball-oc-wz.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3400"/>
            <a:ext cx="9144000" cy="5143500"/>
          </a:xfrm>
          <a:prstGeom prst="rect">
            <a:avLst/>
          </a:prstGeom>
        </p:spPr>
      </p:pic>
      <p:sp>
        <p:nvSpPr>
          <p:cNvPr id="4" name="TextBox 3"/>
          <p:cNvSpPr txBox="1"/>
          <p:nvPr/>
        </p:nvSpPr>
        <p:spPr>
          <a:xfrm>
            <a:off x="228600" y="6248400"/>
            <a:ext cx="971997" cy="461665"/>
          </a:xfrm>
          <a:prstGeom prst="rect">
            <a:avLst/>
          </a:prstGeom>
          <a:noFill/>
        </p:spPr>
        <p:txBody>
          <a:bodyPr wrap="none" rtlCol="0">
            <a:spAutoFit/>
          </a:bodyPr>
          <a:lstStyle/>
          <a:p>
            <a:r>
              <a:rPr lang="en-US" sz="2400" dirty="0" smtClean="0">
                <a:solidFill>
                  <a:srgbClr val="FF0000"/>
                </a:solidFill>
              </a:rPr>
              <a:t>Movie</a:t>
            </a:r>
            <a:endParaRPr lang="en-US" sz="2400" dirty="0">
              <a:solidFill>
                <a:srgbClr val="FF0000"/>
              </a:solidFill>
            </a:endParaRPr>
          </a:p>
        </p:txBody>
      </p:sp>
      <p:sp>
        <p:nvSpPr>
          <p:cNvPr id="2" name="Rectangle 1"/>
          <p:cNvSpPr/>
          <p:nvPr/>
        </p:nvSpPr>
        <p:spPr>
          <a:xfrm>
            <a:off x="1219200" y="5914072"/>
            <a:ext cx="7924800" cy="923330"/>
          </a:xfrm>
          <a:prstGeom prst="rect">
            <a:avLst/>
          </a:prstGeom>
        </p:spPr>
        <p:txBody>
          <a:bodyPr wrap="square">
            <a:spAutoFit/>
          </a:bodyPr>
          <a:lstStyle/>
          <a:p>
            <a:r>
              <a:rPr lang="en-US" b="1" dirty="0">
                <a:solidFill>
                  <a:srgbClr val="FFFF00"/>
                </a:solidFill>
              </a:rPr>
              <a:t>See online supplemental material to Bulgac, </a:t>
            </a:r>
            <a:r>
              <a:rPr lang="en-US" b="1" dirty="0" err="1">
                <a:solidFill>
                  <a:srgbClr val="FFFF00"/>
                </a:solidFill>
              </a:rPr>
              <a:t>Luo</a:t>
            </a:r>
            <a:r>
              <a:rPr lang="en-US" b="1" dirty="0">
                <a:solidFill>
                  <a:srgbClr val="FFFF00"/>
                </a:solidFill>
              </a:rPr>
              <a:t>, Magierski, Roche, and Yu,</a:t>
            </a:r>
          </a:p>
          <a:p>
            <a:r>
              <a:rPr lang="en-US" b="1" dirty="0">
                <a:solidFill>
                  <a:srgbClr val="FFFF00"/>
                </a:solidFill>
              </a:rPr>
              <a:t>Science, 332, 1288 (2011) </a:t>
            </a:r>
          </a:p>
          <a:p>
            <a:r>
              <a:rPr lang="en-US" b="1" dirty="0">
                <a:solidFill>
                  <a:srgbClr val="FFFF00"/>
                </a:solidFill>
                <a:hlinkClick r:id="rId5"/>
              </a:rPr>
              <a:t>http://www.phys.washington.edu/groups/qmbnt/UFG/</a:t>
            </a:r>
            <a:endParaRPr lang="en-US" b="1" dirty="0">
              <a:solidFill>
                <a:srgbClr val="FFFF00"/>
              </a:solidFill>
            </a:endParaRPr>
          </a:p>
        </p:txBody>
      </p:sp>
      <p:sp>
        <p:nvSpPr>
          <p:cNvPr id="7" name="TextBox 6"/>
          <p:cNvSpPr txBox="1"/>
          <p:nvPr/>
        </p:nvSpPr>
        <p:spPr>
          <a:xfrm>
            <a:off x="609600" y="76200"/>
            <a:ext cx="3907290" cy="369332"/>
          </a:xfrm>
          <a:prstGeom prst="rect">
            <a:avLst/>
          </a:prstGeom>
          <a:noFill/>
        </p:spPr>
        <p:txBody>
          <a:bodyPr wrap="none" rtlCol="0">
            <a:spAutoFit/>
          </a:bodyPr>
          <a:lstStyle/>
          <a:p>
            <a:r>
              <a:rPr lang="en-US" b="1" dirty="0" smtClean="0">
                <a:solidFill>
                  <a:srgbClr val="FFFF00"/>
                </a:solidFill>
              </a:rPr>
              <a:t>Here axial symmetry is slightly broken!</a:t>
            </a:r>
            <a:endParaRPr lang="en-US" b="1" dirty="0">
              <a:solidFill>
                <a:srgbClr val="FFFF00"/>
              </a:solidFill>
            </a:endParaRPr>
          </a:p>
        </p:txBody>
      </p:sp>
    </p:spTree>
    <p:extLst>
      <p:ext uri="{BB962C8B-B14F-4D97-AF65-F5344CB8AC3E}">
        <p14:creationId xmlns:p14="http://schemas.microsoft.com/office/powerpoint/2010/main" val="30292700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6643916" cy="646331"/>
          </a:xfrm>
          <a:prstGeom prst="rect">
            <a:avLst/>
          </a:prstGeom>
          <a:noFill/>
        </p:spPr>
        <p:txBody>
          <a:bodyPr wrap="none" rtlCol="0">
            <a:spAutoFit/>
          </a:bodyPr>
          <a:lstStyle/>
          <a:p>
            <a:r>
              <a:rPr lang="en-US" b="1" dirty="0" smtClean="0">
                <a:solidFill>
                  <a:srgbClr val="FFFF00"/>
                </a:solidFill>
              </a:rPr>
              <a:t>What TDSLDA tells us in the case of an axially non-symmetric trap,</a:t>
            </a:r>
          </a:p>
          <a:p>
            <a:r>
              <a:rPr lang="en-US" b="1" dirty="0" smtClean="0">
                <a:solidFill>
                  <a:srgbClr val="FFFF00"/>
                </a:solidFill>
              </a:rPr>
              <a:t>similar to the 2014 MIT experiment?  (movie)</a:t>
            </a:r>
            <a:endParaRPr lang="en-US" b="1" dirty="0">
              <a:solidFill>
                <a:srgbClr val="FFFF00"/>
              </a:solidFill>
            </a:endParaRPr>
          </a:p>
        </p:txBody>
      </p:sp>
      <p:sp>
        <p:nvSpPr>
          <p:cNvPr id="4" name="TextBox 3"/>
          <p:cNvSpPr txBox="1"/>
          <p:nvPr/>
        </p:nvSpPr>
        <p:spPr>
          <a:xfrm>
            <a:off x="381000" y="6211669"/>
            <a:ext cx="7436163" cy="646331"/>
          </a:xfrm>
          <a:prstGeom prst="rect">
            <a:avLst/>
          </a:prstGeom>
          <a:noFill/>
        </p:spPr>
        <p:txBody>
          <a:bodyPr wrap="none" rtlCol="0">
            <a:spAutoFit/>
          </a:bodyPr>
          <a:lstStyle/>
          <a:p>
            <a:r>
              <a:rPr lang="en-US" b="1" dirty="0" smtClean="0">
                <a:solidFill>
                  <a:srgbClr val="FFFF00"/>
                </a:solidFill>
              </a:rPr>
              <a:t>In agreement with the new experiment, when axial symmetry is broken a</a:t>
            </a:r>
          </a:p>
          <a:p>
            <a:r>
              <a:rPr lang="en-US" b="1" dirty="0">
                <a:solidFill>
                  <a:srgbClr val="FFFF00"/>
                </a:solidFill>
              </a:rPr>
              <a:t>d</a:t>
            </a:r>
            <a:r>
              <a:rPr lang="en-US" b="1" dirty="0" smtClean="0">
                <a:solidFill>
                  <a:srgbClr val="FFFF00"/>
                </a:solidFill>
              </a:rPr>
              <a:t>omain wall, converts to a vortex ring, which shortly becomes a vortex line.</a:t>
            </a:r>
          </a:p>
        </p:txBody>
      </p:sp>
      <p:pic>
        <p:nvPicPr>
          <p:cNvPr id="6" name="densi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76300"/>
            <a:ext cx="9144000" cy="5143500"/>
          </a:xfrm>
          <a:prstGeom prst="rect">
            <a:avLst/>
          </a:prstGeom>
        </p:spPr>
      </p:pic>
    </p:spTree>
    <p:extLst>
      <p:ext uri="{BB962C8B-B14F-4D97-AF65-F5344CB8AC3E}">
        <p14:creationId xmlns:p14="http://schemas.microsoft.com/office/powerpoint/2010/main" val="9076010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ltaA0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 y="3600450"/>
            <a:ext cx="5249333" cy="2952750"/>
          </a:xfrm>
          <a:prstGeom prst="rect">
            <a:avLst/>
          </a:prstGeom>
        </p:spPr>
      </p:pic>
      <p:pic>
        <p:nvPicPr>
          <p:cNvPr id="3" name="deltaz.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381000" y="76199"/>
            <a:ext cx="5029200" cy="2828925"/>
          </a:xfrm>
          <a:prstGeom prst="rect">
            <a:avLst/>
          </a:prstGeom>
        </p:spPr>
      </p:pic>
      <p:sp>
        <p:nvSpPr>
          <p:cNvPr id="4" name="TextBox 3"/>
          <p:cNvSpPr txBox="1"/>
          <p:nvPr/>
        </p:nvSpPr>
        <p:spPr>
          <a:xfrm>
            <a:off x="5638800" y="1459468"/>
            <a:ext cx="2505839" cy="646331"/>
          </a:xfrm>
          <a:prstGeom prst="rect">
            <a:avLst/>
          </a:prstGeom>
          <a:noFill/>
        </p:spPr>
        <p:txBody>
          <a:bodyPr wrap="none" rtlCol="0">
            <a:spAutoFit/>
          </a:bodyPr>
          <a:lstStyle/>
          <a:p>
            <a:r>
              <a:rPr lang="en-US" b="1" dirty="0" smtClean="0">
                <a:solidFill>
                  <a:srgbClr val="FFFF00"/>
                </a:solidFill>
              </a:rPr>
              <a:t>View along the long axis</a:t>
            </a:r>
          </a:p>
          <a:p>
            <a:r>
              <a:rPr lang="en-US" b="1" dirty="0" smtClean="0">
                <a:solidFill>
                  <a:srgbClr val="FFFF00"/>
                </a:solidFill>
              </a:rPr>
              <a:t>(y-axis vertical, movie)</a:t>
            </a:r>
            <a:endParaRPr lang="en-US" b="1" dirty="0">
              <a:solidFill>
                <a:srgbClr val="FFFF00"/>
              </a:solidFill>
            </a:endParaRPr>
          </a:p>
        </p:txBody>
      </p:sp>
      <p:sp>
        <p:nvSpPr>
          <p:cNvPr id="5" name="TextBox 4"/>
          <p:cNvSpPr txBox="1"/>
          <p:nvPr/>
        </p:nvSpPr>
        <p:spPr>
          <a:xfrm>
            <a:off x="5376465" y="4572000"/>
            <a:ext cx="3649181" cy="2031325"/>
          </a:xfrm>
          <a:prstGeom prst="rect">
            <a:avLst/>
          </a:prstGeom>
          <a:noFill/>
        </p:spPr>
        <p:txBody>
          <a:bodyPr wrap="none" rtlCol="0">
            <a:spAutoFit/>
          </a:bodyPr>
          <a:lstStyle/>
          <a:p>
            <a:r>
              <a:rPr lang="en-US" b="1" dirty="0" smtClean="0">
                <a:solidFill>
                  <a:srgbClr val="FFFF00"/>
                </a:solidFill>
              </a:rPr>
              <a:t>In a slightly different geometry</a:t>
            </a:r>
          </a:p>
          <a:p>
            <a:r>
              <a:rPr lang="en-US" b="1" dirty="0">
                <a:solidFill>
                  <a:srgbClr val="FFFF00"/>
                </a:solidFill>
              </a:rPr>
              <a:t>o</a:t>
            </a:r>
            <a:r>
              <a:rPr lang="en-US" b="1" dirty="0" smtClean="0">
                <a:solidFill>
                  <a:srgbClr val="FFFF00"/>
                </a:solidFill>
              </a:rPr>
              <a:t>ne can put directly in evidence</a:t>
            </a:r>
          </a:p>
          <a:p>
            <a:r>
              <a:rPr lang="en-US" b="1" dirty="0">
                <a:solidFill>
                  <a:srgbClr val="FFFF00"/>
                </a:solidFill>
              </a:rPr>
              <a:t>i</a:t>
            </a:r>
            <a:r>
              <a:rPr lang="en-US" b="1" dirty="0" smtClean="0">
                <a:solidFill>
                  <a:srgbClr val="FFFF00"/>
                </a:solidFill>
              </a:rPr>
              <a:t>n great detail the crossing and </a:t>
            </a:r>
          </a:p>
          <a:p>
            <a:r>
              <a:rPr lang="en-US" b="1" dirty="0" smtClean="0">
                <a:solidFill>
                  <a:srgbClr val="FFFF00"/>
                </a:solidFill>
              </a:rPr>
              <a:t>reconnection of vortex lines, the </a:t>
            </a:r>
          </a:p>
          <a:p>
            <a:r>
              <a:rPr lang="en-US" b="1" dirty="0">
                <a:solidFill>
                  <a:srgbClr val="FFFF00"/>
                </a:solidFill>
              </a:rPr>
              <a:t>m</a:t>
            </a:r>
            <a:r>
              <a:rPr lang="en-US" b="1" dirty="0" smtClean="0">
                <a:solidFill>
                  <a:srgbClr val="FFFF00"/>
                </a:solidFill>
              </a:rPr>
              <a:t>echanism </a:t>
            </a:r>
            <a:r>
              <a:rPr lang="en-US" b="1" dirty="0">
                <a:solidFill>
                  <a:srgbClr val="FFFF00"/>
                </a:solidFill>
              </a:rPr>
              <a:t>e</a:t>
            </a:r>
            <a:r>
              <a:rPr lang="en-US" b="1" dirty="0" smtClean="0">
                <a:solidFill>
                  <a:srgbClr val="FFFF00"/>
                </a:solidFill>
              </a:rPr>
              <a:t>nvisioned  by Feynman  </a:t>
            </a:r>
          </a:p>
          <a:p>
            <a:r>
              <a:rPr lang="en-US" b="1" dirty="0">
                <a:solidFill>
                  <a:srgbClr val="FFFF00"/>
                </a:solidFill>
              </a:rPr>
              <a:t>i</a:t>
            </a:r>
            <a:r>
              <a:rPr lang="en-US" b="1" dirty="0" smtClean="0">
                <a:solidFill>
                  <a:srgbClr val="FFFF00"/>
                </a:solidFill>
              </a:rPr>
              <a:t>n 1955 as the route to Quantum </a:t>
            </a:r>
          </a:p>
          <a:p>
            <a:r>
              <a:rPr lang="en-US" b="1" dirty="0" smtClean="0">
                <a:solidFill>
                  <a:srgbClr val="FFFF00"/>
                </a:solidFill>
              </a:rPr>
              <a:t>Turbulence (movie)</a:t>
            </a:r>
            <a:endParaRPr lang="en-US" b="1" dirty="0">
              <a:solidFill>
                <a:srgbClr val="FFFF00"/>
              </a:solidFill>
            </a:endParaRPr>
          </a:p>
        </p:txBody>
      </p:sp>
    </p:spTree>
    <p:extLst>
      <p:ext uri="{BB962C8B-B14F-4D97-AF65-F5344CB8AC3E}">
        <p14:creationId xmlns:p14="http://schemas.microsoft.com/office/powerpoint/2010/main" val="8290377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
                                        </p:tgtEl>
                                      </p:cBhvr>
                                    </p:cmd>
                                  </p:childTnLst>
                                </p:cTn>
                              </p:par>
                            </p:childTnLst>
                          </p:cTn>
                        </p:par>
                      </p:childTnLst>
                    </p:cTn>
                  </p:par>
                </p:childTnLst>
              </p:cTn>
              <p:nextCondLst>
                <p:cond evt="onClick" delay="0">
                  <p:tgtEl>
                    <p:spTgt spid="2"/>
                  </p:tgtEl>
                </p:cond>
              </p:nextCondLst>
            </p:seq>
            <p:video>
              <p:cMediaNode vol="80000">
                <p:cTn id="26" fill="hold" display="0">
                  <p:stCondLst>
                    <p:cond delay="indefinite"/>
                  </p:stCondLst>
                </p:cTn>
                <p:tgtEl>
                  <p:spTgt spid="2"/>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58425"/>
            <a:ext cx="8738302" cy="6924974"/>
          </a:xfrm>
          <a:prstGeom prst="rect">
            <a:avLst/>
          </a:prstGeom>
          <a:noFill/>
        </p:spPr>
        <p:txBody>
          <a:bodyPr wrap="none" rtlCol="0">
            <a:spAutoFit/>
          </a:bodyPr>
          <a:lstStyle/>
          <a:p>
            <a:r>
              <a:rPr lang="en-US" sz="2400" b="1" dirty="0" smtClean="0">
                <a:solidFill>
                  <a:srgbClr val="FFFF00"/>
                </a:solidFill>
              </a:rPr>
              <a:t>Conclusions</a:t>
            </a:r>
          </a:p>
          <a:p>
            <a:endParaRPr lang="en-US" sz="2400" b="1" dirty="0">
              <a:solidFill>
                <a:srgbClr val="FFFF00"/>
              </a:solidFill>
            </a:endParaRPr>
          </a:p>
          <a:p>
            <a:r>
              <a:rPr lang="en-US" b="1" dirty="0" smtClean="0">
                <a:solidFill>
                  <a:srgbClr val="FFFF00"/>
                </a:solidFill>
              </a:rPr>
              <a:t>Virtually all aspects of both MIT experiments (2013, 2014) are explained by vortices:</a:t>
            </a:r>
          </a:p>
          <a:p>
            <a:endParaRPr lang="en-US" b="1" dirty="0" smtClean="0">
              <a:solidFill>
                <a:srgbClr val="FFFF00"/>
              </a:solidFill>
            </a:endParaRPr>
          </a:p>
          <a:p>
            <a:r>
              <a:rPr lang="en-US" b="1" i="1" dirty="0" smtClean="0">
                <a:solidFill>
                  <a:srgbClr val="FFFF00"/>
                </a:solidFill>
              </a:rPr>
              <a:t>Full description of the entire experiment, starting with phase imprinting, following </a:t>
            </a:r>
          </a:p>
          <a:p>
            <a:r>
              <a:rPr lang="en-US" b="1" i="1" dirty="0">
                <a:solidFill>
                  <a:srgbClr val="FFFF00"/>
                </a:solidFill>
              </a:rPr>
              <a:t>t</a:t>
            </a:r>
            <a:r>
              <a:rPr lang="en-US" b="1" i="1" dirty="0" smtClean="0">
                <a:solidFill>
                  <a:srgbClr val="FFFF00"/>
                </a:solidFill>
              </a:rPr>
              <a:t>he dynamics of the excitations, and the imagining procedure:</a:t>
            </a:r>
          </a:p>
          <a:p>
            <a:endParaRPr lang="en-US" b="1" i="1" dirty="0" smtClean="0">
              <a:solidFill>
                <a:srgbClr val="FFFF00"/>
              </a:solidFill>
            </a:endParaRPr>
          </a:p>
          <a:p>
            <a:pPr marL="342900" indent="-342900">
              <a:buFont typeface="Arial"/>
              <a:buChar char="•"/>
            </a:pPr>
            <a:r>
              <a:rPr lang="en-US" b="1" i="1" dirty="0">
                <a:solidFill>
                  <a:srgbClr val="FFFF00"/>
                </a:solidFill>
              </a:rPr>
              <a:t>The birth, life and death of </a:t>
            </a:r>
            <a:r>
              <a:rPr lang="en-US" b="1" i="1" dirty="0" smtClean="0">
                <a:solidFill>
                  <a:srgbClr val="FFFF00"/>
                </a:solidFill>
              </a:rPr>
              <a:t>vortices</a:t>
            </a:r>
          </a:p>
          <a:p>
            <a:pPr marL="342900" indent="-342900">
              <a:buFont typeface="Arial"/>
              <a:buChar char="•"/>
            </a:pPr>
            <a:r>
              <a:rPr lang="en-US" b="1" i="1" dirty="0" smtClean="0">
                <a:solidFill>
                  <a:srgbClr val="FFFF00"/>
                </a:solidFill>
              </a:rPr>
              <a:t>The slowness of the dynamics</a:t>
            </a:r>
            <a:endParaRPr lang="en-US" b="1" i="1" dirty="0">
              <a:solidFill>
                <a:srgbClr val="FFFF00"/>
              </a:solidFill>
            </a:endParaRPr>
          </a:p>
          <a:p>
            <a:pPr marL="342900" indent="-342900">
              <a:buFont typeface="Arial"/>
              <a:buChar char="•"/>
            </a:pPr>
            <a:r>
              <a:rPr lang="en-US" b="1" i="1" dirty="0" smtClean="0">
                <a:solidFill>
                  <a:srgbClr val="FFFF00"/>
                </a:solidFill>
              </a:rPr>
              <a:t>The dependence on the aspect ratio</a:t>
            </a:r>
            <a:endParaRPr lang="en-US" b="1" i="1" dirty="0">
              <a:solidFill>
                <a:srgbClr val="FFFF00"/>
              </a:solidFill>
            </a:endParaRPr>
          </a:p>
          <a:p>
            <a:pPr marL="342900" indent="-342900">
              <a:buFont typeface="Arial"/>
              <a:buChar char="•"/>
            </a:pPr>
            <a:r>
              <a:rPr lang="en-US" b="1" i="1" dirty="0" smtClean="0">
                <a:solidFill>
                  <a:srgbClr val="FFFF00"/>
                </a:solidFill>
              </a:rPr>
              <a:t>The role of trap geometry </a:t>
            </a:r>
          </a:p>
          <a:p>
            <a:pPr marL="342900" indent="-342900">
              <a:buFont typeface="Arial"/>
              <a:buChar char="•"/>
            </a:pPr>
            <a:r>
              <a:rPr lang="en-US" b="1" i="1" dirty="0">
                <a:solidFill>
                  <a:srgbClr val="FFFF00"/>
                </a:solidFill>
              </a:rPr>
              <a:t>T</a:t>
            </a:r>
            <a:r>
              <a:rPr lang="en-US" b="1" i="1" dirty="0" smtClean="0">
                <a:solidFill>
                  <a:srgbClr val="FFFF00"/>
                </a:solidFill>
              </a:rPr>
              <a:t>he anti-damping at finite temperatures</a:t>
            </a:r>
            <a:endParaRPr lang="en-US" b="1" i="1" dirty="0">
              <a:solidFill>
                <a:srgbClr val="FFFF00"/>
              </a:solidFill>
            </a:endParaRPr>
          </a:p>
          <a:p>
            <a:pPr marL="342900" indent="-342900">
              <a:buFont typeface="Arial"/>
              <a:buChar char="•"/>
            </a:pPr>
            <a:r>
              <a:rPr lang="en-US" b="1" i="1" dirty="0" smtClean="0">
                <a:solidFill>
                  <a:srgbClr val="FFFF00"/>
                </a:solidFill>
              </a:rPr>
              <a:t>The peculiarities of the imagining protocol, the role of magnetic field ramping </a:t>
            </a:r>
          </a:p>
          <a:p>
            <a:r>
              <a:rPr lang="en-US" b="1" i="1" dirty="0">
                <a:solidFill>
                  <a:srgbClr val="FFFF00"/>
                </a:solidFill>
              </a:rPr>
              <a:t>a</a:t>
            </a:r>
            <a:r>
              <a:rPr lang="en-US" b="1" i="1" dirty="0" smtClean="0">
                <a:solidFill>
                  <a:srgbClr val="FFFF00"/>
                </a:solidFill>
              </a:rPr>
              <a:t>nd of the expansion</a:t>
            </a:r>
          </a:p>
          <a:p>
            <a:pPr marL="342900" indent="-342900">
              <a:buFont typeface="Arial"/>
              <a:buChar char="•"/>
            </a:pPr>
            <a:r>
              <a:rPr lang="en-US" b="1" i="1" dirty="0" smtClean="0">
                <a:solidFill>
                  <a:srgbClr val="FFFF00"/>
                </a:solidFill>
              </a:rPr>
              <a:t>The experiment provides a very strong validation of TDSLDA </a:t>
            </a:r>
          </a:p>
          <a:p>
            <a:pPr marL="342900" indent="-342900">
              <a:buFont typeface="Arial"/>
              <a:buChar char="•"/>
            </a:pPr>
            <a:r>
              <a:rPr lang="en-US" b="1" i="1" dirty="0" smtClean="0">
                <a:solidFill>
                  <a:srgbClr val="FFFF00"/>
                </a:solidFill>
              </a:rPr>
              <a:t>Demonstrated how one can now </a:t>
            </a:r>
            <a:r>
              <a:rPr lang="en-US" b="1" i="1" u="sng" dirty="0" smtClean="0">
                <a:solidFill>
                  <a:srgbClr val="FFFF00"/>
                </a:solidFill>
              </a:rPr>
              <a:t>directly visualize the emergence of Quantum </a:t>
            </a:r>
          </a:p>
          <a:p>
            <a:r>
              <a:rPr lang="en-US" b="1" i="1" u="sng" dirty="0" smtClean="0">
                <a:solidFill>
                  <a:srgbClr val="FFFF00"/>
                </a:solidFill>
              </a:rPr>
              <a:t>Turbulence</a:t>
            </a:r>
            <a:r>
              <a:rPr lang="en-US" b="1" i="1" dirty="0" smtClean="0">
                <a:solidFill>
                  <a:srgbClr val="FFFF00"/>
                </a:solidFill>
              </a:rPr>
              <a:t>  envision by Feynman (1955)</a:t>
            </a:r>
          </a:p>
          <a:p>
            <a:endParaRPr lang="en-US" b="1" i="1" dirty="0">
              <a:solidFill>
                <a:srgbClr val="FFFF00"/>
              </a:solidFill>
            </a:endParaRPr>
          </a:p>
          <a:p>
            <a:pPr marL="285750" indent="-285750">
              <a:buFont typeface="Arial"/>
              <a:buChar char="•"/>
            </a:pPr>
            <a:r>
              <a:rPr lang="en-US" b="1" i="1" dirty="0" smtClean="0">
                <a:solidFill>
                  <a:srgbClr val="FFFF00"/>
                </a:solidFill>
              </a:rPr>
              <a:t>TDSLDA incorporates dissipation (so called one-body dissipation, equivalent to Landau </a:t>
            </a:r>
          </a:p>
          <a:p>
            <a:r>
              <a:rPr lang="en-US" b="1" i="1" dirty="0" smtClean="0">
                <a:solidFill>
                  <a:srgbClr val="FFFF00"/>
                </a:solidFill>
              </a:rPr>
              <a:t>Damping and Cooper pair braking )of the collective mode into non-collective ones, unlike </a:t>
            </a:r>
          </a:p>
          <a:p>
            <a:r>
              <a:rPr lang="en-US" b="1" i="1" dirty="0">
                <a:solidFill>
                  <a:srgbClr val="FFFF00"/>
                </a:solidFill>
              </a:rPr>
              <a:t> </a:t>
            </a:r>
            <a:r>
              <a:rPr lang="en-US" b="1" i="1" dirty="0" smtClean="0">
                <a:solidFill>
                  <a:srgbClr val="FFFF00"/>
                </a:solidFill>
              </a:rPr>
              <a:t>the ETF approach </a:t>
            </a:r>
          </a:p>
          <a:p>
            <a:endParaRPr lang="en-US" b="1" i="1" dirty="0">
              <a:solidFill>
                <a:srgbClr val="FFFF00"/>
              </a:solidFill>
            </a:endParaRPr>
          </a:p>
          <a:p>
            <a:pPr marL="285750" indent="-285750">
              <a:buFont typeface="Arial"/>
              <a:buChar char="•"/>
            </a:pPr>
            <a:r>
              <a:rPr lang="en-US" b="1" i="1" dirty="0" smtClean="0">
                <a:solidFill>
                  <a:srgbClr val="FFFF00"/>
                </a:solidFill>
              </a:rPr>
              <a:t>Highly efficient use of GPUs on Titan to solve an extremely large system of 3D+1 </a:t>
            </a:r>
          </a:p>
          <a:p>
            <a:r>
              <a:rPr lang="en-US" b="1" i="1" dirty="0">
                <a:solidFill>
                  <a:srgbClr val="FFFF00"/>
                </a:solidFill>
              </a:rPr>
              <a:t>c</a:t>
            </a:r>
            <a:r>
              <a:rPr lang="en-US" b="1" i="1" dirty="0" smtClean="0">
                <a:solidFill>
                  <a:srgbClr val="FFFF00"/>
                </a:solidFill>
              </a:rPr>
              <a:t>oupled nonlinear PDEs, one of the largest DNS performed so far  </a:t>
            </a:r>
          </a:p>
        </p:txBody>
      </p:sp>
    </p:spTree>
    <p:extLst>
      <p:ext uri="{BB962C8B-B14F-4D97-AF65-F5344CB8AC3E}">
        <p14:creationId xmlns:p14="http://schemas.microsoft.com/office/powerpoint/2010/main" val="37243313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04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990600"/>
            <a:ext cx="2590800" cy="3454400"/>
          </a:xfrm>
          <a:prstGeom prst="rect">
            <a:avLst/>
          </a:prstGeom>
        </p:spPr>
      </p:pic>
      <p:pic>
        <p:nvPicPr>
          <p:cNvPr id="3" name="Picture 2" descr="IMG_1045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31334"/>
            <a:ext cx="2667000" cy="3556000"/>
          </a:xfrm>
          <a:prstGeom prst="rect">
            <a:avLst/>
          </a:prstGeom>
        </p:spPr>
      </p:pic>
      <p:sp>
        <p:nvSpPr>
          <p:cNvPr id="4" name="TextBox 3"/>
          <p:cNvSpPr txBox="1"/>
          <p:nvPr/>
        </p:nvSpPr>
        <p:spPr>
          <a:xfrm>
            <a:off x="357126" y="228600"/>
            <a:ext cx="4848904"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Main Theoretical Tool</a:t>
            </a:r>
            <a:endParaRPr lang="en-US" sz="4000" b="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2133600" y="3974068"/>
            <a:ext cx="652643" cy="369332"/>
          </a:xfrm>
          <a:prstGeom prst="rect">
            <a:avLst/>
          </a:prstGeom>
          <a:noFill/>
        </p:spPr>
        <p:txBody>
          <a:bodyPr wrap="none" rtlCol="0">
            <a:spAutoFit/>
          </a:bodyPr>
          <a:lstStyle/>
          <a:p>
            <a:r>
              <a:rPr lang="en-US" b="1" dirty="0" smtClean="0">
                <a:solidFill>
                  <a:srgbClr val="FFFF00"/>
                </a:solidFill>
              </a:rPr>
              <a:t>1990</a:t>
            </a:r>
            <a:endParaRPr lang="en-US" b="1" dirty="0">
              <a:solidFill>
                <a:srgbClr val="FFFF00"/>
              </a:solidFill>
            </a:endParaRPr>
          </a:p>
        </p:txBody>
      </p:sp>
      <p:sp>
        <p:nvSpPr>
          <p:cNvPr id="6" name="TextBox 5"/>
          <p:cNvSpPr txBox="1"/>
          <p:nvPr/>
        </p:nvSpPr>
        <p:spPr>
          <a:xfrm>
            <a:off x="5257800" y="3745468"/>
            <a:ext cx="652643" cy="369332"/>
          </a:xfrm>
          <a:prstGeom prst="rect">
            <a:avLst/>
          </a:prstGeom>
          <a:noFill/>
        </p:spPr>
        <p:txBody>
          <a:bodyPr wrap="none" rtlCol="0">
            <a:spAutoFit/>
          </a:bodyPr>
          <a:lstStyle/>
          <a:p>
            <a:r>
              <a:rPr lang="en-US" b="1" dirty="0" smtClean="0">
                <a:solidFill>
                  <a:srgbClr val="FFFF00"/>
                </a:solidFill>
              </a:rPr>
              <a:t>2012</a:t>
            </a:r>
            <a:endParaRPr lang="en-US" b="1" dirty="0">
              <a:solidFill>
                <a:srgbClr val="FFFF00"/>
              </a:solidFill>
            </a:endParaRPr>
          </a:p>
        </p:txBody>
      </p:sp>
      <p:sp>
        <p:nvSpPr>
          <p:cNvPr id="7" name="Rectangle 6"/>
          <p:cNvSpPr/>
          <p:nvPr/>
        </p:nvSpPr>
        <p:spPr>
          <a:xfrm>
            <a:off x="152400" y="5075872"/>
            <a:ext cx="8229600" cy="1754327"/>
          </a:xfrm>
          <a:prstGeom prst="rect">
            <a:avLst/>
          </a:prstGeom>
        </p:spPr>
        <p:txBody>
          <a:bodyPr wrap="square">
            <a:spAutoFit/>
          </a:bodyPr>
          <a:lstStyle/>
          <a:p>
            <a:pPr>
              <a:defRP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 new local extension of DFT to </a:t>
            </a:r>
            <a:r>
              <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superfluid systems and time-dependent  </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phenomena was developed</a:t>
            </a:r>
          </a:p>
          <a:p>
            <a:pPr>
              <a:defRPr/>
            </a:pP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Review: A. Bulgac, </a:t>
            </a:r>
            <a:r>
              <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Time-Dependent Density Functional Theory and Real-Time Dynamics of Fermi Superfluids</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Ann. Rev. </a:t>
            </a:r>
            <a:r>
              <a:rPr lang="en-US" b="1"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Nucl</a:t>
            </a:r>
            <a:r>
              <a:rPr lang="en-US"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Part. Sci. 63, 97 (2013)</a:t>
            </a: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endParaRPr lang="en-US"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Box 7"/>
          <p:cNvSpPr txBox="1"/>
          <p:nvPr/>
        </p:nvSpPr>
        <p:spPr>
          <a:xfrm>
            <a:off x="304800" y="4495800"/>
            <a:ext cx="8463412" cy="646331"/>
          </a:xfrm>
          <a:prstGeom prst="rect">
            <a:avLst/>
          </a:prstGeom>
          <a:noFill/>
        </p:spPr>
        <p:txBody>
          <a:bodyPr wrap="none" rtlCol="0">
            <a:spAutoFit/>
          </a:bodyPr>
          <a:lstStyle/>
          <a:p>
            <a:r>
              <a:rPr lang="en-US" b="1" dirty="0" smtClean="0">
                <a:solidFill>
                  <a:srgbClr val="FFFF00"/>
                </a:solidFill>
              </a:rPr>
              <a:t>DFT has been developed and used mainly to describe normal (non-superfluid) electron</a:t>
            </a:r>
          </a:p>
          <a:p>
            <a:r>
              <a:rPr lang="en-US" b="1" dirty="0" smtClean="0">
                <a:solidFill>
                  <a:srgbClr val="FFFF00"/>
                </a:solidFill>
              </a:rPr>
              <a:t> systems</a:t>
            </a:r>
            <a:endParaRPr lang="en-US" b="1" dirty="0">
              <a:solidFill>
                <a:srgbClr val="FFFF00"/>
              </a:solidFill>
            </a:endParaRPr>
          </a:p>
        </p:txBody>
      </p:sp>
    </p:spTree>
    <p:extLst>
      <p:ext uri="{BB962C8B-B14F-4D97-AF65-F5344CB8AC3E}">
        <p14:creationId xmlns:p14="http://schemas.microsoft.com/office/powerpoint/2010/main" val="6226965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147638"/>
            <a:ext cx="7818438" cy="461962"/>
          </a:xfrm>
          <a:prstGeom prst="rect">
            <a:avLst/>
          </a:prstGeom>
          <a:noFill/>
        </p:spPr>
        <p:txBody>
          <a:bodyPr wrap="none">
            <a:spAutoFit/>
          </a:bodyPr>
          <a:lstStyle/>
          <a:p>
            <a:pPr>
              <a:defRPr/>
            </a:pPr>
            <a:r>
              <a:rPr lang="en-US" sz="2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Energy of a Fermi system as a function of the pairing gap</a:t>
            </a:r>
          </a:p>
        </p:txBody>
      </p:sp>
      <p:pic>
        <p:nvPicPr>
          <p:cNvPr id="5125" name="Picture 2"/>
          <p:cNvPicPr>
            <a:picLocks noChangeAspect="1" noChangeArrowheads="1"/>
          </p:cNvPicPr>
          <p:nvPr/>
        </p:nvPicPr>
        <p:blipFill>
          <a:blip r:embed="rId3" cstate="print"/>
          <a:srcRect/>
          <a:stretch>
            <a:fillRect/>
          </a:stretch>
        </p:blipFill>
        <p:spPr bwMode="auto">
          <a:xfrm>
            <a:off x="2498725" y="685800"/>
            <a:ext cx="3902075" cy="3429000"/>
          </a:xfrm>
          <a:prstGeom prst="rect">
            <a:avLst/>
          </a:prstGeom>
          <a:noFill/>
          <a:ln w="9525">
            <a:noFill/>
            <a:miter lim="800000"/>
            <a:headEnd/>
            <a:tailEnd/>
          </a:ln>
        </p:spPr>
      </p:pic>
      <p:graphicFrame>
        <p:nvGraphicFramePr>
          <p:cNvPr id="5122" name="Object 2"/>
          <p:cNvGraphicFramePr>
            <a:graphicFrameLocks noChangeAspect="1"/>
          </p:cNvGraphicFramePr>
          <p:nvPr>
            <p:extLst>
              <p:ext uri="{D42A27DB-BD31-4B8C-83A1-F6EECF244321}">
                <p14:modId xmlns:p14="http://schemas.microsoft.com/office/powerpoint/2010/main" val="3325985590"/>
              </p:ext>
            </p:extLst>
          </p:nvPr>
        </p:nvGraphicFramePr>
        <p:xfrm>
          <a:off x="76200" y="4191000"/>
          <a:ext cx="3211512" cy="1506538"/>
        </p:xfrm>
        <a:graphic>
          <a:graphicData uri="http://schemas.openxmlformats.org/presentationml/2006/ole">
            <mc:AlternateContent xmlns:mc="http://schemas.openxmlformats.org/markup-compatibility/2006">
              <mc:Choice xmlns:v="urn:schemas-microsoft-com:vml" Requires="v">
                <p:oleObj spid="_x0000_s62511" name="Equation" r:id="rId4" imgW="1625600" imgH="762000" progId="Equation.3">
                  <p:embed/>
                </p:oleObj>
              </mc:Choice>
              <mc:Fallback>
                <p:oleObj name="Equation" r:id="rId4" imgW="1625600" imgH="762000" progId="Equation.3">
                  <p:embed/>
                  <p:pic>
                    <p:nvPicPr>
                      <p:cNvPr id="0" name=""/>
                      <p:cNvPicPr>
                        <a:picLocks noChangeAspect="1" noChangeArrowheads="1"/>
                      </p:cNvPicPr>
                      <p:nvPr/>
                    </p:nvPicPr>
                    <p:blipFill>
                      <a:blip r:embed="rId5"/>
                      <a:srcRect/>
                      <a:stretch>
                        <a:fillRect/>
                      </a:stretch>
                    </p:blipFill>
                    <p:spPr bwMode="auto">
                      <a:xfrm>
                        <a:off x="76200" y="4191000"/>
                        <a:ext cx="3211512" cy="1506538"/>
                      </a:xfrm>
                      <a:prstGeom prst="rect">
                        <a:avLst/>
                      </a:prstGeom>
                      <a:solidFill>
                        <a:srgbClr val="CCFFCC"/>
                      </a:solidFill>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4138746893"/>
              </p:ext>
            </p:extLst>
          </p:nvPr>
        </p:nvGraphicFramePr>
        <p:xfrm>
          <a:off x="3568700" y="4708525"/>
          <a:ext cx="5486400" cy="863600"/>
        </p:xfrm>
        <a:graphic>
          <a:graphicData uri="http://schemas.openxmlformats.org/presentationml/2006/ole">
            <mc:AlternateContent xmlns:mc="http://schemas.openxmlformats.org/markup-compatibility/2006">
              <mc:Choice xmlns:v="urn:schemas-microsoft-com:vml" Requires="v">
                <p:oleObj spid="_x0000_s62512" name="Equation" r:id="rId6" imgW="3035300" imgH="431800" progId="Equation.DSMT4">
                  <p:embed/>
                </p:oleObj>
              </mc:Choice>
              <mc:Fallback>
                <p:oleObj name="Equation" r:id="rId6" imgW="3035300" imgH="431800" progId="Equation.DSMT4">
                  <p:embed/>
                  <p:pic>
                    <p:nvPicPr>
                      <p:cNvPr id="0" name=""/>
                      <p:cNvPicPr>
                        <a:picLocks noChangeAspect="1" noChangeArrowheads="1"/>
                      </p:cNvPicPr>
                      <p:nvPr/>
                    </p:nvPicPr>
                    <p:blipFill>
                      <a:blip r:embed="rId7"/>
                      <a:srcRect/>
                      <a:stretch>
                        <a:fillRect/>
                      </a:stretch>
                    </p:blipFill>
                    <p:spPr bwMode="auto">
                      <a:xfrm>
                        <a:off x="3568700" y="4708525"/>
                        <a:ext cx="5486400" cy="863600"/>
                      </a:xfrm>
                      <a:prstGeom prst="rect">
                        <a:avLst/>
                      </a:prstGeom>
                      <a:solidFill>
                        <a:srgbClr val="CCFFCC"/>
                      </a:solidFill>
                    </p:spPr>
                  </p:pic>
                </p:oleObj>
              </mc:Fallback>
            </mc:AlternateContent>
          </a:graphicData>
        </a:graphic>
      </p:graphicFrame>
      <p:sp>
        <p:nvSpPr>
          <p:cNvPr id="6" name="TextBox 5"/>
          <p:cNvSpPr txBox="1"/>
          <p:nvPr/>
        </p:nvSpPr>
        <p:spPr>
          <a:xfrm>
            <a:off x="4572000" y="6096000"/>
            <a:ext cx="3683595" cy="400110"/>
          </a:xfrm>
          <a:prstGeom prst="rect">
            <a:avLst/>
          </a:prstGeom>
          <a:noFill/>
        </p:spPr>
        <p:txBody>
          <a:bodyPr wrap="none">
            <a:spAutoFit/>
          </a:bodyPr>
          <a:lstStyle/>
          <a:p>
            <a:pPr>
              <a:defRPr/>
            </a:pP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Ginzburg-Landau-like </a:t>
            </a:r>
            <a:r>
              <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equation</a:t>
            </a:r>
          </a:p>
        </p:txBody>
      </p:sp>
      <p:sp>
        <p:nvSpPr>
          <p:cNvPr id="7" name="TextBox 6"/>
          <p:cNvSpPr txBox="1"/>
          <p:nvPr/>
        </p:nvSpPr>
        <p:spPr>
          <a:xfrm>
            <a:off x="76200" y="5791200"/>
            <a:ext cx="2971261" cy="707886"/>
          </a:xfrm>
          <a:prstGeom prst="rect">
            <a:avLst/>
          </a:prstGeom>
          <a:noFill/>
        </p:spPr>
        <p:txBody>
          <a:bodyPr wrap="none">
            <a:spAutoFit/>
          </a:bodyPr>
          <a:lstStyle/>
          <a:p>
            <a:pPr>
              <a:defRPr/>
            </a:pP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Landau’s hydrodynamics</a:t>
            </a:r>
          </a:p>
          <a:p>
            <a:pPr>
              <a:defRPr/>
            </a:pP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No Planck’s constant!</a:t>
            </a:r>
            <a:endPar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914378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cstate="print"/>
          <a:srcRect/>
          <a:stretch>
            <a:fillRect/>
          </a:stretch>
        </p:blipFill>
        <p:spPr bwMode="auto">
          <a:xfrm>
            <a:off x="11113" y="1647825"/>
            <a:ext cx="4572000" cy="3076575"/>
          </a:xfrm>
          <a:prstGeom prst="rect">
            <a:avLst/>
          </a:prstGeom>
          <a:noFill/>
          <a:ln w="9525">
            <a:noFill/>
            <a:miter lim="800000"/>
            <a:headEnd/>
            <a:tailEnd/>
          </a:ln>
        </p:spPr>
      </p:pic>
      <p:pic>
        <p:nvPicPr>
          <p:cNvPr id="20483" name="Picture 2"/>
          <p:cNvPicPr>
            <a:picLocks noChangeAspect="1" noChangeArrowheads="1"/>
          </p:cNvPicPr>
          <p:nvPr/>
        </p:nvPicPr>
        <p:blipFill>
          <a:blip r:embed="rId3" cstate="print"/>
          <a:srcRect/>
          <a:stretch>
            <a:fillRect/>
          </a:stretch>
        </p:blipFill>
        <p:spPr bwMode="auto">
          <a:xfrm>
            <a:off x="4637088" y="1676400"/>
            <a:ext cx="4581525" cy="2995613"/>
          </a:xfrm>
          <a:prstGeom prst="rect">
            <a:avLst/>
          </a:prstGeom>
          <a:noFill/>
          <a:ln w="9525">
            <a:noFill/>
            <a:miter lim="800000"/>
            <a:headEnd/>
            <a:tailEnd/>
          </a:ln>
        </p:spPr>
      </p:pic>
      <p:sp>
        <p:nvSpPr>
          <p:cNvPr id="20484" name="TextBox 4"/>
          <p:cNvSpPr txBox="1">
            <a:spLocks noChangeArrowheads="1"/>
          </p:cNvSpPr>
          <p:nvPr/>
        </p:nvSpPr>
        <p:spPr bwMode="auto">
          <a:xfrm>
            <a:off x="3581400" y="6411913"/>
            <a:ext cx="5229225" cy="369887"/>
          </a:xfrm>
          <a:prstGeom prst="rect">
            <a:avLst/>
          </a:prstGeom>
          <a:solidFill>
            <a:schemeClr val="accent1"/>
          </a:solidFill>
          <a:ln w="9525">
            <a:solidFill>
              <a:srgbClr val="FFFF00"/>
            </a:solidFill>
            <a:miter lim="800000"/>
            <a:headEnd/>
            <a:tailEnd/>
          </a:ln>
        </p:spPr>
        <p:txBody>
          <a:bodyPr wrap="none">
            <a:spAutoFit/>
          </a:bodyPr>
          <a:lstStyle/>
          <a:p>
            <a:r>
              <a:rPr lang="en-US" b="1" dirty="0">
                <a:solidFill>
                  <a:srgbClr val="FFFF00"/>
                </a:solidFill>
              </a:rPr>
              <a:t>Bulgac and Yoon, Phys. Rev. </a:t>
            </a:r>
            <a:r>
              <a:rPr lang="en-US" b="1" dirty="0" err="1">
                <a:solidFill>
                  <a:srgbClr val="FFFF00"/>
                </a:solidFill>
              </a:rPr>
              <a:t>Lett</a:t>
            </a:r>
            <a:r>
              <a:rPr lang="en-US" b="1" dirty="0">
                <a:solidFill>
                  <a:srgbClr val="FFFF00"/>
                </a:solidFill>
              </a:rPr>
              <a:t>.  </a:t>
            </a:r>
            <a:r>
              <a:rPr lang="en-US" b="1" u="sng" dirty="0">
                <a:solidFill>
                  <a:srgbClr val="FFFF00"/>
                </a:solidFill>
              </a:rPr>
              <a:t>102</a:t>
            </a:r>
            <a:r>
              <a:rPr lang="en-US" b="1" dirty="0">
                <a:solidFill>
                  <a:srgbClr val="FFFF00"/>
                </a:solidFill>
              </a:rPr>
              <a:t>, 085302 (2009)</a:t>
            </a:r>
          </a:p>
        </p:txBody>
      </p:sp>
      <p:sp>
        <p:nvSpPr>
          <p:cNvPr id="6" name="TextBox 5"/>
          <p:cNvSpPr txBox="1"/>
          <p:nvPr/>
        </p:nvSpPr>
        <p:spPr>
          <a:xfrm>
            <a:off x="230188" y="388203"/>
            <a:ext cx="6322308" cy="830997"/>
          </a:xfrm>
          <a:prstGeom prst="rect">
            <a:avLst/>
          </a:prstGeom>
          <a:noFill/>
        </p:spPr>
        <p:txBody>
          <a:bodyPr wrap="none">
            <a:spAutoFit/>
          </a:bodyPr>
          <a:lstStyle/>
          <a:p>
            <a:pPr>
              <a:defRPr/>
            </a:pPr>
            <a:r>
              <a:rPr lang="en-US" sz="2400" b="1" dirty="0">
                <a:solidFill>
                  <a:srgbClr val="FFFF00"/>
                </a:solidFill>
                <a:effectLst>
                  <a:outerShdw blurRad="38100" dist="38100" dir="2700000" algn="tl">
                    <a:srgbClr val="000000">
                      <a:alpha val="43137"/>
                    </a:srgbClr>
                  </a:outerShdw>
                </a:effectLst>
              </a:rPr>
              <a:t>Response of a unitary Fermi system to changing </a:t>
            </a:r>
          </a:p>
          <a:p>
            <a:pPr>
              <a:defRPr/>
            </a:pPr>
            <a:r>
              <a:rPr lang="en-US" sz="2400" b="1" dirty="0">
                <a:solidFill>
                  <a:srgbClr val="FFFF00"/>
                </a:solidFill>
                <a:effectLst>
                  <a:outerShdw blurRad="38100" dist="38100" dir="2700000" algn="tl">
                    <a:srgbClr val="000000">
                      <a:alpha val="43137"/>
                    </a:srgbClr>
                  </a:outerShdw>
                </a:effectLst>
              </a:rPr>
              <a:t>the scattering length with </a:t>
            </a:r>
            <a:r>
              <a:rPr lang="en-US" sz="2400" b="1" dirty="0" smtClean="0">
                <a:solidFill>
                  <a:srgbClr val="FFFF00"/>
                </a:solidFill>
                <a:effectLst>
                  <a:outerShdw blurRad="38100" dist="38100" dir="2700000" algn="tl">
                    <a:srgbClr val="000000">
                      <a:alpha val="43137"/>
                    </a:srgbClr>
                  </a:outerShdw>
                </a:effectLst>
              </a:rPr>
              <a:t>time</a:t>
            </a:r>
            <a:endParaRPr lang="en-US" sz="2400" b="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152400" y="4724400"/>
            <a:ext cx="9046066" cy="1631216"/>
          </a:xfrm>
          <a:prstGeom prst="rect">
            <a:avLst/>
          </a:prstGeom>
          <a:noFill/>
        </p:spPr>
        <p:txBody>
          <a:bodyPr wrap="none">
            <a:spAutoFit/>
          </a:bodyPr>
          <a:lstStyle/>
          <a:p>
            <a:pPr>
              <a:buFont typeface="Arial" pitchFamily="34" charset="0"/>
              <a:buChar char="•"/>
              <a:defRPr/>
            </a:pPr>
            <a:r>
              <a:rPr lang="en-US" sz="2000" b="1" dirty="0">
                <a:solidFill>
                  <a:srgbClr val="FFFF00"/>
                </a:solidFill>
                <a:effectLst>
                  <a:outerShdw blurRad="38100" dist="38100" dir="2700000" algn="tl">
                    <a:srgbClr val="000000">
                      <a:alpha val="43137"/>
                    </a:srgbClr>
                  </a:outerShdw>
                </a:effectLst>
              </a:rPr>
              <a:t> All these modes have a very low frequency below the pairing </a:t>
            </a:r>
            <a:r>
              <a:rPr lang="en-US" sz="2000" b="1" dirty="0" smtClean="0">
                <a:solidFill>
                  <a:srgbClr val="FFFF00"/>
                </a:solidFill>
                <a:effectLst>
                  <a:outerShdw blurRad="38100" dist="38100" dir="2700000" algn="tl">
                    <a:srgbClr val="000000">
                      <a:alpha val="43137"/>
                    </a:srgbClr>
                  </a:outerShdw>
                </a:effectLst>
              </a:rPr>
              <a:t>gap,</a:t>
            </a:r>
            <a:endParaRPr lang="en-US" sz="2000" b="1" dirty="0">
              <a:solidFill>
                <a:srgbClr val="FFFF00"/>
              </a:solidFill>
              <a:effectLst>
                <a:outerShdw blurRad="38100" dist="38100" dir="2700000" algn="tl">
                  <a:srgbClr val="000000">
                    <a:alpha val="43137"/>
                  </a:srgbClr>
                </a:outerShdw>
              </a:effectLst>
            </a:endParaRPr>
          </a:p>
          <a:p>
            <a:pPr>
              <a:defRPr/>
            </a:pPr>
            <a:r>
              <a:rPr lang="en-US" sz="2000" b="1" dirty="0" smtClean="0">
                <a:solidFill>
                  <a:srgbClr val="FFFF00"/>
                </a:solidFill>
                <a:effectLst>
                  <a:outerShdw blurRad="38100" dist="38100" dir="2700000" algn="tl">
                    <a:srgbClr val="000000">
                      <a:alpha val="43137"/>
                    </a:srgbClr>
                  </a:outerShdw>
                </a:effectLst>
              </a:rPr>
              <a:t>a </a:t>
            </a:r>
            <a:r>
              <a:rPr lang="en-US" sz="2000" b="1" dirty="0">
                <a:solidFill>
                  <a:srgbClr val="FFFF00"/>
                </a:solidFill>
                <a:effectLst>
                  <a:outerShdw blurRad="38100" dist="38100" dir="2700000" algn="tl">
                    <a:srgbClr val="000000">
                      <a:alpha val="43137"/>
                    </a:srgbClr>
                  </a:outerShdw>
                </a:effectLst>
              </a:rPr>
              <a:t>very large amplitude and </a:t>
            </a:r>
            <a:r>
              <a:rPr lang="en-US" sz="2000" b="1" dirty="0" smtClean="0">
                <a:solidFill>
                  <a:srgbClr val="FFFF00"/>
                </a:solidFill>
                <a:effectLst>
                  <a:outerShdw blurRad="38100" dist="38100" dir="2700000" algn="tl">
                    <a:srgbClr val="000000">
                      <a:alpha val="43137"/>
                    </a:srgbClr>
                  </a:outerShdw>
                </a:effectLst>
              </a:rPr>
              <a:t>very large excitation energy, and no spatial dependence</a:t>
            </a:r>
            <a:endParaRPr lang="en-US" sz="2000" b="1" dirty="0">
              <a:solidFill>
                <a:srgbClr val="FFFF00"/>
              </a:solidFill>
              <a:effectLst>
                <a:outerShdw blurRad="38100" dist="38100" dir="2700000" algn="tl">
                  <a:srgbClr val="000000">
                    <a:alpha val="43137"/>
                  </a:srgbClr>
                </a:outerShdw>
              </a:effectLst>
            </a:endParaRPr>
          </a:p>
          <a:p>
            <a:pPr>
              <a:defRPr/>
            </a:pPr>
            <a:endParaRPr lang="en-US" sz="2000" b="1" dirty="0">
              <a:solidFill>
                <a:srgbClr val="FFFF00"/>
              </a:solidFill>
              <a:effectLst>
                <a:outerShdw blurRad="38100" dist="38100" dir="2700000" algn="tl">
                  <a:srgbClr val="000000">
                    <a:alpha val="43137"/>
                  </a:srgbClr>
                </a:outerShdw>
              </a:effectLst>
            </a:endParaRPr>
          </a:p>
          <a:p>
            <a:pPr>
              <a:buFont typeface="Arial" pitchFamily="34" charset="0"/>
              <a:buChar char="•"/>
              <a:defRPr/>
            </a:pPr>
            <a:r>
              <a:rPr lang="en-US" sz="2000" b="1" dirty="0">
                <a:solidFill>
                  <a:srgbClr val="FFFF00"/>
                </a:solidFill>
                <a:effectLst>
                  <a:outerShdw blurRad="38100" dist="38100" dir="2700000" algn="tl">
                    <a:srgbClr val="000000">
                      <a:alpha val="43137"/>
                    </a:srgbClr>
                  </a:outerShdw>
                </a:effectLst>
              </a:rPr>
              <a:t> None of these modes can be described either within </a:t>
            </a:r>
            <a:r>
              <a:rPr lang="en-US" sz="2000" b="1" dirty="0" smtClean="0">
                <a:solidFill>
                  <a:srgbClr val="FFFF00"/>
                </a:solidFill>
                <a:effectLst>
                  <a:outerShdw blurRad="38100" dist="38100" dir="2700000" algn="tl">
                    <a:srgbClr val="000000">
                      <a:alpha val="43137"/>
                    </a:srgbClr>
                  </a:outerShdw>
                </a:effectLst>
              </a:rPr>
              <a:t>two-fluid hydrodynamics</a:t>
            </a:r>
            <a:endParaRPr lang="en-US" sz="2000" b="1" dirty="0">
              <a:solidFill>
                <a:srgbClr val="FFFF00"/>
              </a:solidFill>
              <a:effectLst>
                <a:outerShdw blurRad="38100" dist="38100" dir="2700000" algn="tl">
                  <a:srgbClr val="000000">
                    <a:alpha val="43137"/>
                  </a:srgbClr>
                </a:outerShdw>
              </a:effectLst>
            </a:endParaRPr>
          </a:p>
          <a:p>
            <a:pPr>
              <a:defRPr/>
            </a:pPr>
            <a:r>
              <a:rPr lang="en-US" sz="2000" b="1" dirty="0">
                <a:solidFill>
                  <a:srgbClr val="FFFF00"/>
                </a:solidFill>
                <a:effectLst>
                  <a:outerShdw blurRad="38100" dist="38100" dir="2700000" algn="tl">
                    <a:srgbClr val="000000">
                      <a:alpha val="43137"/>
                    </a:srgbClr>
                  </a:outerShdw>
                </a:effectLst>
              </a:rPr>
              <a:t>o</a:t>
            </a:r>
            <a:r>
              <a:rPr lang="en-US" sz="2000" b="1" dirty="0" smtClean="0">
                <a:solidFill>
                  <a:srgbClr val="FFFF00"/>
                </a:solidFill>
                <a:effectLst>
                  <a:outerShdw blurRad="38100" dist="38100" dir="2700000" algn="tl">
                    <a:srgbClr val="000000">
                      <a:alpha val="43137"/>
                    </a:srgbClr>
                  </a:outerShdw>
                </a:effectLst>
              </a:rPr>
              <a:t>r Ginzburg-Landau </a:t>
            </a:r>
            <a:r>
              <a:rPr lang="en-US" sz="2000" b="1" dirty="0">
                <a:solidFill>
                  <a:srgbClr val="FFFF00"/>
                </a:solidFill>
                <a:effectLst>
                  <a:outerShdw blurRad="38100" dist="38100" dir="2700000" algn="tl">
                    <a:srgbClr val="000000">
                      <a:alpha val="43137"/>
                    </a:srgbClr>
                  </a:outerShdw>
                </a:effectLst>
              </a:rPr>
              <a:t>like approaches</a:t>
            </a:r>
          </a:p>
        </p:txBody>
      </p:sp>
      <p:pic>
        <p:nvPicPr>
          <p:cNvPr id="8" name="Picture 3"/>
          <p:cNvPicPr>
            <a:picLocks noChangeAspect="1" noChangeArrowheads="1"/>
          </p:cNvPicPr>
          <p:nvPr/>
        </p:nvPicPr>
        <p:blipFill>
          <a:blip r:embed="rId4" cstate="print"/>
          <a:srcRect/>
          <a:stretch>
            <a:fillRect/>
          </a:stretch>
        </p:blipFill>
        <p:spPr bwMode="auto">
          <a:xfrm>
            <a:off x="7086600" y="76200"/>
            <a:ext cx="2002292" cy="1524000"/>
          </a:xfrm>
          <a:prstGeom prst="rect">
            <a:avLst/>
          </a:prstGeom>
          <a:noFill/>
          <a:ln w="9525">
            <a:noFill/>
            <a:miter lim="800000"/>
            <a:headEnd/>
            <a:tailEnd/>
          </a:ln>
          <a:effectLst/>
        </p:spPr>
      </p:pic>
    </p:spTree>
    <p:extLst>
      <p:ext uri="{BB962C8B-B14F-4D97-AF65-F5344CB8AC3E}">
        <p14:creationId xmlns:p14="http://schemas.microsoft.com/office/powerpoint/2010/main" val="32879987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2531158875"/>
              </p:ext>
            </p:extLst>
          </p:nvPr>
        </p:nvGraphicFramePr>
        <p:xfrm>
          <a:off x="2819400" y="982863"/>
          <a:ext cx="6026150" cy="4373361"/>
        </p:xfrm>
        <a:graphic>
          <a:graphicData uri="http://schemas.openxmlformats.org/presentationml/2006/ole">
            <mc:AlternateContent xmlns:mc="http://schemas.openxmlformats.org/markup-compatibility/2006">
              <mc:Choice xmlns:v="urn:schemas-microsoft-com:vml" Requires="v">
                <p:oleObj spid="_x0000_s10455" name="Equation" r:id="rId3" imgW="3238500" imgH="2349500" progId="Equation.3">
                  <p:embed/>
                </p:oleObj>
              </mc:Choice>
              <mc:Fallback>
                <p:oleObj name="Equation" r:id="rId3" imgW="3238500" imgH="2349500" progId="Equation.3">
                  <p:embed/>
                  <p:pic>
                    <p:nvPicPr>
                      <p:cNvPr id="0" name=""/>
                      <p:cNvPicPr>
                        <a:picLocks noChangeAspect="1" noChangeArrowheads="1"/>
                      </p:cNvPicPr>
                      <p:nvPr/>
                    </p:nvPicPr>
                    <p:blipFill>
                      <a:blip r:embed="rId4"/>
                      <a:srcRect/>
                      <a:stretch>
                        <a:fillRect/>
                      </a:stretch>
                    </p:blipFill>
                    <p:spPr bwMode="auto">
                      <a:xfrm>
                        <a:off x="2819400" y="982863"/>
                        <a:ext cx="6026150" cy="4373361"/>
                      </a:xfrm>
                      <a:prstGeom prst="rect">
                        <a:avLst/>
                      </a:prstGeom>
                      <a:solidFill>
                        <a:srgbClr val="CCFFCC"/>
                      </a:solidFill>
                    </p:spPr>
                  </p:pic>
                </p:oleObj>
              </mc:Fallback>
            </mc:AlternateContent>
          </a:graphicData>
        </a:graphic>
      </p:graphicFrame>
      <p:sp>
        <p:nvSpPr>
          <p:cNvPr id="1027" name="Line 3"/>
          <p:cNvSpPr>
            <a:spLocks noChangeShapeType="1"/>
          </p:cNvSpPr>
          <p:nvPr/>
        </p:nvSpPr>
        <p:spPr bwMode="auto">
          <a:xfrm flipV="1">
            <a:off x="4495800" y="4191000"/>
            <a:ext cx="1676400" cy="1295400"/>
          </a:xfrm>
          <a:prstGeom prst="line">
            <a:avLst/>
          </a:prstGeom>
          <a:noFill/>
          <a:ln w="57150">
            <a:solidFill>
              <a:srgbClr val="FFFF00"/>
            </a:solidFill>
            <a:round/>
            <a:headEnd/>
            <a:tailEnd type="triangle" w="med" len="med"/>
          </a:ln>
        </p:spPr>
        <p:txBody>
          <a:bodyPr/>
          <a:lstStyle/>
          <a:p>
            <a:endParaRPr lang="en-US">
              <a:solidFill>
                <a:prstClr val="black"/>
              </a:solidFill>
            </a:endParaRPr>
          </a:p>
        </p:txBody>
      </p:sp>
      <p:sp>
        <p:nvSpPr>
          <p:cNvPr id="60420" name="Text Box 4"/>
          <p:cNvSpPr txBox="1">
            <a:spLocks noChangeArrowheads="1"/>
          </p:cNvSpPr>
          <p:nvPr/>
        </p:nvSpPr>
        <p:spPr bwMode="auto">
          <a:xfrm>
            <a:off x="2286000" y="5334000"/>
            <a:ext cx="5972175" cy="830263"/>
          </a:xfrm>
          <a:prstGeom prst="rect">
            <a:avLst/>
          </a:prstGeom>
          <a:noFill/>
          <a:ln w="9525">
            <a:no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000000"/>
                  </a:outerShdw>
                </a:effectLst>
              </a:rPr>
              <a:t>Universal functional of  particle density alone</a:t>
            </a:r>
          </a:p>
          <a:p>
            <a:pPr>
              <a:defRPr/>
            </a:pPr>
            <a:r>
              <a:rPr lang="en-US" sz="2400" b="1" u="sng" dirty="0">
                <a:solidFill>
                  <a:srgbClr val="FFFF00"/>
                </a:solidFill>
                <a:effectLst>
                  <a:outerShdw blurRad="38100" dist="38100" dir="2700000" algn="tl">
                    <a:srgbClr val="000000"/>
                  </a:outerShdw>
                </a:effectLst>
              </a:rPr>
              <a:t>Independent of external potential</a:t>
            </a:r>
          </a:p>
        </p:txBody>
      </p:sp>
      <p:sp>
        <p:nvSpPr>
          <p:cNvPr id="60421" name="Text Box 5"/>
          <p:cNvSpPr txBox="1">
            <a:spLocks noChangeArrowheads="1"/>
          </p:cNvSpPr>
          <p:nvPr/>
        </p:nvSpPr>
        <p:spPr bwMode="auto">
          <a:xfrm>
            <a:off x="6004695" y="621268"/>
            <a:ext cx="2834505" cy="369332"/>
          </a:xfrm>
          <a:prstGeom prst="rect">
            <a:avLst/>
          </a:prstGeom>
          <a:noFill/>
          <a:ln w="9525">
            <a:noFill/>
            <a:miter lim="800000"/>
            <a:headEnd/>
            <a:tailEnd/>
          </a:ln>
          <a:effectLst/>
        </p:spPr>
        <p:txBody>
          <a:bodyPr wrap="none">
            <a:spAutoFit/>
          </a:bodyPr>
          <a:lstStyle/>
          <a:p>
            <a:pPr>
              <a:defRPr/>
            </a:pPr>
            <a:r>
              <a:rPr lang="en-US" b="1" dirty="0">
                <a:solidFill>
                  <a:srgbClr val="FFFF00"/>
                </a:solidFill>
                <a:effectLst>
                  <a:outerShdw blurRad="38100" dist="38100" dir="2700000" algn="tl">
                    <a:srgbClr val="000000"/>
                  </a:outerShdw>
                </a:effectLst>
              </a:rPr>
              <a:t>Kohn-Sham </a:t>
            </a:r>
            <a:r>
              <a:rPr lang="en-US" b="1" dirty="0" smtClean="0">
                <a:solidFill>
                  <a:srgbClr val="FFFF00"/>
                </a:solidFill>
                <a:effectLst>
                  <a:outerShdw blurRad="38100" dist="38100" dir="2700000" algn="tl">
                    <a:srgbClr val="000000"/>
                  </a:outerShdw>
                </a:effectLst>
              </a:rPr>
              <a:t>theorem (1965)</a:t>
            </a:r>
            <a:endParaRPr lang="en-US" b="1" dirty="0">
              <a:solidFill>
                <a:srgbClr val="FFFF00"/>
              </a:solidFill>
              <a:effectLst>
                <a:outerShdw blurRad="38100" dist="38100" dir="2700000" algn="tl">
                  <a:srgbClr val="000000"/>
                </a:outerShdw>
              </a:effectLst>
            </a:endParaRPr>
          </a:p>
        </p:txBody>
      </p:sp>
      <p:sp>
        <p:nvSpPr>
          <p:cNvPr id="1030" name="Line 6"/>
          <p:cNvSpPr>
            <a:spLocks noChangeShapeType="1"/>
          </p:cNvSpPr>
          <p:nvPr/>
        </p:nvSpPr>
        <p:spPr bwMode="auto">
          <a:xfrm>
            <a:off x="2895600" y="3657600"/>
            <a:ext cx="4038600" cy="0"/>
          </a:xfrm>
          <a:prstGeom prst="line">
            <a:avLst/>
          </a:prstGeom>
          <a:noFill/>
          <a:ln w="57150">
            <a:solidFill>
              <a:srgbClr val="FFFF00"/>
            </a:solidFill>
            <a:round/>
            <a:headEnd/>
            <a:tailEnd/>
          </a:ln>
        </p:spPr>
        <p:txBody>
          <a:bodyPr/>
          <a:lstStyle/>
          <a:p>
            <a:endParaRPr lang="en-US">
              <a:solidFill>
                <a:prstClr val="black"/>
              </a:solidFill>
            </a:endParaRPr>
          </a:p>
        </p:txBody>
      </p:sp>
      <p:sp>
        <p:nvSpPr>
          <p:cNvPr id="60424" name="Text Box 8"/>
          <p:cNvSpPr txBox="1">
            <a:spLocks noChangeArrowheads="1"/>
          </p:cNvSpPr>
          <p:nvPr/>
        </p:nvSpPr>
        <p:spPr bwMode="auto">
          <a:xfrm>
            <a:off x="136525" y="3208337"/>
            <a:ext cx="1911350" cy="830263"/>
          </a:xfrm>
          <a:prstGeom prst="rect">
            <a:avLst/>
          </a:prstGeom>
          <a:noFill/>
          <a:ln w="9525">
            <a:no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000000"/>
                  </a:outerShdw>
                </a:effectLst>
              </a:rPr>
              <a:t>Injective map</a:t>
            </a:r>
          </a:p>
          <a:p>
            <a:pPr>
              <a:defRPr/>
            </a:pPr>
            <a:r>
              <a:rPr lang="en-US" sz="2400" b="1" dirty="0">
                <a:solidFill>
                  <a:srgbClr val="FFFF00"/>
                </a:solidFill>
                <a:effectLst>
                  <a:outerShdw blurRad="38100" dist="38100" dir="2700000" algn="tl">
                    <a:srgbClr val="000000"/>
                  </a:outerShdw>
                </a:effectLst>
              </a:rPr>
              <a:t>(one-to-one)</a:t>
            </a:r>
          </a:p>
        </p:txBody>
      </p:sp>
      <p:sp>
        <p:nvSpPr>
          <p:cNvPr id="11" name="Rectangle 4"/>
          <p:cNvSpPr>
            <a:spLocks noChangeArrowheads="1"/>
          </p:cNvSpPr>
          <p:nvPr/>
        </p:nvSpPr>
        <p:spPr bwMode="auto">
          <a:xfrm>
            <a:off x="0" y="6229350"/>
            <a:ext cx="3884613" cy="476250"/>
          </a:xfrm>
          <a:prstGeom prst="rect">
            <a:avLst/>
          </a:prstGeom>
          <a:solidFill>
            <a:srgbClr val="99CCFF"/>
          </a:solidFill>
          <a:ln w="19050">
            <a:solidFill>
              <a:srgbClr val="FF0000"/>
            </a:solidFill>
            <a:miter lim="800000"/>
            <a:headEnd/>
            <a:tailEnd/>
          </a:ln>
        </p:spPr>
        <p:txBody>
          <a:bodyPr wrap="none">
            <a:spAutoFit/>
          </a:bodyPr>
          <a:lstStyle/>
          <a:p>
            <a:r>
              <a:rPr lang="en-US" sz="2400" b="1">
                <a:solidFill>
                  <a:srgbClr val="FF0000"/>
                </a:solidFill>
              </a:rPr>
              <a:t>Normal Fermi systems only!</a:t>
            </a:r>
          </a:p>
        </p:txBody>
      </p:sp>
      <p:sp>
        <p:nvSpPr>
          <p:cNvPr id="2" name="TextBox 1"/>
          <p:cNvSpPr txBox="1"/>
          <p:nvPr/>
        </p:nvSpPr>
        <p:spPr>
          <a:xfrm>
            <a:off x="381000" y="76200"/>
            <a:ext cx="4602492" cy="830997"/>
          </a:xfrm>
          <a:prstGeom prst="rect">
            <a:avLst/>
          </a:prstGeom>
          <a:noFill/>
        </p:spPr>
        <p:txBody>
          <a:bodyPr wrap="none" rtlCol="0">
            <a:spAutoFit/>
          </a:bodyPr>
          <a:lstStyle/>
          <a:p>
            <a:r>
              <a:rPr lang="en-US" sz="2400" dirty="0" smtClean="0">
                <a:solidFill>
                  <a:srgbClr val="FFFF00"/>
                </a:solidFill>
              </a:rPr>
              <a:t>What is Density Functional Theory?</a:t>
            </a:r>
          </a:p>
          <a:p>
            <a:r>
              <a:rPr lang="en-US" sz="2400" dirty="0" smtClean="0">
                <a:solidFill>
                  <a:srgbClr val="FFFF00"/>
                </a:solidFill>
              </a:rPr>
              <a:t> </a:t>
            </a:r>
            <a:endParaRPr lang="en-US" sz="2400" dirty="0">
              <a:solidFill>
                <a:srgbClr val="FFFF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39734031"/>
              </p:ext>
            </p:extLst>
          </p:nvPr>
        </p:nvGraphicFramePr>
        <p:xfrm>
          <a:off x="5181600" y="152400"/>
          <a:ext cx="2743200" cy="406400"/>
        </p:xfrm>
        <a:graphic>
          <a:graphicData uri="http://schemas.openxmlformats.org/presentationml/2006/ole">
            <mc:AlternateContent xmlns:mc="http://schemas.openxmlformats.org/markup-compatibility/2006">
              <mc:Choice xmlns:v="urn:schemas-microsoft-com:vml" Requires="v">
                <p:oleObj spid="_x0000_s10456" name="Equation" r:id="rId5" imgW="1371600" imgH="203200" progId="Equation.DSMT4">
                  <p:embed/>
                </p:oleObj>
              </mc:Choice>
              <mc:Fallback>
                <p:oleObj name="Equation" r:id="rId5" imgW="1371600" imgH="203200" progId="Equation.DSMT4">
                  <p:embed/>
                  <p:pic>
                    <p:nvPicPr>
                      <p:cNvPr id="0" name=""/>
                      <p:cNvPicPr/>
                      <p:nvPr/>
                    </p:nvPicPr>
                    <p:blipFill>
                      <a:blip r:embed="rId6"/>
                      <a:stretch>
                        <a:fillRect/>
                      </a:stretch>
                    </p:blipFill>
                    <p:spPr>
                      <a:xfrm>
                        <a:off x="5181600" y="152400"/>
                        <a:ext cx="2743200" cy="406400"/>
                      </a:xfrm>
                      <a:prstGeom prst="rect">
                        <a:avLst/>
                      </a:prstGeom>
                      <a:solidFill>
                        <a:srgbClr val="CCFFCC"/>
                      </a:solidFill>
                    </p:spPr>
                  </p:pic>
                </p:oleObj>
              </mc:Fallback>
            </mc:AlternateContent>
          </a:graphicData>
        </a:graphic>
      </p:graphicFrame>
      <p:sp>
        <p:nvSpPr>
          <p:cNvPr id="4" name="Rectangle 3"/>
          <p:cNvSpPr/>
          <p:nvPr/>
        </p:nvSpPr>
        <p:spPr>
          <a:xfrm>
            <a:off x="4267201" y="6243935"/>
            <a:ext cx="4800599" cy="461665"/>
          </a:xfrm>
          <a:prstGeom prst="rect">
            <a:avLst/>
          </a:prstGeom>
        </p:spPr>
        <p:txBody>
          <a:bodyPr wrap="square">
            <a:spAutoFit/>
          </a:bodyPr>
          <a:lstStyle/>
          <a:p>
            <a:pPr>
              <a:defRPr/>
            </a:pPr>
            <a:r>
              <a:rPr lang="en-US" sz="2400" b="1" dirty="0">
                <a:ln>
                  <a:solidFill>
                    <a:srgbClr val="FFFF00">
                      <a:alpha val="94000"/>
                    </a:srgbClr>
                  </a:solidFill>
                </a:ln>
                <a:solidFill>
                  <a:srgbClr val="FFFF00"/>
                </a:solidFill>
                <a:effectLst>
                  <a:outerShdw blurRad="38100" dist="38100" dir="2700000" algn="tl">
                    <a:srgbClr val="000000"/>
                  </a:outerShdw>
                </a:effectLst>
              </a:rPr>
              <a:t>However, not everyone is normal!</a:t>
            </a:r>
          </a:p>
        </p:txBody>
      </p:sp>
    </p:spTree>
    <p:extLst>
      <p:ext uri="{BB962C8B-B14F-4D97-AF65-F5344CB8AC3E}">
        <p14:creationId xmlns:p14="http://schemas.microsoft.com/office/powerpoint/2010/main" val="1777067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4005348314"/>
              </p:ext>
            </p:extLst>
          </p:nvPr>
        </p:nvGraphicFramePr>
        <p:xfrm>
          <a:off x="125413" y="1752600"/>
          <a:ext cx="8861425" cy="3486150"/>
        </p:xfrm>
        <a:graphic>
          <a:graphicData uri="http://schemas.openxmlformats.org/presentationml/2006/ole">
            <mc:AlternateContent xmlns:mc="http://schemas.openxmlformats.org/markup-compatibility/2006">
              <mc:Choice xmlns:v="urn:schemas-microsoft-com:vml" Requires="v">
                <p:oleObj spid="_x0000_s11431" name="Equation" r:id="rId3" imgW="4521200" imgH="1778000" progId="Equation.3">
                  <p:embed/>
                </p:oleObj>
              </mc:Choice>
              <mc:Fallback>
                <p:oleObj name="Equation" r:id="rId3" imgW="4521200" imgH="1778000" progId="Equation.3">
                  <p:embed/>
                  <p:pic>
                    <p:nvPicPr>
                      <p:cNvPr id="0" name=""/>
                      <p:cNvPicPr>
                        <a:picLocks noChangeAspect="1" noChangeArrowheads="1"/>
                      </p:cNvPicPr>
                      <p:nvPr/>
                    </p:nvPicPr>
                    <p:blipFill>
                      <a:blip r:embed="rId4"/>
                      <a:srcRect/>
                      <a:stretch>
                        <a:fillRect/>
                      </a:stretch>
                    </p:blipFill>
                    <p:spPr bwMode="auto">
                      <a:xfrm>
                        <a:off x="125413" y="1752600"/>
                        <a:ext cx="8861425" cy="3486150"/>
                      </a:xfrm>
                      <a:prstGeom prst="rect">
                        <a:avLst/>
                      </a:prstGeom>
                      <a:solidFill>
                        <a:schemeClr val="bg2"/>
                      </a:solidFill>
                    </p:spPr>
                  </p:pic>
                </p:oleObj>
              </mc:Fallback>
            </mc:AlternateContent>
          </a:graphicData>
        </a:graphic>
      </p:graphicFrame>
      <p:sp>
        <p:nvSpPr>
          <p:cNvPr id="35843" name="Text Box 3"/>
          <p:cNvSpPr txBox="1">
            <a:spLocks noChangeArrowheads="1"/>
          </p:cNvSpPr>
          <p:nvPr/>
        </p:nvSpPr>
        <p:spPr bwMode="auto">
          <a:xfrm>
            <a:off x="714375" y="152400"/>
            <a:ext cx="7134225" cy="830263"/>
          </a:xfrm>
          <a:prstGeom prst="rect">
            <a:avLst/>
          </a:prstGeom>
          <a:noFill/>
          <a:ln w="9525">
            <a:no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000000"/>
                  </a:outerShdw>
                </a:effectLst>
              </a:rPr>
              <a:t>The SLDA (DFT) energy density functional at unitarity</a:t>
            </a:r>
          </a:p>
          <a:p>
            <a:pPr>
              <a:defRPr/>
            </a:pPr>
            <a:r>
              <a:rPr lang="en-US" sz="2400" b="1" dirty="0">
                <a:solidFill>
                  <a:srgbClr val="FFFF00"/>
                </a:solidFill>
                <a:effectLst>
                  <a:outerShdw blurRad="38100" dist="38100" dir="2700000" algn="tl">
                    <a:srgbClr val="000000"/>
                  </a:outerShdw>
                </a:effectLst>
              </a:rPr>
              <a:t>for equal numbers of spin-up and spin-down fermions </a:t>
            </a:r>
          </a:p>
        </p:txBody>
      </p:sp>
      <p:sp>
        <p:nvSpPr>
          <p:cNvPr id="6" name="TextBox 5"/>
          <p:cNvSpPr txBox="1"/>
          <p:nvPr/>
        </p:nvSpPr>
        <p:spPr>
          <a:xfrm>
            <a:off x="76200" y="5410200"/>
            <a:ext cx="9225602" cy="1477328"/>
          </a:xfrm>
          <a:prstGeom prst="rect">
            <a:avLst/>
          </a:prstGeom>
          <a:noFill/>
        </p:spPr>
        <p:txBody>
          <a:bodyPr wrap="none">
            <a:spAutoFit/>
          </a:bodyPr>
          <a:lstStyle/>
          <a:p>
            <a:pPr marL="285750" indent="-285750">
              <a:buFont typeface="Wingdings" charset="2"/>
              <a:buChar char="Ø"/>
              <a:defRPr/>
            </a:pPr>
            <a:r>
              <a:rPr lang="en-US" b="1" dirty="0" smtClean="0">
                <a:solidFill>
                  <a:srgbClr val="FFFF00"/>
                </a:solidFill>
                <a:effectLst>
                  <a:outerShdw blurRad="38100" dist="38100" dir="2700000" algn="tl">
                    <a:srgbClr val="000000">
                      <a:alpha val="43137"/>
                    </a:srgbClr>
                  </a:outerShdw>
                </a:effectLst>
              </a:rPr>
              <a:t>Three dimensionless constants </a:t>
            </a:r>
            <a:r>
              <a:rPr lang="el-GR" b="1" dirty="0" smtClean="0">
                <a:solidFill>
                  <a:srgbClr val="FFFF00"/>
                </a:solidFill>
                <a:effectLst>
                  <a:outerShdw blurRad="38100" dist="38100" dir="2700000" algn="tl">
                    <a:srgbClr val="000000">
                      <a:alpha val="43137"/>
                    </a:srgbClr>
                  </a:outerShdw>
                </a:effectLst>
              </a:rPr>
              <a:t>α</a:t>
            </a:r>
            <a:r>
              <a:rPr lang="en-US" b="1" dirty="0" smtClean="0">
                <a:solidFill>
                  <a:srgbClr val="FFFF00"/>
                </a:solidFill>
                <a:effectLst>
                  <a:outerShdw blurRad="38100" dist="38100" dir="2700000" algn="tl">
                    <a:srgbClr val="000000">
                      <a:alpha val="43137"/>
                    </a:srgbClr>
                  </a:outerShdw>
                </a:effectLst>
              </a:rPr>
              <a:t>, </a:t>
            </a:r>
            <a:r>
              <a:rPr lang="el-GR" b="1" dirty="0" smtClean="0">
                <a:solidFill>
                  <a:srgbClr val="FFFF00"/>
                </a:solidFill>
                <a:effectLst>
                  <a:outerShdw blurRad="38100" dist="38100" dir="2700000" algn="tl">
                    <a:srgbClr val="000000">
                      <a:alpha val="43137"/>
                    </a:srgbClr>
                  </a:outerShdw>
                </a:effectLst>
              </a:rPr>
              <a:t>β</a:t>
            </a:r>
            <a:r>
              <a:rPr lang="en-US" b="1" dirty="0" smtClean="0">
                <a:solidFill>
                  <a:srgbClr val="FFFF00"/>
                </a:solidFill>
                <a:effectLst>
                  <a:outerShdw blurRad="38100" dist="38100" dir="2700000" algn="tl">
                    <a:srgbClr val="000000">
                      <a:alpha val="43137"/>
                    </a:srgbClr>
                  </a:outerShdw>
                </a:effectLst>
              </a:rPr>
              <a:t>, and </a:t>
            </a:r>
            <a:r>
              <a:rPr lang="el-GR" b="1" dirty="0" smtClean="0">
                <a:solidFill>
                  <a:srgbClr val="FFFF00"/>
                </a:solidFill>
                <a:effectLst>
                  <a:outerShdw blurRad="38100" dist="38100" dir="2700000" algn="tl">
                    <a:srgbClr val="000000">
                      <a:alpha val="43137"/>
                    </a:srgbClr>
                  </a:outerShdw>
                </a:effectLst>
              </a:rPr>
              <a:t>γ</a:t>
            </a:r>
            <a:r>
              <a:rPr lang="en-US" b="1" dirty="0" smtClean="0">
                <a:solidFill>
                  <a:srgbClr val="FFFF00"/>
                </a:solidFill>
                <a:effectLst>
                  <a:outerShdw blurRad="38100" dist="38100" dir="2700000" algn="tl">
                    <a:srgbClr val="000000">
                      <a:alpha val="43137"/>
                    </a:srgbClr>
                  </a:outerShdw>
                </a:effectLst>
              </a:rPr>
              <a:t> (which enters in the definition of the pairing gap) </a:t>
            </a:r>
          </a:p>
          <a:p>
            <a:pPr>
              <a:defRPr/>
            </a:pPr>
            <a:r>
              <a:rPr lang="en-US" b="1" dirty="0" smtClean="0">
                <a:solidFill>
                  <a:srgbClr val="FFFF00"/>
                </a:solidFill>
                <a:effectLst>
                  <a:outerShdw blurRad="38100" dist="38100" dir="2700000" algn="tl">
                    <a:srgbClr val="000000">
                      <a:alpha val="43137"/>
                    </a:srgbClr>
                  </a:outerShdw>
                </a:effectLst>
              </a:rPr>
              <a:t>determining the functional are extracted from QMC for homogeneous systems by fixing the </a:t>
            </a:r>
          </a:p>
          <a:p>
            <a:pPr>
              <a:defRPr/>
            </a:pPr>
            <a:r>
              <a:rPr lang="en-US" b="1" dirty="0" smtClean="0">
                <a:solidFill>
                  <a:srgbClr val="FFFF00"/>
                </a:solidFill>
                <a:effectLst>
                  <a:outerShdw blurRad="38100" dist="38100" dir="2700000" algn="tl">
                    <a:srgbClr val="000000">
                      <a:alpha val="43137"/>
                    </a:srgbClr>
                  </a:outerShdw>
                </a:effectLst>
              </a:rPr>
              <a:t>total energy, the pairing gap and the effective mass</a:t>
            </a:r>
          </a:p>
          <a:p>
            <a:pPr marL="285750" indent="-285750">
              <a:buFont typeface="Wingdings" charset="2"/>
              <a:buChar char="Ø"/>
              <a:defRPr/>
            </a:pPr>
            <a:r>
              <a:rPr lang="en-US" b="1" dirty="0" smtClean="0">
                <a:solidFill>
                  <a:srgbClr val="FFFF00"/>
                </a:solidFill>
                <a:effectLst>
                  <a:outerShdw blurRad="38100" dist="38100" dir="2700000" algn="tl">
                    <a:srgbClr val="000000">
                      <a:alpha val="43137"/>
                    </a:srgbClr>
                  </a:outerShdw>
                </a:effectLst>
              </a:rPr>
              <a:t>SLDA has been verified and validated against a large number of quantum Monte Carlo </a:t>
            </a:r>
          </a:p>
          <a:p>
            <a:pPr>
              <a:defRPr/>
            </a:pPr>
            <a:r>
              <a:rPr lang="en-US" b="1" dirty="0">
                <a:solidFill>
                  <a:srgbClr val="FFFF00"/>
                </a:solidFill>
                <a:effectLst>
                  <a:outerShdw blurRad="38100" dist="38100" dir="2700000" algn="tl">
                    <a:srgbClr val="000000">
                      <a:alpha val="43137"/>
                    </a:srgbClr>
                  </a:outerShdw>
                </a:effectLst>
              </a:rPr>
              <a:t>r</a:t>
            </a:r>
            <a:r>
              <a:rPr lang="en-US" b="1" dirty="0" smtClean="0">
                <a:solidFill>
                  <a:srgbClr val="FFFF00"/>
                </a:solidFill>
                <a:effectLst>
                  <a:outerShdw blurRad="38100" dist="38100" dir="2700000" algn="tl">
                    <a:srgbClr val="000000">
                      <a:alpha val="43137"/>
                    </a:srgbClr>
                  </a:outerShdw>
                </a:effectLst>
              </a:rPr>
              <a:t>esults for inhomogeneous systems and experimental data as well</a:t>
            </a:r>
            <a:endParaRPr lang="en-US"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0" y="990600"/>
            <a:ext cx="9144000" cy="646331"/>
          </a:xfrm>
          <a:prstGeom prst="rect">
            <a:avLst/>
          </a:prstGeom>
          <a:noFill/>
        </p:spPr>
        <p:txBody>
          <a:bodyPr wrap="square" rtlCol="0">
            <a:spAutoFit/>
          </a:bodyPr>
          <a:lstStyle/>
          <a:p>
            <a:r>
              <a:rPr lang="en-US"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Dimensional arguments, </a:t>
            </a:r>
            <a:r>
              <a:rPr lang="en-US" b="1" i="1" u="sng"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renormalizability</a:t>
            </a:r>
            <a:r>
              <a:rPr lang="en-US"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Galilean invariance, and</a:t>
            </a:r>
          </a:p>
          <a:p>
            <a:r>
              <a:rPr lang="en-US"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symmetrie</a:t>
            </a:r>
            <a:r>
              <a:rPr lang="en-US"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 (translational, rotational, gauge, parity) determine the functional  (energy density)</a:t>
            </a:r>
            <a:endParaRPr lang="en-US"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980430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87338" y="5029200"/>
            <a:ext cx="7572005" cy="1138773"/>
          </a:xfrm>
          <a:prstGeom prst="rect">
            <a:avLst/>
          </a:prstGeom>
          <a:noFill/>
          <a:ln w="9525">
            <a:noFill/>
            <a:miter lim="800000"/>
            <a:headEnd/>
            <a:tailEnd/>
          </a:ln>
          <a:effectLst/>
        </p:spPr>
        <p:txBody>
          <a:bodyPr wrap="none">
            <a:spAutoFit/>
          </a:bodyPr>
          <a:lstStyle/>
          <a:p>
            <a:pPr>
              <a:defRPr/>
            </a:pPr>
            <a:r>
              <a:rPr lang="en-US" sz="1600" b="1" dirty="0">
                <a:solidFill>
                  <a:srgbClr val="FFFF00"/>
                </a:solidFill>
                <a:effectLst>
                  <a:outerShdw blurRad="38100" dist="38100" dir="2700000" algn="tl">
                    <a:srgbClr val="000000"/>
                  </a:outerShdw>
                </a:effectLst>
                <a:latin typeface="Times New Roman" pitchFamily="18" charset="0"/>
              </a:rPr>
              <a:t>solid/dotted blue line        - </a:t>
            </a:r>
            <a:r>
              <a:rPr lang="en-US" sz="1600" b="1" dirty="0" smtClean="0">
                <a:solidFill>
                  <a:srgbClr val="FFFF00"/>
                </a:solidFill>
                <a:effectLst>
                  <a:outerShdw blurRad="38100" dist="38100" dir="2700000" algn="tl">
                    <a:srgbClr val="000000"/>
                  </a:outerShdw>
                </a:effectLst>
                <a:latin typeface="Times New Roman" pitchFamily="18" charset="0"/>
              </a:rPr>
              <a:t>SLDA based on </a:t>
            </a:r>
            <a:r>
              <a:rPr lang="en-US" sz="1600" b="1" dirty="0">
                <a:solidFill>
                  <a:srgbClr val="FFFF00"/>
                </a:solidFill>
                <a:effectLst>
                  <a:outerShdw blurRad="38100" dist="38100" dir="2700000" algn="tl">
                    <a:srgbClr val="000000"/>
                  </a:outerShdw>
                </a:effectLst>
                <a:latin typeface="Times New Roman" pitchFamily="18" charset="0"/>
              </a:rPr>
              <a:t>homogeneous GFMC due to Carlson </a:t>
            </a:r>
            <a:r>
              <a:rPr lang="en-US" sz="1600" b="1" i="1" dirty="0">
                <a:solidFill>
                  <a:srgbClr val="FFFF00"/>
                </a:solidFill>
                <a:effectLst>
                  <a:outerShdw blurRad="38100" dist="38100" dir="2700000" algn="tl">
                    <a:srgbClr val="000000"/>
                  </a:outerShdw>
                </a:effectLst>
                <a:latin typeface="Times New Roman" pitchFamily="18" charset="0"/>
              </a:rPr>
              <a:t>et al </a:t>
            </a:r>
          </a:p>
          <a:p>
            <a:pPr>
              <a:defRPr/>
            </a:pPr>
            <a:r>
              <a:rPr lang="en-US" sz="1600" b="1" dirty="0">
                <a:solidFill>
                  <a:srgbClr val="FFFF00"/>
                </a:solidFill>
                <a:effectLst>
                  <a:outerShdw blurRad="38100" dist="38100" dir="2700000" algn="tl">
                    <a:srgbClr val="000000"/>
                  </a:outerShdw>
                </a:effectLst>
                <a:latin typeface="Times New Roman" pitchFamily="18" charset="0"/>
              </a:rPr>
              <a:t>red circles                          - GFMC due to Carlson and Reddy </a:t>
            </a:r>
          </a:p>
          <a:p>
            <a:pPr>
              <a:defRPr/>
            </a:pPr>
            <a:r>
              <a:rPr lang="en-US" sz="1600" b="1" dirty="0">
                <a:solidFill>
                  <a:srgbClr val="FFFF00"/>
                </a:solidFill>
                <a:effectLst>
                  <a:outerShdw blurRad="38100" dist="38100" dir="2700000" algn="tl">
                    <a:srgbClr val="000000"/>
                  </a:outerShdw>
                </a:effectLst>
                <a:latin typeface="Times New Roman" pitchFamily="18" charset="0"/>
              </a:rPr>
              <a:t>dashed blue line                - SLDA, homogeneous MC due to </a:t>
            </a:r>
            <a:r>
              <a:rPr lang="en-US" sz="1600" b="1" dirty="0" err="1">
                <a:solidFill>
                  <a:srgbClr val="FFFF00"/>
                </a:solidFill>
                <a:effectLst>
                  <a:outerShdw blurRad="38100" dist="38100" dir="2700000" algn="tl">
                    <a:srgbClr val="000000"/>
                  </a:outerShdw>
                </a:effectLst>
                <a:latin typeface="Times New Roman" pitchFamily="18" charset="0"/>
              </a:rPr>
              <a:t>Juillet</a:t>
            </a:r>
            <a:endParaRPr lang="en-US" sz="1600" b="1" dirty="0">
              <a:solidFill>
                <a:srgbClr val="FFFF00"/>
              </a:solidFill>
              <a:effectLst>
                <a:outerShdw blurRad="38100" dist="38100" dir="2700000" algn="tl">
                  <a:srgbClr val="000000"/>
                </a:outerShdw>
              </a:effectLst>
              <a:latin typeface="Times New Roman" pitchFamily="18" charset="0"/>
            </a:endParaRPr>
          </a:p>
          <a:p>
            <a:pPr>
              <a:defRPr/>
            </a:pPr>
            <a:r>
              <a:rPr lang="en-US" sz="1600" b="1" dirty="0">
                <a:solidFill>
                  <a:srgbClr val="FFFF00"/>
                </a:solidFill>
                <a:effectLst>
                  <a:outerShdw blurRad="38100" dist="38100" dir="2700000" algn="tl">
                    <a:srgbClr val="000000"/>
                  </a:outerShdw>
                </a:effectLst>
                <a:latin typeface="Times New Roman" pitchFamily="18" charset="0"/>
              </a:rPr>
              <a:t>black dashed-dotted line – meanfield at unitarity</a:t>
            </a:r>
            <a:r>
              <a:rPr lang="en-US" sz="2000" b="1" dirty="0">
                <a:solidFill>
                  <a:srgbClr val="FFFF00"/>
                </a:solidFill>
                <a:effectLst>
                  <a:outerShdw blurRad="38100" dist="38100" dir="2700000" algn="tl">
                    <a:srgbClr val="000000"/>
                  </a:outerShdw>
                </a:effectLst>
                <a:latin typeface="Times New Roman" pitchFamily="18" charset="0"/>
              </a:rPr>
              <a:t>  </a:t>
            </a:r>
          </a:p>
        </p:txBody>
      </p:sp>
      <p:sp>
        <p:nvSpPr>
          <p:cNvPr id="14339" name="Text Box 3"/>
          <p:cNvSpPr txBox="1">
            <a:spLocks noChangeArrowheads="1"/>
          </p:cNvSpPr>
          <p:nvPr/>
        </p:nvSpPr>
        <p:spPr bwMode="auto">
          <a:xfrm>
            <a:off x="304800" y="152400"/>
            <a:ext cx="6362700" cy="457200"/>
          </a:xfrm>
          <a:prstGeom prst="rect">
            <a:avLst/>
          </a:prstGeom>
          <a:solidFill>
            <a:schemeClr val="accent1"/>
          </a:solidFill>
          <a:ln w="25400">
            <a:solidFill>
              <a:schemeClr val="accent1"/>
            </a:solid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000000"/>
                  </a:outerShdw>
                </a:effectLst>
                <a:latin typeface="Times New Roman" pitchFamily="18" charset="0"/>
              </a:rPr>
              <a:t>Quasiparticle spectrum in homogeneous matter</a:t>
            </a:r>
          </a:p>
        </p:txBody>
      </p:sp>
      <p:pic>
        <p:nvPicPr>
          <p:cNvPr id="17412" name="Picture 5"/>
          <p:cNvPicPr>
            <a:picLocks noChangeAspect="1" noChangeArrowheads="1"/>
          </p:cNvPicPr>
          <p:nvPr/>
        </p:nvPicPr>
        <p:blipFill>
          <a:blip r:embed="rId2" cstate="print"/>
          <a:srcRect/>
          <a:stretch>
            <a:fillRect/>
          </a:stretch>
        </p:blipFill>
        <p:spPr bwMode="auto">
          <a:xfrm>
            <a:off x="320675" y="762000"/>
            <a:ext cx="4784725" cy="3832225"/>
          </a:xfrm>
          <a:prstGeom prst="rect">
            <a:avLst/>
          </a:prstGeom>
          <a:noFill/>
          <a:ln w="9525">
            <a:noFill/>
            <a:miter lim="800000"/>
            <a:headEnd/>
            <a:tailEnd/>
          </a:ln>
        </p:spPr>
      </p:pic>
      <p:sp>
        <p:nvSpPr>
          <p:cNvPr id="6" name="TextBox 5"/>
          <p:cNvSpPr txBox="1"/>
          <p:nvPr/>
        </p:nvSpPr>
        <p:spPr>
          <a:xfrm>
            <a:off x="5329238" y="6418263"/>
            <a:ext cx="3759200" cy="400050"/>
          </a:xfrm>
          <a:prstGeom prst="rect">
            <a:avLst/>
          </a:prstGeom>
          <a:solidFill>
            <a:schemeClr val="accent1"/>
          </a:solidFill>
          <a:ln w="25400">
            <a:solidFill>
              <a:srgbClr val="FFFF00"/>
            </a:solidFill>
          </a:ln>
        </p:spPr>
        <p:txBody>
          <a:bodyPr wrap="none">
            <a:spAutoFit/>
          </a:bodyPr>
          <a:lstStyle/>
          <a:p>
            <a:pPr>
              <a:defRPr/>
            </a:pPr>
            <a:r>
              <a:rPr lang="en-US" sz="2000" b="1" dirty="0">
                <a:solidFill>
                  <a:srgbClr val="FFFF00"/>
                </a:solidFill>
                <a:effectLst>
                  <a:outerShdw blurRad="38100" dist="38100" dir="2700000" algn="tl">
                    <a:srgbClr val="000000">
                      <a:alpha val="43137"/>
                    </a:srgbClr>
                  </a:outerShdw>
                </a:effectLst>
              </a:rPr>
              <a:t>Bulgac, PRA  76, 040502(R) (2007)</a:t>
            </a:r>
          </a:p>
        </p:txBody>
      </p:sp>
    </p:spTree>
    <p:extLst>
      <p:ext uri="{BB962C8B-B14F-4D97-AF65-F5344CB8AC3E}">
        <p14:creationId xmlns:p14="http://schemas.microsoft.com/office/powerpoint/2010/main" val="1069224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01354"/>
            <a:ext cx="6553200" cy="545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0" y="6400800"/>
            <a:ext cx="6119133" cy="369332"/>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Bulgac, Forbes, and Magierski, Lecture Notes in Physics (2012)</a:t>
            </a:r>
            <a:endParaRPr lang="en-US"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914400" y="381000"/>
            <a:ext cx="7455887" cy="369332"/>
          </a:xfrm>
          <a:prstGeom prst="rect">
            <a:avLst/>
          </a:prstGeom>
          <a:noFill/>
        </p:spPr>
        <p:txBody>
          <a:bodyPr wrap="none" rtlCol="0">
            <a:spAutoFit/>
          </a:bodyPr>
          <a:lstStyle/>
          <a:p>
            <a:r>
              <a:rPr lang="en-US" b="1" dirty="0" smtClean="0">
                <a:solidFill>
                  <a:srgbClr val="FFFF00"/>
                </a:solidFill>
              </a:rPr>
              <a:t>SLDA predictions </a:t>
            </a:r>
            <a:r>
              <a:rPr lang="en-US" b="1" dirty="0" err="1" smtClean="0">
                <a:solidFill>
                  <a:srgbClr val="FFFF00"/>
                </a:solidFill>
              </a:rPr>
              <a:t>vs</a:t>
            </a:r>
            <a:r>
              <a:rPr lang="en-US" b="1" dirty="0" smtClean="0">
                <a:solidFill>
                  <a:srgbClr val="FFFF00"/>
                </a:solidFill>
              </a:rPr>
              <a:t> Quantum Monte Carlo results for finite systems in traps</a:t>
            </a:r>
            <a:endParaRPr lang="en-US" b="1" dirty="0">
              <a:solidFill>
                <a:srgbClr val="FFFF00"/>
              </a:solidFill>
            </a:endParaRPr>
          </a:p>
        </p:txBody>
      </p:sp>
    </p:spTree>
    <p:extLst>
      <p:ext uri="{BB962C8B-B14F-4D97-AF65-F5344CB8AC3E}">
        <p14:creationId xmlns:p14="http://schemas.microsoft.com/office/powerpoint/2010/main" val="40661811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10444</TotalTime>
  <Words>2128</Words>
  <Application>Microsoft Macintosh PowerPoint</Application>
  <PresentationFormat>On-screen Show (4:3)</PresentationFormat>
  <Paragraphs>238</Paragraphs>
  <Slides>28</Slides>
  <Notes>3</Notes>
  <HiddenSlides>0</HiddenSlides>
  <MMClips>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0"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 Bulgac</dc:creator>
  <cp:lastModifiedBy>Aurel Bulgac</cp:lastModifiedBy>
  <cp:revision>199</cp:revision>
  <dcterms:created xsi:type="dcterms:W3CDTF">2006-08-16T00:00:00Z</dcterms:created>
  <dcterms:modified xsi:type="dcterms:W3CDTF">2014-03-14T17:10:28Z</dcterms:modified>
</cp:coreProperties>
</file>