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8" r:id="rId2"/>
    <p:sldId id="259" r:id="rId3"/>
    <p:sldId id="274" r:id="rId4"/>
    <p:sldId id="275" r:id="rId5"/>
    <p:sldId id="276" r:id="rId6"/>
    <p:sldId id="277" r:id="rId7"/>
    <p:sldId id="278" r:id="rId8"/>
    <p:sldId id="317" r:id="rId9"/>
    <p:sldId id="280" r:id="rId10"/>
    <p:sldId id="333" r:id="rId11"/>
    <p:sldId id="315" r:id="rId12"/>
    <p:sldId id="318" r:id="rId13"/>
    <p:sldId id="282" r:id="rId14"/>
    <p:sldId id="288" r:id="rId15"/>
    <p:sldId id="289" r:id="rId16"/>
    <p:sldId id="326" r:id="rId17"/>
    <p:sldId id="290" r:id="rId18"/>
    <p:sldId id="291" r:id="rId19"/>
    <p:sldId id="292" r:id="rId20"/>
    <p:sldId id="327" r:id="rId21"/>
    <p:sldId id="294" r:id="rId22"/>
    <p:sldId id="296" r:id="rId23"/>
    <p:sldId id="297" r:id="rId24"/>
    <p:sldId id="298" r:id="rId25"/>
    <p:sldId id="301" r:id="rId26"/>
    <p:sldId id="310" r:id="rId27"/>
    <p:sldId id="325" r:id="rId28"/>
    <p:sldId id="260" r:id="rId29"/>
    <p:sldId id="261" r:id="rId30"/>
    <p:sldId id="262" r:id="rId31"/>
    <p:sldId id="322" r:id="rId32"/>
    <p:sldId id="323" r:id="rId33"/>
    <p:sldId id="263" r:id="rId34"/>
    <p:sldId id="264" r:id="rId35"/>
    <p:sldId id="265" r:id="rId36"/>
    <p:sldId id="266" r:id="rId37"/>
    <p:sldId id="324" r:id="rId38"/>
    <p:sldId id="311" r:id="rId39"/>
    <p:sldId id="267" r:id="rId40"/>
    <p:sldId id="269" r:id="rId41"/>
    <p:sldId id="270" r:id="rId42"/>
    <p:sldId id="271" r:id="rId43"/>
    <p:sldId id="272" r:id="rId44"/>
    <p:sldId id="273" r:id="rId45"/>
    <p:sldId id="328" r:id="rId46"/>
    <p:sldId id="329" r:id="rId47"/>
    <p:sldId id="319" r:id="rId48"/>
    <p:sldId id="320" r:id="rId49"/>
    <p:sldId id="332" r:id="rId50"/>
    <p:sldId id="331" r:id="rId51"/>
    <p:sldId id="330" r:id="rId52"/>
    <p:sldId id="321" r:id="rId53"/>
    <p:sldId id="312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A41C2-8A90-495D-9854-9C39047A06B2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4605F-B841-4D58-9101-A7D72DF83B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213EDE-A408-4EC6-9076-04C347D0AF7A}" type="slidenum">
              <a:rPr lang="en-US"/>
              <a:pPr/>
              <a:t>7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AFA433-9CC8-4FA6-9EC4-513A60F67097}" type="slidenum">
              <a:rPr lang="en-US"/>
              <a:pPr/>
              <a:t>9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67E36-B27D-496D-93C1-5C46FD41228C}" type="slidenum">
              <a:rPr lang="en-US"/>
              <a:pPr/>
              <a:t>10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0C6042-BB1D-4614-A8E5-8721B439EAC9}" type="slidenum">
              <a:rPr lang="en-US"/>
              <a:pPr/>
              <a:t>13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FD36B2-49A2-4F22-B3D3-3D27684E588E}" type="slidenum">
              <a:rPr lang="en-US"/>
              <a:pPr/>
              <a:t>14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C2D512-50F4-498A-896A-C2E0E1685C8E}" type="slidenum">
              <a:rPr lang="en-US"/>
              <a:pPr/>
              <a:t>23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4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21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22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47.png"/><Relationship Id="rId4" Type="http://schemas.openxmlformats.org/officeDocument/2006/relationships/oleObject" Target="../embeddings/oleObject2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27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85913" y="1752600"/>
            <a:ext cx="5278437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Aurel Bulgac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University of Washington, Seattle, WA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2590800"/>
            <a:ext cx="83820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Collaborators:   Yuan Lung (Alan)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Luo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(Seattle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Piotr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Magierski                 (Warsaw/Seattle)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Kenneth J. Roche            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(PNNL/Seattle)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Yongle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Yu                           (Seattle         Lund       Wuhan)</a:t>
            </a:r>
          </a:p>
          <a:p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Michael Forbes                 (Seattle        LANL       Seattle)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Joaquin E. </a:t>
            </a:r>
            <a:r>
              <a:rPr lang="en-US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Drut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(Seattle        OSU        LANL)          </a:t>
            </a:r>
            <a:endParaRPr lang="en-US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Achim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Schwenk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(Seattle        TRIUMF       GSI )</a:t>
            </a:r>
          </a:p>
          <a:p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Gabriel </a:t>
            </a:r>
            <a:r>
              <a:rPr lang="en-US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Wlazlowski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(Warsaw)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Sukjin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Yoon                      (Seattle)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Funding:  DOE  grants No. DE-FG02-97ER41014  (UW NT Group)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DE-FC02-07ER41457  (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SciDAC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-UNEDF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533400"/>
            <a:ext cx="76962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Generation and Dynamics of Vortices in a Superfluid Unitary Gas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791200" y="3732212"/>
            <a:ext cx="304800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895563" y="3732212"/>
            <a:ext cx="304800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649531" y="4941195"/>
            <a:ext cx="304800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078017" y="4952477"/>
            <a:ext cx="304800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624847" y="4646612"/>
            <a:ext cx="304800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634761" y="4625150"/>
            <a:ext cx="304800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638800" y="4341812"/>
            <a:ext cx="304800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768921" y="4328933"/>
            <a:ext cx="304800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ChangeArrowheads="1"/>
          </p:cNvSpPr>
          <p:nvPr/>
        </p:nvSpPr>
        <p:spPr bwMode="auto">
          <a:xfrm rot="16200000">
            <a:off x="800100" y="2476500"/>
            <a:ext cx="2667000" cy="3810000"/>
          </a:xfrm>
          <a:prstGeom prst="rtTriangle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Line 3"/>
          <p:cNvSpPr>
            <a:spLocks noChangeShapeType="1"/>
          </p:cNvSpPr>
          <p:nvPr/>
        </p:nvSpPr>
        <p:spPr bwMode="auto">
          <a:xfrm>
            <a:off x="228600" y="5715000"/>
            <a:ext cx="86868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 flipV="1">
            <a:off x="4648200" y="1066800"/>
            <a:ext cx="0" cy="4648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8229600" y="5718175"/>
            <a:ext cx="742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FF00"/>
                </a:solidFill>
              </a:rPr>
              <a:t>1/a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4718050" y="958850"/>
            <a:ext cx="463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FF00"/>
                </a:solidFill>
              </a:rPr>
              <a:t>T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914400" y="5874603"/>
            <a:ext cx="307135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             </a:t>
            </a:r>
            <a:r>
              <a:rPr lang="en-US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a&lt;0</a:t>
            </a:r>
          </a:p>
          <a:p>
            <a:r>
              <a:rPr lang="en-US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2-body bound state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4876800" y="5874603"/>
            <a:ext cx="457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              </a:t>
            </a:r>
            <a:r>
              <a:rPr lang="en-US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a&gt;0</a:t>
            </a:r>
          </a:p>
          <a:p>
            <a:r>
              <a:rPr lang="en-US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shallow 2-body bound </a:t>
            </a:r>
            <a:r>
              <a:rPr lang="en-US" sz="2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</a:t>
            </a:r>
            <a:endParaRPr lang="en-US" sz="2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1371600" y="5105400"/>
            <a:ext cx="1803699" cy="400110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BCS Superfluid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5715000" y="4114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    </a:t>
            </a:r>
          </a:p>
        </p:txBody>
      </p:sp>
      <p:sp>
        <p:nvSpPr>
          <p:cNvPr id="39947" name="Oval 11"/>
          <p:cNvSpPr>
            <a:spLocks noChangeArrowheads="1"/>
          </p:cNvSpPr>
          <p:nvPr/>
        </p:nvSpPr>
        <p:spPr bwMode="auto">
          <a:xfrm>
            <a:off x="838200" y="1600200"/>
            <a:ext cx="7620000" cy="914400"/>
          </a:xfrm>
          <a:prstGeom prst="ellipse">
            <a:avLst/>
          </a:prstGeom>
          <a:solidFill>
            <a:srgbClr val="00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T, normal atomic (plus a few molecules) phase </a:t>
            </a:r>
          </a:p>
          <a:p>
            <a:pPr algn="ctr"/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4191000" y="3711575"/>
            <a:ext cx="866775" cy="1927225"/>
          </a:xfrm>
          <a:prstGeom prst="rect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0">
                <a:solidFill>
                  <a:srgbClr val="FF3300"/>
                </a:solidFill>
              </a:rPr>
              <a:t>?</a:t>
            </a:r>
          </a:p>
        </p:txBody>
      </p:sp>
      <p:sp>
        <p:nvSpPr>
          <p:cNvPr id="39949" name="AutoShape 13"/>
          <p:cNvSpPr>
            <a:spLocks noChangeArrowheads="1"/>
          </p:cNvSpPr>
          <p:nvPr/>
        </p:nvSpPr>
        <p:spPr bwMode="auto">
          <a:xfrm>
            <a:off x="5476875" y="3028950"/>
            <a:ext cx="3200400" cy="2667000"/>
          </a:xfrm>
          <a:prstGeom prst="rtTriangle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5486400" y="4495800"/>
            <a:ext cx="3048000" cy="1015663"/>
          </a:xfrm>
          <a:prstGeom prst="rect">
            <a:avLst/>
          </a:prstGeom>
          <a:solidFill>
            <a:srgbClr val="00CC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Molecular BEC and</a:t>
            </a:r>
          </a:p>
          <a:p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Atomic+Molecular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Superfluids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1066800" y="452735"/>
            <a:ext cx="7096879" cy="461665"/>
          </a:xfrm>
          <a:prstGeom prst="rect">
            <a:avLst/>
          </a:prstGeom>
          <a:solidFill>
            <a:srgbClr val="0099FF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Phases of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dilute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Fermi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gas in the BCS-BEC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crossover</a:t>
            </a:r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228600" y="4318000"/>
            <a:ext cx="2363147" cy="707886"/>
          </a:xfrm>
          <a:prstGeom prst="rect">
            <a:avLst/>
          </a:prstGeom>
          <a:solidFill>
            <a:schemeClr val="hlink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weak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interaction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between fermions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6477000" y="3798888"/>
            <a:ext cx="2191626" cy="707886"/>
          </a:xfrm>
          <a:prstGeom prst="rect">
            <a:avLst/>
          </a:prstGeom>
          <a:solidFill>
            <a:schemeClr val="hlink"/>
          </a:solidFill>
          <a:ln w="63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weak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interaction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between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dimers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3289300" y="3200400"/>
            <a:ext cx="2816225" cy="46672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Strong interaction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117600"/>
            <a:ext cx="6305550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63550" y="5888038"/>
            <a:ext cx="7842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Solid line with open circles – Chang 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et al.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PRA, 70, 043602 (2004)</a:t>
            </a:r>
          </a:p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Dashed line with squares  -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Astrakharchik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PRL 93, 200404 (2004)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108325" y="544513"/>
            <a:ext cx="11015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BEC side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699125" y="533400"/>
            <a:ext cx="1075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BCS 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00050"/>
            <a:ext cx="501015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2438400" y="4191000"/>
          <a:ext cx="3921125" cy="2025650"/>
        </p:xfrm>
        <a:graphic>
          <a:graphicData uri="http://schemas.openxmlformats.org/presentationml/2006/ole">
            <p:oleObj spid="_x0000_s29698" name="Equation" r:id="rId4" imgW="2031840" imgH="990360" progId="Equation.3">
              <p:embed/>
            </p:oleObj>
          </a:graphicData>
        </a:graphic>
      </p:graphicFrame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13564" y="6313488"/>
            <a:ext cx="76636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Fixed node GFMC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results:   S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.-Y. Chang 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PRA 70, 043602 (2004)</a:t>
            </a:r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513" y="304800"/>
            <a:ext cx="8562975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4448175" y="6415088"/>
            <a:ext cx="44793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Zweirlein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et al.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Nature </a:t>
            </a:r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435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1047 (2005)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914400"/>
            <a:ext cx="403860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93725" y="193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2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105400" y="2879725"/>
            <a:ext cx="36327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Bogoliubov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-Anderson phonons </a:t>
            </a:r>
          </a:p>
          <a:p>
            <a:pPr eaLnBrk="1" hangingPunct="1"/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contribution only </a:t>
            </a: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H="1" flipV="1">
            <a:off x="2438400" y="2819400"/>
            <a:ext cx="2514600" cy="304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168900" y="1676400"/>
            <a:ext cx="363272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Bogoliubov-Anderson  phonons</a:t>
            </a:r>
          </a:p>
          <a:p>
            <a:pPr eaLnBrk="1" hangingPunct="1"/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and quasiparticle contribution</a:t>
            </a:r>
          </a:p>
          <a:p>
            <a:pPr eaLnBrk="1" hangingPunct="1"/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(dot-dashed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line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)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H="1">
            <a:off x="2362200" y="1981200"/>
            <a:ext cx="26670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1274" name="Object 10"/>
          <p:cNvGraphicFramePr>
            <a:graphicFrameLocks noChangeAspect="1"/>
          </p:cNvGraphicFramePr>
          <p:nvPr/>
        </p:nvGraphicFramePr>
        <p:xfrm>
          <a:off x="76200" y="4325874"/>
          <a:ext cx="4800600" cy="2495550"/>
        </p:xfrm>
        <a:graphic>
          <a:graphicData uri="http://schemas.openxmlformats.org/presentationml/2006/ole">
            <p:oleObj spid="_x0000_s14338" name="Equation" r:id="rId5" imgW="2933640" imgH="1523880" progId="Equation.DSMT4">
              <p:embed/>
            </p:oleObj>
          </a:graphicData>
        </a:graphic>
      </p:graphicFrame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5165725" y="3946525"/>
            <a:ext cx="38747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Quasi-particles contribution only </a:t>
            </a:r>
          </a:p>
          <a:p>
            <a:pPr eaLnBrk="1" hangingPunct="1"/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(dashed line)</a:t>
            </a:r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 flipH="1" flipV="1">
            <a:off x="2286000" y="2819400"/>
            <a:ext cx="2514600" cy="1143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5318125" y="998538"/>
            <a:ext cx="31662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Normal Fermi Gas</a:t>
            </a:r>
          </a:p>
          <a:p>
            <a:pPr eaLnBrk="1" hangingPunct="1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(with vertical offset, solid line)</a:t>
            </a:r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 flipH="1">
            <a:off x="4038600" y="1219200"/>
            <a:ext cx="1219200" cy="76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7450137" y="95250"/>
            <a:ext cx="1617663" cy="666750"/>
          </a:xfrm>
          <a:prstGeom prst="rect">
            <a:avLst/>
          </a:prstGeom>
          <a:solidFill>
            <a:srgbClr val="00CCFF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 = 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±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"/>
                <a:cs typeface="Times New Roman" pitchFamily="18" charset="0"/>
              </a:rPr>
              <a:t>∞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5181600" y="4841875"/>
            <a:ext cx="41304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µ -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chemical potential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(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circles)</a:t>
            </a: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 flipH="1" flipV="1">
            <a:off x="2895600" y="3200400"/>
            <a:ext cx="2362200" cy="1905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181600" y="6073914"/>
            <a:ext cx="3867021" cy="707886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Bulgac, Drut, and Magierski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Phys. Rev.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96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090404 (2006)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1524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Finite temperature properties from QMC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0238"/>
            <a:ext cx="4802104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3000" y="5638800"/>
            <a:ext cx="7391400" cy="10156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Full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initio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theory  (no free parameters)</a:t>
            </a:r>
          </a:p>
          <a:p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Bulgac, Drut, and Magierski, Phys. Rev.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120401 (2007)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2860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Experiment (about 100,000 atoms in  a trap):</a:t>
            </a:r>
          </a:p>
          <a:p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Measurement of the Entropy and Critical Temperature of a Strongly Interacting Fermi Gas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Luo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Clancy, Joseph,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Kinast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and Thomas, Phys. Rev.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98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080402 (2007)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1752" y="1905000"/>
            <a:ext cx="403604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6324600"/>
            <a:ext cx="7325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a talk given by C. Salomon, June 2nd,  2010,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Saclay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5" y="204789"/>
            <a:ext cx="8328465" cy="619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066800"/>
            <a:ext cx="8991600" cy="338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15887" y="4549775"/>
          <a:ext cx="6970713" cy="1568450"/>
        </p:xfrm>
        <a:graphic>
          <a:graphicData uri="http://schemas.openxmlformats.org/presentationml/2006/ole">
            <p:oleObj spid="_x0000_s15362" name="Equation" r:id="rId4" imgW="3949560" imgH="888840" progId="Equation.DSMT4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2895600" y="6400800"/>
            <a:ext cx="6160854" cy="369332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Bulgac, Drut, and Magierski, Phys. Rev. A 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78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023625 (2008)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258" y="228600"/>
            <a:ext cx="79379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Long range order, superfluidity  and condensate fraction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O. Penrose (1951), O. Penrose and L. Onsager (1956), C.N. Yang (1962)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04800"/>
            <a:ext cx="8749383" cy="52322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Critical temperature for superfluid to normal transition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257800"/>
            <a:ext cx="7696200" cy="40011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Bulgac, Drut, and Magierski, Phys. Rev. A </a:t>
            </a:r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78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023625 (2008)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791200"/>
            <a:ext cx="8333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Amherst-ETH:               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Burovski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et al. Phys. Rev.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101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090402 (2008)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Hard and soft bosons:    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Pilati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et al. PRL </a:t>
            </a:r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140405 (2008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662" y="990600"/>
            <a:ext cx="534713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2389"/>
            <a:ext cx="3105150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631177" y="471616"/>
          <a:ext cx="5410683" cy="2119184"/>
        </p:xfrm>
        <a:graphic>
          <a:graphicData uri="http://schemas.openxmlformats.org/presentationml/2006/ole">
            <p:oleObj spid="_x0000_s16386" name="Equation" r:id="rId4" imgW="3047760" imgH="1193760" progId="Equation.DSMT4">
              <p:embed/>
            </p:oleObj>
          </a:graphicData>
        </a:graphic>
      </p:graphicFrame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2914650"/>
            <a:ext cx="32575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28600" y="6172200"/>
            <a:ext cx="47005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Magierski, Wlazlowski, Bulgac, and Drut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Phys. Rev.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 103, 210403 (2009) 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6305490"/>
            <a:ext cx="3775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pseudo-gap vanishes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Mathematica1"/>
              </a:rPr>
              <a:t>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en-US" sz="2000" b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816472"/>
            <a:ext cx="3048000" cy="2489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601788"/>
            <a:ext cx="8521820" cy="39703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Outline: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What is a unitary gas?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DFT extension to superfluid systems and its further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extension to time-dependent phenomena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 rare excitation mode in unitary Fermi gases: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The Higgs mode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 birth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life of vortices in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unitary Fermi gas </a:t>
            </a:r>
            <a:endPara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real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28600"/>
            <a:ext cx="61150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48920" y="5791200"/>
            <a:ext cx="5337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pseudogap around the unitary point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Onset around 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758484" y="6242448"/>
          <a:ext cx="1371600" cy="374073"/>
        </p:xfrm>
        <a:graphic>
          <a:graphicData uri="http://schemas.openxmlformats.org/presentationml/2006/ole">
            <p:oleObj spid="_x0000_s37891" name="Equation" r:id="rId4" imgW="83808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921514"/>
            <a:ext cx="8266237" cy="707886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Using photoemission spectroscopy to probe  a strongly interacting Fermi gas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Stewart, Gaebler, and Jin, Nature, </a:t>
            </a:r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454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 744 (2008)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57288"/>
            <a:ext cx="4183028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5863" y="685800"/>
            <a:ext cx="3538537" cy="488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52401" y="4249120"/>
          <a:ext cx="4724400" cy="857867"/>
        </p:xfrm>
        <a:graphic>
          <a:graphicData uri="http://schemas.openxmlformats.org/presentationml/2006/ole">
            <p:oleObj spid="_x0000_s17410" name="Equation" r:id="rId5" imgW="2311200" imgH="419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52400" y="2044005"/>
            <a:ext cx="807612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What happens when there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are not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enough partners </a:t>
            </a:r>
            <a:endPara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everyone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pair with? </a:t>
            </a:r>
            <a:endParaRPr 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2381250" y="5587425"/>
            <a:ext cx="38956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What theory tells us?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val 2"/>
          <p:cNvSpPr>
            <a:spLocks noChangeArrowheads="1"/>
          </p:cNvSpPr>
          <p:nvPr/>
        </p:nvSpPr>
        <p:spPr bwMode="auto">
          <a:xfrm>
            <a:off x="228600" y="520700"/>
            <a:ext cx="1981200" cy="1905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35" name="Oval 3"/>
          <p:cNvSpPr>
            <a:spLocks noChangeArrowheads="1"/>
          </p:cNvSpPr>
          <p:nvPr/>
        </p:nvSpPr>
        <p:spPr bwMode="auto">
          <a:xfrm>
            <a:off x="685800" y="990600"/>
            <a:ext cx="1066800" cy="990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2362200" y="1511300"/>
          <a:ext cx="6705600" cy="774700"/>
        </p:xfrm>
        <a:graphic>
          <a:graphicData uri="http://schemas.openxmlformats.org/presentationml/2006/ole">
            <p:oleObj spid="_x0000_s18434" name="Equation" r:id="rId4" imgW="3403440" imgH="393480" progId="Equation.DSMT4">
              <p:embed/>
            </p:oleObj>
          </a:graphicData>
        </a:graphic>
      </p:graphicFrame>
      <p:sp>
        <p:nvSpPr>
          <p:cNvPr id="44037" name="Oval 5"/>
          <p:cNvSpPr>
            <a:spLocks noChangeArrowheads="1"/>
          </p:cNvSpPr>
          <p:nvPr/>
        </p:nvSpPr>
        <p:spPr bwMode="auto">
          <a:xfrm>
            <a:off x="304800" y="2743200"/>
            <a:ext cx="1981200" cy="1905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38" name="Oval 6"/>
          <p:cNvSpPr>
            <a:spLocks noChangeArrowheads="1"/>
          </p:cNvSpPr>
          <p:nvPr/>
        </p:nvSpPr>
        <p:spPr bwMode="auto">
          <a:xfrm>
            <a:off x="1066800" y="3200400"/>
            <a:ext cx="1066800" cy="990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2667000" y="3276600"/>
            <a:ext cx="63053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LOFF/FFLO 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solution (1964)</a:t>
            </a:r>
          </a:p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Pairing gap becomes a spatially varying function</a:t>
            </a:r>
          </a:p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Translational invariance broken</a:t>
            </a:r>
          </a:p>
        </p:txBody>
      </p:sp>
      <p:sp>
        <p:nvSpPr>
          <p:cNvPr id="44040" name="Oval 8"/>
          <p:cNvSpPr>
            <a:spLocks noChangeArrowheads="1"/>
          </p:cNvSpPr>
          <p:nvPr/>
        </p:nvSpPr>
        <p:spPr bwMode="auto">
          <a:xfrm>
            <a:off x="355600" y="5181600"/>
            <a:ext cx="2616200" cy="1270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41" name="Oval 9"/>
          <p:cNvSpPr>
            <a:spLocks noChangeArrowheads="1"/>
          </p:cNvSpPr>
          <p:nvPr/>
        </p:nvSpPr>
        <p:spPr bwMode="auto">
          <a:xfrm>
            <a:off x="1320800" y="5334000"/>
            <a:ext cx="685800" cy="990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3413125" y="5486400"/>
            <a:ext cx="41454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Muether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Sedrakian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(2002)</a:t>
            </a:r>
          </a:p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Translational invariant solution</a:t>
            </a:r>
          </a:p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Rotational invariance broken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2438400" y="304800"/>
            <a:ext cx="59997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Green   –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Fermi sphere of spin-up fermions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Yellow  –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Fermi sphere of spin-down fermions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703387"/>
            <a:ext cx="6477000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609600" y="6019800"/>
            <a:ext cx="8059258" cy="461665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Bulgac, Forbes,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Schwenk, Phys. Rev.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97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, 020402 (2006)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16283" y="609600"/>
            <a:ext cx="7151317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Induced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P-wave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superfluidity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Two new superfluid phases where before they were not expected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288925" y="5241925"/>
            <a:ext cx="7259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One Bose superfluid coexisting with one P-wave Fermi superfluid</a:t>
            </a:r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 flipV="1">
            <a:off x="914400" y="3276600"/>
            <a:ext cx="1600200" cy="1905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3957638" y="5622925"/>
            <a:ext cx="4652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Two coexisting P-wave Fermi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superfluids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 flipH="1" flipV="1">
            <a:off x="6172200" y="2667000"/>
            <a:ext cx="1600200" cy="30480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288925" y="376535"/>
            <a:ext cx="7678705" cy="461665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we think is happening in spin imbalanced systems?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7100" y="2562225"/>
            <a:ext cx="17907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90800"/>
            <a:ext cx="16002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914400"/>
            <a:ext cx="737394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8600" y="300335"/>
            <a:ext cx="5869620" cy="461665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refined EOS for spin unbalanced systems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52400" y="5791200"/>
          <a:ext cx="4552288" cy="990600"/>
        </p:xfrm>
        <a:graphic>
          <a:graphicData uri="http://schemas.openxmlformats.org/presentationml/2006/ole">
            <p:oleObj spid="_x0000_s20482" name="Equation" r:id="rId4" imgW="2450880" imgH="533160" progId="Equation.DSMT4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4791670"/>
            <a:ext cx="899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Black line:       normal part of the energy density  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Blue points:    DMC calculations for normal state, Lobo et al, PRL 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97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200403 (2006)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Gray crosses:  experimental EOS due to Shin, Phys. Rev. A 77, 041603(R) (2008)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4191000"/>
            <a:ext cx="4059381" cy="707886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Bulgac and Forbes,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Phys. Rev.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101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215301 (2008)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324290"/>
            <a:ext cx="4192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Red line: Larkin-</a:t>
            </a:r>
            <a:r>
              <a:rPr lang="en-US" sz="20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Ovchinnikov</a:t>
            </a:r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phase</a:t>
            </a:r>
            <a:endParaRPr lang="en-US" sz="20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581400" y="2971800"/>
            <a:ext cx="3657600" cy="1524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676400"/>
            <a:ext cx="824815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need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also to treat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inhomogeneous systems!</a:t>
            </a:r>
          </a:p>
          <a:p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Monte Carlo  (feasible for small particle numbers only)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Density Functional Theory  (large particle numbers)</a:t>
            </a:r>
          </a:p>
          <a:p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1) one needs to find an Energy Density Functional  (EDF) 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and 2) to extend DFT to superfluid phenomena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152400" y="539889"/>
            <a:ext cx="5486400" cy="5478423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Density Functional Theory (DFT) </a:t>
            </a:r>
          </a:p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Hohenberg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and Kohn, 1964</a:t>
            </a:r>
          </a:p>
          <a:p>
            <a:endParaRPr lang="en-US" b="1" dirty="0">
              <a:solidFill>
                <a:srgbClr val="FFFF00"/>
              </a:solidFill>
              <a:latin typeface="Bookman" pitchFamily="18" charset="0"/>
            </a:endParaRPr>
          </a:p>
          <a:p>
            <a:endParaRPr lang="en-US" dirty="0">
              <a:solidFill>
                <a:srgbClr val="FFFF00"/>
              </a:solidFill>
              <a:latin typeface="Bookman" pitchFamily="18" charset="0"/>
            </a:endParaRPr>
          </a:p>
          <a:p>
            <a:endParaRPr lang="en-US" dirty="0">
              <a:solidFill>
                <a:srgbClr val="FFFF00"/>
              </a:solidFill>
              <a:latin typeface="Bookman" pitchFamily="18" charset="0"/>
            </a:endParaRPr>
          </a:p>
          <a:p>
            <a:endParaRPr lang="en-US" dirty="0">
              <a:solidFill>
                <a:srgbClr val="FFFF00"/>
              </a:solidFill>
              <a:latin typeface="Bookman" pitchFamily="18" charset="0"/>
            </a:endParaRPr>
          </a:p>
          <a:p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" pitchFamily="18" charset="0"/>
            </a:endParaRP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Local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Density Approximation (LDA)  Kohn and Sham, 1965 </a:t>
            </a:r>
          </a:p>
          <a:p>
            <a:endParaRPr lang="en-US" dirty="0">
              <a:solidFill>
                <a:srgbClr val="FFFF00"/>
              </a:solidFill>
              <a:latin typeface="Bookman" pitchFamily="18" charset="0"/>
            </a:endParaRPr>
          </a:p>
          <a:p>
            <a:endParaRPr lang="en-US" dirty="0">
              <a:solidFill>
                <a:srgbClr val="FFFF00"/>
              </a:solidFill>
              <a:latin typeface="Bookman" pitchFamily="18" charset="0"/>
            </a:endParaRPr>
          </a:p>
          <a:p>
            <a:endParaRPr lang="en-US" dirty="0">
              <a:solidFill>
                <a:srgbClr val="FFFF00"/>
              </a:solidFill>
              <a:latin typeface="Bookman" pitchFamily="18" charset="0"/>
            </a:endParaRPr>
          </a:p>
          <a:p>
            <a:endParaRPr lang="en-US" dirty="0">
              <a:solidFill>
                <a:srgbClr val="FFFF00"/>
              </a:solidFill>
              <a:latin typeface="Bookman" pitchFamily="18" charset="0"/>
            </a:endParaRPr>
          </a:p>
          <a:p>
            <a:endParaRPr lang="en-US" dirty="0">
              <a:solidFill>
                <a:srgbClr val="FFFF00"/>
              </a:solidFill>
              <a:latin typeface="Bookman" pitchFamily="18" charset="0"/>
            </a:endParaRPr>
          </a:p>
          <a:p>
            <a:endParaRPr lang="en-US" dirty="0">
              <a:solidFill>
                <a:srgbClr val="FFFF00"/>
              </a:solidFill>
              <a:latin typeface="Bookman" pitchFamily="18" charset="0"/>
            </a:endParaRPr>
          </a:p>
          <a:p>
            <a:endParaRPr lang="en-US" dirty="0">
              <a:solidFill>
                <a:srgbClr val="FFFF00"/>
              </a:solidFill>
              <a:latin typeface="Bookman" pitchFamily="18" charset="0"/>
            </a:endParaRPr>
          </a:p>
          <a:p>
            <a:endParaRPr lang="en-US" dirty="0">
              <a:solidFill>
                <a:srgbClr val="FFFF00"/>
              </a:solidFill>
              <a:latin typeface="Bookman" pitchFamily="18" charset="0"/>
            </a:endParaRPr>
          </a:p>
          <a:p>
            <a:endParaRPr lang="en-US" dirty="0">
              <a:solidFill>
                <a:srgbClr val="FFFF00"/>
              </a:solidFill>
              <a:latin typeface="Bookman" pitchFamily="18" charset="0"/>
            </a:endParaRPr>
          </a:p>
          <a:p>
            <a:endParaRPr lang="en-US" dirty="0">
              <a:solidFill>
                <a:srgbClr val="FFFF00"/>
              </a:solidFill>
              <a:latin typeface="Bookman" pitchFamily="18" charset="0"/>
            </a:endParaRPr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1171575" y="1606550"/>
          <a:ext cx="2425700" cy="679450"/>
        </p:xfrm>
        <a:graphic>
          <a:graphicData uri="http://schemas.openxmlformats.org/presentationml/2006/ole">
            <p:oleObj spid="_x0000_s35842" name="Equation" r:id="rId3" imgW="863280" imgH="241200" progId="Equation.DSMT4">
              <p:embed/>
            </p:oleObj>
          </a:graphicData>
        </a:graphic>
      </p:graphicFrame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5791200" y="1677987"/>
            <a:ext cx="3200400" cy="455613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Condensed" pitchFamily="34" charset="0"/>
              </a:rPr>
              <a:t>particle density only!</a:t>
            </a:r>
          </a:p>
        </p:txBody>
      </p:sp>
      <p:sp>
        <p:nvSpPr>
          <p:cNvPr id="64517" name="Line 5"/>
          <p:cNvSpPr>
            <a:spLocks noChangeShapeType="1"/>
          </p:cNvSpPr>
          <p:nvPr/>
        </p:nvSpPr>
        <p:spPr bwMode="auto">
          <a:xfrm flipH="1" flipV="1">
            <a:off x="3810000" y="1905000"/>
            <a:ext cx="1752600" cy="0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64518" name="Object 6"/>
          <p:cNvGraphicFramePr>
            <a:graphicFrameLocks noChangeAspect="1"/>
          </p:cNvGraphicFramePr>
          <p:nvPr/>
        </p:nvGraphicFramePr>
        <p:xfrm>
          <a:off x="266700" y="3222625"/>
          <a:ext cx="5243513" cy="2720975"/>
        </p:xfrm>
        <a:graphic>
          <a:graphicData uri="http://schemas.openxmlformats.org/presentationml/2006/ole">
            <p:oleObj spid="_x0000_s35843" name="Equation" r:id="rId4" imgW="2590560" imgH="1346040" progId="Equation.DSMT4">
              <p:embed/>
            </p:oleObj>
          </a:graphicData>
        </a:graphic>
      </p:graphicFrame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5562600" y="3259137"/>
            <a:ext cx="3657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energy density is typically </a:t>
            </a:r>
          </a:p>
          <a:p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determined in </a:t>
            </a:r>
            <a:r>
              <a:rPr lang="en-US" sz="18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initio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calculations</a:t>
            </a:r>
          </a:p>
          <a:p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infinite homogeneous matter.</a:t>
            </a:r>
          </a:p>
          <a:p>
            <a:endParaRPr lang="en-US" sz="1800" b="1" dirty="0">
              <a:solidFill>
                <a:srgbClr val="FFFF00"/>
              </a:solidFill>
            </a:endParaRPr>
          </a:p>
          <a:p>
            <a:r>
              <a:rPr lang="en-US" sz="1800" b="1" dirty="0">
                <a:solidFill>
                  <a:srgbClr val="66FF33"/>
                </a:solidFill>
              </a:rPr>
              <a:t> 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6324600" y="5334000"/>
            <a:ext cx="2601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Kohn-Sham equations</a:t>
            </a:r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 flipH="1">
            <a:off x="4800600" y="5562600"/>
            <a:ext cx="14478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33600" y="533400"/>
          <a:ext cx="6684963" cy="4756150"/>
        </p:xfrm>
        <a:graphic>
          <a:graphicData uri="http://schemas.openxmlformats.org/presentationml/2006/ole">
            <p:oleObj spid="_x0000_s1026" name="Equation" r:id="rId3" imgW="3213000" imgH="2286000" progId="Equation.DSMT4">
              <p:embed/>
            </p:oleObj>
          </a:graphicData>
        </a:graphic>
      </p:graphicFrame>
      <p:sp>
        <p:nvSpPr>
          <p:cNvPr id="1027" name="Line 3"/>
          <p:cNvSpPr>
            <a:spLocks noChangeShapeType="1"/>
          </p:cNvSpPr>
          <p:nvPr/>
        </p:nvSpPr>
        <p:spPr bwMode="auto">
          <a:xfrm flipV="1">
            <a:off x="4125913" y="4038600"/>
            <a:ext cx="1676400" cy="1295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2286000" y="5334000"/>
            <a:ext cx="59721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Universal functional of  particle density alone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Independent of external potential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024188" y="76200"/>
            <a:ext cx="2919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Kohn-Sham theorem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2133600" y="3352800"/>
            <a:ext cx="48006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136525" y="2667000"/>
            <a:ext cx="19113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Injective map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(one-to-one)</a:t>
            </a:r>
          </a:p>
        </p:txBody>
      </p:sp>
      <p:sp>
        <p:nvSpPr>
          <p:cNvPr id="1032" name="Line 10"/>
          <p:cNvSpPr>
            <a:spLocks noChangeShapeType="1"/>
          </p:cNvSpPr>
          <p:nvPr/>
        </p:nvSpPr>
        <p:spPr bwMode="auto">
          <a:xfrm>
            <a:off x="2133600" y="2819400"/>
            <a:ext cx="48006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" name="Line 11"/>
          <p:cNvSpPr>
            <a:spLocks noChangeShapeType="1"/>
          </p:cNvSpPr>
          <p:nvPr/>
        </p:nvSpPr>
        <p:spPr bwMode="auto">
          <a:xfrm>
            <a:off x="2160588" y="2819400"/>
            <a:ext cx="0" cy="533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" name="Line 12"/>
          <p:cNvSpPr>
            <a:spLocks noChangeShapeType="1"/>
          </p:cNvSpPr>
          <p:nvPr/>
        </p:nvSpPr>
        <p:spPr bwMode="auto">
          <a:xfrm>
            <a:off x="6910388" y="2819400"/>
            <a:ext cx="0" cy="5334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514600" y="6229350"/>
            <a:ext cx="3884613" cy="476250"/>
          </a:xfrm>
          <a:prstGeom prst="rect">
            <a:avLst/>
          </a:prstGeom>
          <a:solidFill>
            <a:srgbClr val="99CC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Normal Fermi systems only!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44550" y="2711450"/>
            <a:ext cx="7118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 However, not everyone is normal!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603718"/>
            <a:ext cx="708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One reason: </a:t>
            </a:r>
          </a:p>
          <a:p>
            <a:endParaRPr lang="en-U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(for the nerds, I mean the hard-core theorists, 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not  for the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phenomenologists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4491335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Bertsch’s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Many-Body X challenge, Seattle, 1999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295400"/>
            <a:ext cx="79784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Why would one want to study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unitary gas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5276671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What are the ground state properties of the many-body system composed of spin ½ fermions interacting via a zero-range, infinite scattering-length contact interaction. </a:t>
            </a:r>
            <a:endParaRPr lang="en-US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33400" y="2590800"/>
            <a:ext cx="807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>
                <a:solidFill>
                  <a:srgbClr val="FFFF00"/>
                </a:solidFill>
                <a:latin typeface="Franklin Gothic Condensed"/>
              </a:rPr>
              <a:t>   </a:t>
            </a:r>
            <a:r>
              <a:rPr lang="en-US" sz="2000" b="1" dirty="0">
                <a:solidFill>
                  <a:srgbClr val="FFFF00"/>
                </a:solidFill>
                <a:latin typeface="Franklin Gothic Condensed"/>
              </a:rPr>
              <a:t>Dilute atomic Fermi gases                   </a:t>
            </a:r>
            <a:r>
              <a:rPr lang="en-US" sz="2000" b="1" dirty="0" err="1">
                <a:solidFill>
                  <a:srgbClr val="FFFF00"/>
                </a:solidFill>
                <a:latin typeface="Franklin Gothic Condensed"/>
              </a:rPr>
              <a:t>T</a:t>
            </a:r>
            <a:r>
              <a:rPr lang="en-US" sz="2000" b="1" baseline="-25000" dirty="0" err="1">
                <a:solidFill>
                  <a:srgbClr val="FFFF00"/>
                </a:solidFill>
                <a:latin typeface="Franklin Gothic Condensed"/>
              </a:rPr>
              <a:t>c</a:t>
            </a:r>
            <a:r>
              <a:rPr lang="en-US" sz="2000" b="1" baseline="-25000" dirty="0">
                <a:solidFill>
                  <a:srgbClr val="FFFF00"/>
                </a:solidFill>
                <a:latin typeface="Franklin Gothic Condensed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Math3"/>
                <a:sym typeface="Euclid Symbol" pitchFamily="18" charset="2"/>
              </a:rPr>
              <a:t></a:t>
            </a:r>
            <a:r>
              <a:rPr lang="en-US" sz="2000" b="1" dirty="0">
                <a:solidFill>
                  <a:srgbClr val="FFFF00"/>
                </a:solidFill>
                <a:latin typeface="Math3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Euclid" pitchFamily="18" charset="0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Calibri" pitchFamily="34" charset="0"/>
              </a:rPr>
              <a:t>10</a:t>
            </a:r>
            <a:r>
              <a:rPr lang="en-US" sz="2000" b="1" baseline="30000" dirty="0">
                <a:solidFill>
                  <a:srgbClr val="FFFF00"/>
                </a:solidFill>
                <a:latin typeface="Calibri" pitchFamily="34" charset="0"/>
              </a:rPr>
              <a:t>-9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Franklin Gothic Condensed"/>
              </a:rPr>
              <a:t>eV</a:t>
            </a:r>
            <a:r>
              <a:rPr lang="en-US" sz="2000" b="1" dirty="0">
                <a:solidFill>
                  <a:srgbClr val="FFFF00"/>
                </a:solidFill>
                <a:latin typeface="Franklin Gothic Condensed"/>
              </a:rPr>
              <a:t> </a:t>
            </a:r>
          </a:p>
          <a:p>
            <a:endParaRPr lang="en-US" sz="2000" b="1" dirty="0">
              <a:solidFill>
                <a:srgbClr val="FFFF00"/>
              </a:solidFill>
              <a:latin typeface="Franklin Gothic Condensed"/>
            </a:endParaRPr>
          </a:p>
          <a:p>
            <a:pPr>
              <a:buFont typeface="Wingdings" pitchFamily="2" charset="2"/>
              <a:buChar char="ü"/>
            </a:pPr>
            <a:r>
              <a:rPr lang="en-US" sz="2000" b="1" dirty="0">
                <a:solidFill>
                  <a:srgbClr val="FFFF00"/>
                </a:solidFill>
                <a:latin typeface="Franklin Gothic Condensed"/>
              </a:rPr>
              <a:t>   Liquid  </a:t>
            </a:r>
            <a:r>
              <a:rPr lang="en-US" sz="2000" b="1" baseline="30000" dirty="0">
                <a:solidFill>
                  <a:srgbClr val="FFFF00"/>
                </a:solidFill>
                <a:latin typeface="Franklin Gothic Condensed"/>
              </a:rPr>
              <a:t>3</a:t>
            </a:r>
            <a:r>
              <a:rPr lang="en-US" sz="2000" b="1" dirty="0">
                <a:solidFill>
                  <a:srgbClr val="FFFF00"/>
                </a:solidFill>
                <a:latin typeface="Franklin Gothic Condensed"/>
              </a:rPr>
              <a:t>He                                             </a:t>
            </a:r>
            <a:r>
              <a:rPr lang="en-US" sz="2000" b="1" dirty="0" err="1">
                <a:solidFill>
                  <a:srgbClr val="FFFF00"/>
                </a:solidFill>
                <a:latin typeface="Franklin Gothic Condensed"/>
              </a:rPr>
              <a:t>T</a:t>
            </a:r>
            <a:r>
              <a:rPr lang="en-US" sz="2000" b="1" baseline="-25000" dirty="0" err="1">
                <a:solidFill>
                  <a:srgbClr val="FFFF00"/>
                </a:solidFill>
                <a:latin typeface="Franklin Gothic Condensed"/>
              </a:rPr>
              <a:t>c</a:t>
            </a:r>
            <a:r>
              <a:rPr lang="en-US" sz="2000" b="1" baseline="-25000" dirty="0">
                <a:solidFill>
                  <a:srgbClr val="FFFF00"/>
                </a:solidFill>
                <a:latin typeface="Franklin Gothic Condensed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Calibri" pitchFamily="34" charset="0"/>
                <a:sym typeface="Euclid Symbol" pitchFamily="18" charset="2"/>
              </a:rPr>
              <a:t></a:t>
            </a:r>
            <a:r>
              <a:rPr lang="en-US" sz="2000" b="1" baseline="-25000" dirty="0">
                <a:solidFill>
                  <a:srgbClr val="FFFF00"/>
                </a:solidFill>
                <a:latin typeface="Franklin Gothic Condensed"/>
              </a:rPr>
              <a:t>   </a:t>
            </a:r>
            <a:r>
              <a:rPr lang="en-US" sz="2000" b="1" dirty="0" smtClean="0">
                <a:solidFill>
                  <a:srgbClr val="FFFF00"/>
                </a:solidFill>
                <a:latin typeface="Franklin Gothic Condensed"/>
              </a:rPr>
              <a:t>10</a:t>
            </a:r>
            <a:r>
              <a:rPr lang="en-US" sz="2000" b="1" baseline="30000" dirty="0" smtClean="0">
                <a:solidFill>
                  <a:srgbClr val="FFFF00"/>
                </a:solidFill>
                <a:latin typeface="Franklin Gothic Condensed"/>
              </a:rPr>
              <a:t>-7</a:t>
            </a:r>
            <a:r>
              <a:rPr lang="en-US" sz="2000" b="1" dirty="0" smtClean="0">
                <a:solidFill>
                  <a:srgbClr val="FFFF00"/>
                </a:solidFill>
                <a:latin typeface="Franklin Gothic Condensed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Franklin Gothic Condensed"/>
              </a:rPr>
              <a:t>eV</a:t>
            </a:r>
            <a:endParaRPr lang="en-US" sz="2000" b="1" dirty="0">
              <a:solidFill>
                <a:srgbClr val="FFFF00"/>
              </a:solidFill>
              <a:latin typeface="Franklin Gothic Condensed"/>
            </a:endParaRPr>
          </a:p>
          <a:p>
            <a:endParaRPr lang="en-US" sz="2000" b="1" dirty="0">
              <a:solidFill>
                <a:srgbClr val="FFFF00"/>
              </a:solidFill>
              <a:latin typeface="Franklin Gothic Condensed"/>
            </a:endParaRPr>
          </a:p>
          <a:p>
            <a:pPr>
              <a:buFont typeface="Wingdings" pitchFamily="2" charset="2"/>
              <a:buChar char="ü"/>
            </a:pPr>
            <a:r>
              <a:rPr lang="en-US" sz="2000" b="1" dirty="0">
                <a:solidFill>
                  <a:srgbClr val="FFFF00"/>
                </a:solidFill>
                <a:latin typeface="Franklin Gothic Condensed"/>
              </a:rPr>
              <a:t>   Metals, composite materials                </a:t>
            </a:r>
            <a:r>
              <a:rPr lang="en-US" sz="2000" b="1" dirty="0" err="1">
                <a:solidFill>
                  <a:srgbClr val="FFFF00"/>
                </a:solidFill>
                <a:latin typeface="Franklin Gothic Condensed"/>
              </a:rPr>
              <a:t>T</a:t>
            </a:r>
            <a:r>
              <a:rPr lang="en-US" sz="2000" b="1" baseline="-25000" dirty="0" err="1">
                <a:solidFill>
                  <a:srgbClr val="FFFF00"/>
                </a:solidFill>
                <a:latin typeface="Franklin Gothic Condensed"/>
              </a:rPr>
              <a:t>c</a:t>
            </a:r>
            <a:r>
              <a:rPr lang="en-US" sz="2000" b="1" dirty="0">
                <a:solidFill>
                  <a:srgbClr val="FFFF00"/>
                </a:solidFill>
                <a:latin typeface="Franklin Gothic Condensed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Math3"/>
                <a:sym typeface="Euclid Symbol" pitchFamily="18" charset="2"/>
              </a:rPr>
              <a:t></a:t>
            </a:r>
            <a:r>
              <a:rPr lang="en-US" sz="2000" b="1" dirty="0">
                <a:solidFill>
                  <a:srgbClr val="FFFF00"/>
                </a:solidFill>
                <a:latin typeface="Math3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Franklin Gothic Condensed"/>
              </a:rPr>
              <a:t>10</a:t>
            </a:r>
            <a:r>
              <a:rPr lang="en-US" sz="2000" b="1" baseline="30000" dirty="0">
                <a:solidFill>
                  <a:srgbClr val="FFFF00"/>
                </a:solidFill>
                <a:latin typeface="Franklin Gothic Condensed"/>
              </a:rPr>
              <a:t>-3 </a:t>
            </a:r>
            <a:r>
              <a:rPr lang="en-US" sz="2000" b="1" dirty="0">
                <a:solidFill>
                  <a:srgbClr val="FFFF00"/>
                </a:solidFill>
                <a:latin typeface="Franklin Gothic Condensed"/>
              </a:rPr>
              <a:t>– 10</a:t>
            </a:r>
            <a:r>
              <a:rPr lang="en-US" sz="2000" b="1" baseline="30000" dirty="0">
                <a:solidFill>
                  <a:srgbClr val="FFFF00"/>
                </a:solidFill>
                <a:latin typeface="Franklin Gothic Condensed"/>
              </a:rPr>
              <a:t>-2</a:t>
            </a:r>
            <a:r>
              <a:rPr lang="en-US" sz="2000" b="1" dirty="0">
                <a:solidFill>
                  <a:srgbClr val="FFFF00"/>
                </a:solidFill>
                <a:latin typeface="Franklin Gothic Condensed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Franklin Gothic Condensed"/>
              </a:rPr>
              <a:t>eV</a:t>
            </a:r>
            <a:endParaRPr lang="en-US" sz="2000" b="1" dirty="0">
              <a:solidFill>
                <a:srgbClr val="FFFF00"/>
              </a:solidFill>
              <a:latin typeface="Franklin Gothic Condensed"/>
            </a:endParaRPr>
          </a:p>
          <a:p>
            <a:endParaRPr lang="en-US" sz="2000" b="1" dirty="0">
              <a:solidFill>
                <a:srgbClr val="FFFF00"/>
              </a:solidFill>
              <a:latin typeface="Franklin Gothic Condensed"/>
            </a:endParaRPr>
          </a:p>
          <a:p>
            <a:pPr>
              <a:buFont typeface="Wingdings" pitchFamily="2" charset="2"/>
              <a:buChar char="ü"/>
            </a:pPr>
            <a:r>
              <a:rPr lang="en-US" sz="2000" b="1" dirty="0">
                <a:solidFill>
                  <a:srgbClr val="FFFF00"/>
                </a:solidFill>
                <a:latin typeface="Franklin Gothic Condensed"/>
              </a:rPr>
              <a:t>   Nuclei, neutron stars                            </a:t>
            </a:r>
            <a:r>
              <a:rPr lang="en-US" sz="2000" b="1" dirty="0" err="1">
                <a:solidFill>
                  <a:srgbClr val="FFFF00"/>
                </a:solidFill>
                <a:latin typeface="Franklin Gothic Condensed"/>
              </a:rPr>
              <a:t>T</a:t>
            </a:r>
            <a:r>
              <a:rPr lang="en-US" sz="2000" b="1" baseline="-25000" dirty="0" err="1">
                <a:solidFill>
                  <a:srgbClr val="FFFF00"/>
                </a:solidFill>
                <a:latin typeface="Franklin Gothic Condensed"/>
              </a:rPr>
              <a:t>c</a:t>
            </a:r>
            <a:r>
              <a:rPr lang="en-US" sz="2000" b="1" dirty="0">
                <a:solidFill>
                  <a:srgbClr val="FFFF00"/>
                </a:solidFill>
                <a:latin typeface="Franklin Gothic Condensed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Math3"/>
                <a:sym typeface="Euclid Symbol" pitchFamily="18" charset="2"/>
              </a:rPr>
              <a:t></a:t>
            </a:r>
            <a:r>
              <a:rPr lang="en-US" sz="2000" b="1" dirty="0">
                <a:solidFill>
                  <a:srgbClr val="FFFF00"/>
                </a:solidFill>
                <a:latin typeface="Math3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Franklin Gothic Condensed"/>
              </a:rPr>
              <a:t>10</a:t>
            </a:r>
            <a:r>
              <a:rPr lang="en-US" sz="2000" b="1" baseline="30000" dirty="0">
                <a:solidFill>
                  <a:srgbClr val="FFFF00"/>
                </a:solidFill>
                <a:latin typeface="Franklin Gothic Condensed"/>
              </a:rPr>
              <a:t>5</a:t>
            </a:r>
            <a:r>
              <a:rPr lang="en-US" sz="2000" b="1" dirty="0">
                <a:solidFill>
                  <a:srgbClr val="FFFF00"/>
                </a:solidFill>
                <a:latin typeface="Franklin Gothic Condensed"/>
              </a:rPr>
              <a:t> –</a:t>
            </a:r>
            <a:r>
              <a:rPr lang="en-US" sz="2000" b="1" dirty="0">
                <a:latin typeface="Franklin Gothic Condensed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Franklin Gothic Condensed"/>
              </a:rPr>
              <a:t>10</a:t>
            </a:r>
            <a:r>
              <a:rPr lang="en-US" sz="2000" b="1" baseline="30000" dirty="0">
                <a:solidFill>
                  <a:srgbClr val="FFFF00"/>
                </a:solidFill>
                <a:latin typeface="Franklin Gothic Condensed"/>
              </a:rPr>
              <a:t>6</a:t>
            </a:r>
            <a:r>
              <a:rPr lang="en-US" sz="2000" b="1" dirty="0">
                <a:solidFill>
                  <a:srgbClr val="FFFF00"/>
                </a:solidFill>
                <a:latin typeface="Franklin Gothic Condensed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Franklin Gothic Condensed"/>
              </a:rPr>
              <a:t>eV</a:t>
            </a:r>
            <a:endParaRPr lang="en-US" sz="2000" b="1" dirty="0">
              <a:solidFill>
                <a:srgbClr val="FFFF00"/>
              </a:solidFill>
              <a:latin typeface="Franklin Gothic Condensed"/>
            </a:endParaRPr>
          </a:p>
          <a:p>
            <a:endParaRPr lang="en-US" sz="2000" b="1" dirty="0">
              <a:solidFill>
                <a:srgbClr val="FFFF00"/>
              </a:solidFill>
              <a:latin typeface="Franklin Gothic Condensed"/>
            </a:endParaRPr>
          </a:p>
          <a:p>
            <a:pPr>
              <a:buFontTx/>
              <a:buChar char="•"/>
            </a:pPr>
            <a:r>
              <a:rPr lang="en-US" sz="2000" b="1" dirty="0">
                <a:solidFill>
                  <a:srgbClr val="FFFF00"/>
                </a:solidFill>
                <a:latin typeface="Franklin Gothic Condensed"/>
              </a:rPr>
              <a:t>   QCD color superconductivity                </a:t>
            </a:r>
            <a:r>
              <a:rPr lang="en-US" sz="2000" b="1" dirty="0" err="1">
                <a:solidFill>
                  <a:srgbClr val="FFFF00"/>
                </a:solidFill>
                <a:latin typeface="Franklin Gothic Condensed"/>
              </a:rPr>
              <a:t>T</a:t>
            </a:r>
            <a:r>
              <a:rPr lang="en-US" sz="2000" b="1" baseline="-25000" dirty="0" err="1">
                <a:solidFill>
                  <a:srgbClr val="FFFF00"/>
                </a:solidFill>
                <a:latin typeface="Franklin Gothic Condensed"/>
              </a:rPr>
              <a:t>c</a:t>
            </a:r>
            <a:r>
              <a:rPr lang="en-US" sz="2000" b="1" dirty="0">
                <a:solidFill>
                  <a:srgbClr val="FFFF00"/>
                </a:solidFill>
                <a:latin typeface="Franklin Gothic Condensed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Math3"/>
                <a:sym typeface="Euclid Symbol" pitchFamily="18" charset="2"/>
              </a:rPr>
              <a:t></a:t>
            </a:r>
            <a:r>
              <a:rPr lang="en-US" sz="2000" b="1" dirty="0">
                <a:solidFill>
                  <a:srgbClr val="FFFF00"/>
                </a:solidFill>
                <a:latin typeface="Math3"/>
              </a:rPr>
              <a:t> </a:t>
            </a:r>
            <a:r>
              <a:rPr lang="en-US" sz="2000" b="1" dirty="0">
                <a:solidFill>
                  <a:srgbClr val="FFFF00"/>
                </a:solidFill>
                <a:latin typeface="Franklin Gothic Condensed"/>
              </a:rPr>
              <a:t>10</a:t>
            </a:r>
            <a:r>
              <a:rPr lang="en-US" sz="2000" b="1" baseline="30000" dirty="0">
                <a:solidFill>
                  <a:srgbClr val="FFFF00"/>
                </a:solidFill>
                <a:latin typeface="Franklin Gothic Condensed"/>
              </a:rPr>
              <a:t>7 </a:t>
            </a:r>
            <a:r>
              <a:rPr lang="en-US" sz="2000" b="1" dirty="0">
                <a:solidFill>
                  <a:srgbClr val="FFFF00"/>
                </a:solidFill>
                <a:latin typeface="Franklin Gothic Condensed"/>
              </a:rPr>
              <a:t>– 10</a:t>
            </a:r>
            <a:r>
              <a:rPr lang="en-US" sz="2000" b="1" baseline="30000" dirty="0">
                <a:solidFill>
                  <a:srgbClr val="FFFF00"/>
                </a:solidFill>
                <a:latin typeface="Franklin Gothic Condensed"/>
              </a:rPr>
              <a:t>8 </a:t>
            </a:r>
            <a:r>
              <a:rPr lang="en-US" sz="2000" b="1" dirty="0" err="1">
                <a:solidFill>
                  <a:srgbClr val="FFFF00"/>
                </a:solidFill>
                <a:latin typeface="Franklin Gothic Condensed"/>
              </a:rPr>
              <a:t>eV</a:t>
            </a:r>
            <a:r>
              <a:rPr lang="en-US" sz="2000" b="1" dirty="0">
                <a:solidFill>
                  <a:srgbClr val="FFFF00"/>
                </a:solidFill>
                <a:latin typeface="Franklin Gothic Condensed"/>
              </a:rPr>
              <a:t> </a:t>
            </a:r>
          </a:p>
          <a:p>
            <a:endParaRPr lang="en-US" sz="2000" b="1" dirty="0">
              <a:solidFill>
                <a:srgbClr val="FFFF00"/>
              </a:solidFill>
              <a:latin typeface="Franklin Gothic Condensed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838200" y="814388"/>
            <a:ext cx="6719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Condensed" pitchFamily="34" charset="0"/>
              </a:rPr>
              <a:t>Superconductivity and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Condensed" pitchFamily="34" charset="0"/>
              </a:rPr>
              <a:t>superfluidity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Condensed" pitchFamily="34" charset="0"/>
              </a:rPr>
              <a:t> in Fermi systems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715000" y="6019800"/>
            <a:ext cx="2706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FF3300"/>
                </a:solidFill>
                <a:latin typeface="Franklin Gothic Condensed"/>
              </a:rPr>
              <a:t> </a:t>
            </a:r>
            <a:r>
              <a:rPr lang="en-US" sz="2000" b="1" i="1">
                <a:solidFill>
                  <a:srgbClr val="FF3300"/>
                </a:solidFill>
                <a:latin typeface="Franklin Gothic Condensed"/>
              </a:rPr>
              <a:t>units (1 eV </a:t>
            </a:r>
            <a:r>
              <a:rPr lang="en-US" sz="2000" b="1">
                <a:solidFill>
                  <a:srgbClr val="FF3300"/>
                </a:solidFill>
                <a:latin typeface="Math3"/>
                <a:sym typeface="Euclid Symbol" pitchFamily="18" charset="2"/>
              </a:rPr>
              <a:t></a:t>
            </a:r>
            <a:r>
              <a:rPr lang="en-US" sz="2000" b="1">
                <a:latin typeface="Franklin Gothic Condensed"/>
              </a:rPr>
              <a:t> </a:t>
            </a:r>
            <a:r>
              <a:rPr lang="en-US" sz="2000" b="1" i="1">
                <a:solidFill>
                  <a:srgbClr val="FF3300"/>
                </a:solidFill>
                <a:latin typeface="Franklin Gothic Condensed"/>
              </a:rPr>
              <a:t>10</a:t>
            </a:r>
            <a:r>
              <a:rPr lang="en-US" sz="2000" b="1" i="1" baseline="30000">
                <a:solidFill>
                  <a:srgbClr val="FF3300"/>
                </a:solidFill>
                <a:latin typeface="Franklin Gothic Condensed"/>
              </a:rPr>
              <a:t>4</a:t>
            </a:r>
            <a:r>
              <a:rPr lang="en-US" sz="2000" b="1" i="1">
                <a:solidFill>
                  <a:srgbClr val="FF3300"/>
                </a:solidFill>
                <a:latin typeface="Franklin Gothic Condensed"/>
              </a:rPr>
              <a:t> K)</a:t>
            </a:r>
            <a:r>
              <a:rPr lang="en-US" sz="2000" b="1" i="1">
                <a:latin typeface="Franklin Gothic Condensed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347663" y="1219200"/>
          <a:ext cx="7840662" cy="3932238"/>
        </p:xfrm>
        <a:graphic>
          <a:graphicData uri="http://schemas.openxmlformats.org/presentationml/2006/ole">
            <p:oleObj spid="_x0000_s31746" name="Equation" r:id="rId3" imgW="3441600" imgH="1726920" progId="Equation.DSMT4">
              <p:embed/>
            </p:oleObj>
          </a:graphicData>
        </a:graphic>
      </p:graphicFrame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1000" y="358914"/>
            <a:ext cx="53227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SLDA  - Extension of Kohn-Sham approach to </a:t>
            </a:r>
          </a:p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superfluid Fermi systems  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90550" y="6129338"/>
            <a:ext cx="56063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There is a little problem! The pairing field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  <a:sym typeface="Euclid Symbol" pitchFamily="18" charset="2"/>
              </a:rPr>
              <a:t>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diverges. 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33400" y="5226050"/>
            <a:ext cx="62209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Mean-field and pairing field are both local fields!</a:t>
            </a:r>
          </a:p>
          <a:p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(for sake of simplicity spin degrees of freedom are not shown)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461963" y="603250"/>
          <a:ext cx="8755062" cy="5354638"/>
        </p:xfrm>
        <a:graphic>
          <a:graphicData uri="http://schemas.openxmlformats.org/presentationml/2006/ole">
            <p:oleObj spid="_x0000_s32770" name="Equation" r:id="rId3" imgW="4889160" imgH="3492360" progId="Equation.DSMT4">
              <p:embed/>
            </p:oleObj>
          </a:graphicData>
        </a:graphic>
      </p:graphicFrame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0" y="5943600"/>
            <a:ext cx="92131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Position and momentum dependent running coupling constant</a:t>
            </a:r>
          </a:p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Observables are (obviously) independent of cut-off energy (when chosen properly).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 flipV="1">
            <a:off x="762000" y="4343400"/>
            <a:ext cx="381000" cy="16002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1128713" y="4191000"/>
            <a:ext cx="67056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1128713" y="3200400"/>
            <a:ext cx="67056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1157288" y="3200400"/>
            <a:ext cx="0" cy="9906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H="1">
            <a:off x="7805738" y="3195638"/>
            <a:ext cx="4762" cy="995362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2057400" y="66675"/>
            <a:ext cx="4160563" cy="40011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SLDA (renormalized) equations</a:t>
            </a: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1981200" y="1066800"/>
            <a:ext cx="17526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4305300" y="1079500"/>
            <a:ext cx="1752600" cy="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998538" y="1371600"/>
          <a:ext cx="6421437" cy="4754563"/>
        </p:xfrm>
        <a:graphic>
          <a:graphicData uri="http://schemas.openxmlformats.org/presentationml/2006/ole">
            <p:oleObj spid="_x0000_s2050" name="Equation" r:id="rId3" imgW="3276360" imgH="2425680" progId="Equation.DSMT4">
              <p:embed/>
            </p:oleObj>
          </a:graphicData>
        </a:graphic>
      </p:graphicFrame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76200" y="0"/>
            <a:ext cx="71342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 SLDA (DFT) energy density functional at unitarity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for equal numbers of spin-up and spin-down fermions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696913"/>
            <a:ext cx="44910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Only this combination is cutoff independent </a:t>
            </a:r>
          </a:p>
        </p:txBody>
      </p:sp>
      <p:sp>
        <p:nvSpPr>
          <p:cNvPr id="9" name="Left Brace 8"/>
          <p:cNvSpPr/>
          <p:nvPr/>
        </p:nvSpPr>
        <p:spPr>
          <a:xfrm rot="5400000">
            <a:off x="3048000" y="0"/>
            <a:ext cx="304800" cy="2438400"/>
          </a:xfrm>
          <a:prstGeom prst="leftBrace">
            <a:avLst>
              <a:gd name="adj1" fmla="val 100000"/>
              <a:gd name="adj2" fmla="val 50000"/>
            </a:avLst>
          </a:prstGeom>
          <a:ln w="38100">
            <a:solidFill>
              <a:srgbClr val="35DF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6096000"/>
            <a:ext cx="7415213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Mathematica1"/>
              <a:buChar char="a"/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can take any positive value,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but the best results are obtained when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sym typeface="Mathematica1"/>
              </a:rPr>
              <a:t>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is fixed by the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qp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-spectrum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76200" y="76200"/>
            <a:ext cx="5265738" cy="830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Fermions at unitarity in a harmonic trap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Total energies E(N)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5334000"/>
            <a:ext cx="8915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GFMC     - Chang and Bertsch, Phys. Rev. A 76, 021603(R) (2007)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FN-DMC - von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Stecher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Greene and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Blume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PRL </a:t>
            </a:r>
            <a:r>
              <a:rPr lang="en-US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99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233201 (2007)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                                                                             PRA </a:t>
            </a:r>
            <a:r>
              <a:rPr lang="en-US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76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053613 (2007)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000125"/>
            <a:ext cx="53340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45113" y="6418263"/>
            <a:ext cx="3759200" cy="40005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Bulgac, PRA  76, 040502(R) (2007)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9413" y="914400"/>
            <a:ext cx="490378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5588" y="6421438"/>
            <a:ext cx="3759200" cy="40005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Bulgac, PRA  76, 040502(R) (2007)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0325" y="5410200"/>
            <a:ext cx="7391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GFMC     - Chang and Bertsch, Phys. Rev. A 76, 021603(R) (2007)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FN-DMC - von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Stecher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Greene and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Blume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PRL </a:t>
            </a:r>
            <a:r>
              <a:rPr lang="en-US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99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233201 (2007)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                                                                              PRA </a:t>
            </a:r>
            <a:r>
              <a:rPr lang="en-US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76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053613 (2007)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658938" y="4876800"/>
          <a:ext cx="4818062" cy="609600"/>
        </p:xfrm>
        <a:graphic>
          <a:graphicData uri="http://schemas.openxmlformats.org/presentationml/2006/ole">
            <p:oleObj spid="_x0000_s3074" name="Equation" r:id="rId4" imgW="3111480" imgH="393480" progId="Equation.DSMT4">
              <p:embed/>
            </p:oleObj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6988" y="23813"/>
            <a:ext cx="5265737" cy="83185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Fermions at unitarity in a harmonic trap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Pairing gaps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87338" y="5499100"/>
            <a:ext cx="6805612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solid/dotted blue line        - SLDA, homogeneous GFMC due to Carlson et al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red circles                          - GFMC due to Carlson and Reddy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dashed blue line                - SLDA, homogeneous MC due to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Juillet</a:t>
            </a:r>
            <a:endParaRPr 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black dashed-dotted line –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meanfield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at </a:t>
            </a:r>
            <a:r>
              <a:rPr lang="en-US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unitarity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04800" y="152400"/>
            <a:ext cx="6362700" cy="4572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Quasiparticle spectrum in homogeneous matter</a:t>
            </a: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675" y="762000"/>
            <a:ext cx="4784725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29238" y="6418263"/>
            <a:ext cx="3759200" cy="40005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Bulgac, PRA  76, 040502(R) (2007)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4724400"/>
            <a:ext cx="6957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NB! In DFT one does not try to reproduce the single-particle spectrum (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the Fermi level)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914400"/>
            <a:ext cx="737394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8600" y="300335"/>
            <a:ext cx="4282775" cy="461665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EOS for spin polarized systems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52400" y="5791200"/>
          <a:ext cx="4552288" cy="990600"/>
        </p:xfrm>
        <a:graphic>
          <a:graphicData uri="http://schemas.openxmlformats.org/presentationml/2006/ole">
            <p:oleObj spid="_x0000_s33794" name="Equation" r:id="rId4" imgW="2450880" imgH="533160" progId="Equation.DSMT4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4791670"/>
            <a:ext cx="899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Black line:       normal part of the energy density  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Blue points:    DMC calculations for normal state, Lobo et al, PRL 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97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200403 (2006)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Gray crosses:  experimental EOS due to Shin, Phys. Rev. A 77, 041603(R) (2008)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6073914"/>
            <a:ext cx="4059381" cy="707886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Bulgac and Forbes,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Phys. Rev.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101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215301 (2008)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324290"/>
            <a:ext cx="7093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Red line: Larkin-</a:t>
            </a:r>
            <a:r>
              <a:rPr lang="en-US" sz="20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Ovchinnikov</a:t>
            </a:r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phase (unitary Fermi supersolid)</a:t>
            </a:r>
            <a:endParaRPr lang="en-US" sz="20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2024961"/>
            <a:ext cx="4876800" cy="292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2400" y="228600"/>
            <a:ext cx="8458200" cy="954107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Unitary Fermi Supersolid: </a:t>
            </a:r>
          </a:p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the Larkin-Ovchinnikov phase    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445000" y="5782056"/>
          <a:ext cx="4622800" cy="990600"/>
        </p:xfrm>
        <a:graphic>
          <a:graphicData uri="http://schemas.openxmlformats.org/presentationml/2006/ole">
            <p:oleObj spid="_x0000_s26626" name="Equation" r:id="rId4" imgW="2489040" imgH="533160" progId="Equation.DSMT4">
              <p:embed/>
            </p:oleObj>
          </a:graphicData>
        </a:graphic>
      </p:graphicFrame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1308288"/>
            <a:ext cx="4800600" cy="433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52400" y="5562600"/>
            <a:ext cx="2661306" cy="707886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Bulgac and Forbes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PRL </a:t>
            </a:r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215301 (2008)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62580"/>
            <a:ext cx="699883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Formalism for Time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Dependent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Phenomena 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3988" y="685800"/>
            <a:ext cx="89154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time-dependent density functional theory is viewed in general as a reformulation of the exact quantum mechanical time evolution of a many-body system when only one-body properties are considered.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1905000"/>
            <a:ext cx="685800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A.K.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Rajagopal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J. Callaway, Phys. Rev. B </a:t>
            </a:r>
            <a:r>
              <a:rPr lang="en-US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1912 (1973)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Peuckert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J. Phys. C </a:t>
            </a:r>
            <a:r>
              <a:rPr lang="en-US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4945 (1978)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Runge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E.K.U. Gross, Phys. Rev.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Lett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52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997 (1984)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http://www.tddft.org</a:t>
            </a:r>
            <a:endParaRPr lang="en-US" dirty="0">
              <a:latin typeface="+mn-lt"/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85763" y="3505200"/>
          <a:ext cx="8610213" cy="2741613"/>
        </p:xfrm>
        <a:graphic>
          <a:graphicData uri="http://schemas.openxmlformats.org/presentationml/2006/ole">
            <p:oleObj spid="_x0000_s4098" name="Equation" r:id="rId3" imgW="4381200" imgH="1549080" progId="Equation.DSMT4">
              <p:embed/>
            </p:oleObj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029200" y="3962400"/>
            <a:ext cx="685800" cy="0"/>
          </a:xfrm>
          <a:prstGeom prst="line">
            <a:avLst/>
          </a:prstGeom>
          <a:ln w="63500">
            <a:solidFill>
              <a:srgbClr val="33CC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8200" y="6421438"/>
            <a:ext cx="7620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time-dependent phenomena one has to add currents.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38200"/>
            <a:ext cx="7390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are the scattering length and the effective range?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434946" y="2297113"/>
          <a:ext cx="5346854" cy="2884487"/>
        </p:xfrm>
        <a:graphic>
          <a:graphicData uri="http://schemas.openxmlformats.org/presentationml/2006/ole">
            <p:oleObj spid="_x0000_s7170" name="Equation" r:id="rId3" imgW="1930320" imgH="1041120" progId="Equation.DSMT4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33600" y="6096000"/>
            <a:ext cx="6597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If the energy is small only the s-wave  is relevant.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903538"/>
            <a:ext cx="72390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rare excitation mode: </a:t>
            </a:r>
            <a:endParaRPr lang="en-U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the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Higgs pairing mode.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47638"/>
            <a:ext cx="7818438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Energy of a Fermi system as a function of the pairing gap</a:t>
            </a: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8725" y="685800"/>
            <a:ext cx="39020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28600" y="4343400"/>
          <a:ext cx="3162300" cy="1455738"/>
        </p:xfrm>
        <a:graphic>
          <a:graphicData uri="http://schemas.openxmlformats.org/presentationml/2006/ole">
            <p:oleObj spid="_x0000_s5122" name="Equation" r:id="rId4" imgW="1600200" imgH="736560" progId="Equation.DSMT4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3705225" y="4800600"/>
          <a:ext cx="5210175" cy="838200"/>
        </p:xfrm>
        <a:graphic>
          <a:graphicData uri="http://schemas.openxmlformats.org/presentationml/2006/ole">
            <p:oleObj spid="_x0000_s5123" name="Equation" r:id="rId5" imgW="2882880" imgH="41904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0" y="6096000"/>
            <a:ext cx="34528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“Landau-Ginzburg” equation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6096000"/>
            <a:ext cx="29924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Quantum hydrodynamics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58763"/>
            <a:ext cx="6315075" cy="157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Higgs mode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Small amplitude oscillations of the modulus of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order parameter (pairing gap)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074863"/>
            <a:ext cx="4581525" cy="348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5710238" y="3505200"/>
          <a:ext cx="2900362" cy="915988"/>
        </p:xfrm>
        <a:graphic>
          <a:graphicData uri="http://schemas.openxmlformats.org/presentationml/2006/ole">
            <p:oleObj spid="_x0000_s6146" name="Equation" r:id="rId4" imgW="723600" imgH="22860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5943600"/>
            <a:ext cx="6062663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mode has a bit more complex character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cf.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Volkov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Kogan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(1972)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13" y="1647825"/>
            <a:ext cx="45720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7088" y="1676400"/>
            <a:ext cx="4581525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3581400" y="6411913"/>
            <a:ext cx="5229225" cy="369887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FF00"/>
                </a:solidFill>
                <a:latin typeface="Calibri" pitchFamily="34" charset="0"/>
              </a:rPr>
              <a:t>Bulgac and Yoon, Phys. Rev. Lett.  </a:t>
            </a:r>
            <a:r>
              <a:rPr lang="en-US" b="1" u="sng">
                <a:solidFill>
                  <a:srgbClr val="FFFF00"/>
                </a:solidFill>
                <a:latin typeface="Calibri" pitchFamily="34" charset="0"/>
              </a:rPr>
              <a:t>102</a:t>
            </a:r>
            <a:r>
              <a:rPr lang="en-US" b="1">
                <a:solidFill>
                  <a:srgbClr val="FFFF00"/>
                </a:solidFill>
                <a:latin typeface="Calibri" pitchFamily="34" charset="0"/>
              </a:rPr>
              <a:t>, 085302 (2009)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0188" y="388203"/>
            <a:ext cx="6322308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Response of a unitary Fermi system to changing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scattering length with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time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800600"/>
            <a:ext cx="8662988" cy="1631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All these modes have a very low frequency below the pairing gap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 a very large amplitude and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very large excitation energy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None of these modes can be described either within Quantum Hydrodynamics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 Landau-Ginzburg like approaches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76200"/>
            <a:ext cx="200229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429000" y="6411913"/>
            <a:ext cx="5486400" cy="369887"/>
          </a:xfrm>
          <a:prstGeom prst="rect">
            <a:avLst/>
          </a:prstGeom>
          <a:solidFill>
            <a:srgbClr val="0099CC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FF00"/>
                </a:solidFill>
                <a:latin typeface="Calibri" pitchFamily="34" charset="0"/>
              </a:rPr>
              <a:t>Bulgac and Yoon, Phys. Rev. Lett.  </a:t>
            </a:r>
            <a:r>
              <a:rPr lang="en-US" b="1" u="sng">
                <a:solidFill>
                  <a:srgbClr val="FFFF00"/>
                </a:solidFill>
                <a:latin typeface="Calibri" pitchFamily="34" charset="0"/>
              </a:rPr>
              <a:t>102</a:t>
            </a:r>
            <a:r>
              <a:rPr lang="en-US" b="1">
                <a:solidFill>
                  <a:srgbClr val="FFFF00"/>
                </a:solidFill>
                <a:latin typeface="Calibri" pitchFamily="34" charset="0"/>
              </a:rPr>
              <a:t>, 085302 (2009)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76200"/>
            <a:ext cx="85121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3D unitary Fermi gas confined to a 1D ho potential well (pancake)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5715000"/>
            <a:ext cx="906303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Black solid line – Time dependence of the cloud radius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Black dashed line – Time dependence of the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quadrupole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moment of momentum distribution</a:t>
            </a:r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552450" y="609600"/>
            <a:ext cx="80105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latin typeface="Calibri" pitchFamily="34" charset="0"/>
              </a:rPr>
              <a:t>New qualitative excitation mode of a superfluid Fermi system</a:t>
            </a:r>
          </a:p>
          <a:p>
            <a:r>
              <a:rPr lang="en-US" sz="2400" b="1">
                <a:solidFill>
                  <a:srgbClr val="FFFF00"/>
                </a:solidFill>
                <a:latin typeface="Calibri" pitchFamily="34" charset="0"/>
              </a:rPr>
              <a:t>(non-spherical Fermi momentum distribution) </a:t>
            </a:r>
          </a:p>
        </p:txBody>
      </p:sp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00188"/>
            <a:ext cx="609600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465963"/>
            <a:ext cx="86106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Full 3D implementation of TD-SLDA is a petaflop problem </a:t>
            </a:r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has been completed by now.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Bulgac and Roche, </a:t>
            </a:r>
            <a:r>
              <a:rPr lang="pt-BR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J. Phys. Conf. Series </a:t>
            </a:r>
            <a:r>
              <a:rPr lang="pt-BR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125</a:t>
            </a: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012064 (2008)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3-big-nuc-sl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3581" y="228600"/>
            <a:ext cx="6823821" cy="6400800"/>
          </a:xfrm>
          <a:prstGeom prst="rect">
            <a:avLst/>
          </a:prstGeom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8721" y="253284"/>
            <a:ext cx="7537135" cy="254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57535"/>
            <a:ext cx="5188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TDSLDA 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(equations  look like TDHFB/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TDBdG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66688" y="1905000"/>
          <a:ext cx="8839200" cy="1792287"/>
        </p:xfrm>
        <a:graphic>
          <a:graphicData uri="http://schemas.openxmlformats.org/presentationml/2006/ole">
            <p:oleObj spid="_x0000_s30722" name="Equation" r:id="rId3" imgW="5587920" imgH="1091880" progId="Equation.DSMT4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768" y="3886200"/>
            <a:ext cx="903382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system is placed on a 3D spatial lattice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Derivatives are computed with FFTW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Fully self-consistent treatment with Galilean invariance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 symmetry restrictions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Number of quasiparticle wave functions is of the order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number of spatial </a:t>
            </a:r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lattice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points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Initial state is the ground state of the SLDA  (formally like HFB/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BdG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 code was implementation on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JaguarPf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(NCCS) and Franklin (NERSC)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809685"/>
            <a:ext cx="8991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will present a few short movies, illustrating the complex 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time-dependent dynamics in 2D/3D of a unitary Fermi superfluid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excited with various external probes.</a:t>
            </a:r>
          </a:p>
          <a:p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each case we solved on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JaguarPf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or Franklin the TDSLDA equations for a 32</a:t>
            </a:r>
            <a:r>
              <a:rPr lang="en-US" sz="24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48</a:t>
            </a:r>
            <a:r>
              <a:rPr lang="en-US" sz="24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spatial lattices (approximately for 30k to 40k quasiparticle wavefunctions) for about 10k to 100k time steps using from about 30k to 40k PEs</a:t>
            </a:r>
          </a:p>
          <a:p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Fully unrestricted calculations!</a:t>
            </a:r>
          </a:p>
          <a:p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0909" y="5706070"/>
            <a:ext cx="6046399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 the movies will be eventually posted at</a:t>
            </a:r>
          </a:p>
          <a:p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http://www.phys.washington.edu/groups/qmbnt/index.html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660" y="1066800"/>
            <a:ext cx="459972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5382161"/>
            <a:ext cx="49938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Giorgini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Pitaevskii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Stringari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Rev. Mod. Phys., 80, 1215 (2008)</a:t>
            </a:r>
          </a:p>
          <a:p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Study based on BCS/Leggett approximation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81245" y="457200"/>
            <a:ext cx="4395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Critical velocity in a unitary gas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5486400" y="1447800"/>
          <a:ext cx="3124200" cy="2203450"/>
        </p:xfrm>
        <a:graphic>
          <a:graphicData uri="http://schemas.openxmlformats.org/presentationml/2006/ole">
            <p:oleObj spid="_x0000_s70658" name="Equation" r:id="rId4" imgW="1333440" imgH="93960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57800" y="3886200"/>
            <a:ext cx="3806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Values obtained using QMC data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5638800"/>
            <a:ext cx="2820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Miller et al. (MIT, 2007)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562600" y="4876800"/>
          <a:ext cx="2819400" cy="695195"/>
        </p:xfrm>
        <a:graphic>
          <a:graphicData uri="http://schemas.openxmlformats.org/presentationml/2006/ole">
            <p:oleObj spid="_x0000_s70659" name="Equation" r:id="rId5" imgW="9270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04800"/>
            <a:ext cx="7044749" cy="6370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 us consider a very old and simple example: 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the hydrogen atom.</a:t>
            </a:r>
          </a:p>
          <a:p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ground state energy could only be a function of:</a:t>
            </a:r>
          </a:p>
          <a:p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Electron charge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Electron mass</a:t>
            </a:r>
          </a:p>
          <a:p>
            <a:pPr>
              <a:buFont typeface="Wingdings" pitchFamily="2" charset="2"/>
              <a:buChar char="ü"/>
            </a:pP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Planck’s constant</a:t>
            </a:r>
          </a:p>
          <a:p>
            <a:pPr>
              <a:buFont typeface="Wingdings" pitchFamily="2" charset="2"/>
              <a:buChar char="ü"/>
            </a:pPr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then trivial dimensional arguments lead to</a:t>
            </a:r>
          </a:p>
          <a:p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Only the factor ½ requires some hard work.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720975" y="4419600"/>
          <a:ext cx="2830513" cy="1354138"/>
        </p:xfrm>
        <a:graphic>
          <a:graphicData uri="http://schemas.openxmlformats.org/presentationml/2006/ole">
            <p:oleObj spid="_x0000_s8194" name="Equation" r:id="rId3" imgW="876240" imgH="419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6324600"/>
            <a:ext cx="8293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Density cut through a stirred unitary Fermi gas at various times.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152400"/>
            <a:ext cx="7848600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7924800" cy="543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5439" y="6172200"/>
            <a:ext cx="7742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Profile of the pairing gap of a stirred unitary Fermi gas at various times.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09600"/>
            <a:ext cx="8977714" cy="5663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We created a set of accurate and efficient tools for the petaflop regime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which have been successfully implemented on leadership class computers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(Franklin,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JaguarPF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Currently capable of treating  large volumes for up to 10,000-20,000 fermions ,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for long times, fully self-consistently and with no symmetry restrictions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under the action of complex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spatio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-temporal external probes </a:t>
            </a:r>
          </a:p>
          <a:p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 suites of codes can handle systems and phenomena ranging from: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ground states properties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excited states in the linear response regime,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large amplitude collective motion,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response to various weak and strong external probes</a:t>
            </a:r>
          </a:p>
          <a:p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There is a clear path towards 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exascale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applications and implementation of the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Stochastic TD(A)SLDA</a:t>
            </a:r>
          </a:p>
          <a:p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7765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Properties of the Unitary Fermi Gas (UFG)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447800"/>
            <a:ext cx="9979591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The properties of  the UFG are defined by the number density and the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temperature only           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universal  properties</a:t>
            </a: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UFG is stable and superfluid at zero temperature</a:t>
            </a: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Full thermodynamic properties  are known from </a:t>
            </a:r>
            <a:r>
              <a:rPr lang="en-US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initio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calculations  and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most of  them were confirmed by experiment</a:t>
            </a: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The quasiparticle spectrum was determined in </a:t>
            </a:r>
            <a:r>
              <a:rPr lang="en-US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initio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calculations  at zero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finite temperatures </a:t>
            </a: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UFG has the highest (relative) critical temperature of all  known superfluids</a:t>
            </a: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UFG has the highest critical velocity of all known superfluids</a:t>
            </a: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The elusive Larkin-</a:t>
            </a:r>
            <a:r>
              <a:rPr lang="en-US" sz="2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Ovchinnikov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(FFLO) pairing can be realized under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extremely favorable conditions. The system displays the equivalent of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charge  density waves 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Mathematica4"/>
              </a:rPr>
              <a:t>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supersolid</a:t>
            </a: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Extremely favorable conditions to realize induced 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 or 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-wave superfluidity                </a:t>
            </a: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UFG demonstrates the pseudogap behavior</a:t>
            </a:r>
          </a:p>
          <a:p>
            <a:pPr>
              <a:buFont typeface="Wingdings" pitchFamily="2" charset="2"/>
              <a:buChar char="ü"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In the time-dependent regime one finds an incredible rich range of </a:t>
            </a:r>
          </a:p>
          <a:p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new qualitative phenomena (in particular flow with supercritical velocities)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19400" y="5256212"/>
            <a:ext cx="381000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362916" y="1981200"/>
            <a:ext cx="381000" cy="158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"/>
            <a:ext cx="7305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 us turn now to dilute fermion matter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914400"/>
            <a:ext cx="6318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ground state energy is given by a function: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39850" y="1600200"/>
          <a:ext cx="5492750" cy="884237"/>
        </p:xfrm>
        <a:graphic>
          <a:graphicData uri="http://schemas.openxmlformats.org/presentationml/2006/ole">
            <p:oleObj spid="_x0000_s9218" name="Equation" r:id="rId3" imgW="1498320" imgH="24120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7072" y="2674203"/>
            <a:ext cx="72689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Taking the scattering length to infinity and the range  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the interaction to zero, we are left with: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228600" y="3733800"/>
          <a:ext cx="6605587" cy="2849267"/>
        </p:xfrm>
        <a:graphic>
          <a:graphicData uri="http://schemas.openxmlformats.org/presentationml/2006/ole">
            <p:oleObj spid="_x0000_s9219" name="Equation" r:id="rId4" imgW="1942920" imgH="838080" progId="Equation.DSMT4">
              <p:embed/>
            </p:oleObj>
          </a:graphicData>
        </a:graphic>
      </p:graphicFrame>
      <p:cxnSp>
        <p:nvCxnSpPr>
          <p:cNvPr id="8" name="Straight Arrow Connector 7"/>
          <p:cNvCxnSpPr/>
          <p:nvPr/>
        </p:nvCxnSpPr>
        <p:spPr>
          <a:xfrm rot="10800000">
            <a:off x="6705600" y="4648200"/>
            <a:ext cx="1295400" cy="1066800"/>
          </a:xfrm>
          <a:prstGeom prst="straightConnector1">
            <a:avLst/>
          </a:prstGeom>
          <a:ln w="38100">
            <a:solidFill>
              <a:srgbClr val="31F92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858000" y="5791200"/>
            <a:ext cx="22028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1F9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Pure number</a:t>
            </a:r>
          </a:p>
          <a:p>
            <a:r>
              <a:rPr lang="en-US" sz="2400" b="1" dirty="0" smtClean="0">
                <a:solidFill>
                  <a:srgbClr val="31F9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(dimensionless)</a:t>
            </a:r>
            <a:endParaRPr lang="en-US" sz="2400" b="1" dirty="0">
              <a:solidFill>
                <a:srgbClr val="31F9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228600" y="152400"/>
            <a:ext cx="7641836" cy="923330"/>
          </a:xfrm>
          <a:prstGeom prst="rect">
            <a:avLst/>
          </a:prstGeom>
          <a:solidFill>
            <a:srgbClr val="006666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What are the ground state properties of the many-body system composed of </a:t>
            </a:r>
          </a:p>
          <a:p>
            <a:r>
              <a:rPr 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spin ½ fermions interacting via a zero-range, infinite scattering-length contact</a:t>
            </a:r>
          </a:p>
          <a:p>
            <a:r>
              <a:rPr 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interaction. 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52400" y="1676400"/>
            <a:ext cx="8915400" cy="5078313"/>
          </a:xfrm>
          <a:prstGeom prst="rect">
            <a:avLst/>
          </a:prstGeom>
          <a:solidFill>
            <a:srgbClr val="003366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 1999 it was not yet clear, either theoretically or experimentally, </a:t>
            </a:r>
          </a:p>
          <a:p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whether such fermion matter is stable or not! A number of people argued that</a:t>
            </a:r>
          </a:p>
          <a:p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under such conditions 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Fermionic 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matter is unstable.</a:t>
            </a:r>
          </a:p>
          <a:p>
            <a:pPr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systems of bosons are unstable (Efimov effect)</a:t>
            </a:r>
          </a:p>
          <a:p>
            <a:pPr>
              <a:buFont typeface="Wingdings" pitchFamily="2" charset="2"/>
              <a:buNone/>
            </a:pPr>
            <a:r>
              <a:rPr 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-  systems of  three or more fermion species are unstable (Efimov effect)</a:t>
            </a:r>
          </a:p>
          <a:p>
            <a:pPr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Baker 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(LANL, winner 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the MBX 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challenge) concluded 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that the system is 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stable. See 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also Heiselberg (entry to the same competition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Carlson </a:t>
            </a:r>
            <a:r>
              <a:rPr 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et al 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(2003) Fixed-Node Green Function Monte Carlo</a:t>
            </a:r>
          </a:p>
          <a:p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and </a:t>
            </a:r>
            <a:r>
              <a:rPr lang="en-US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Astrakharchik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en-US" sz="1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 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(2004) FN-DMC provided the best theoretical </a:t>
            </a:r>
          </a:p>
          <a:p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estimates for the ground state energy of such systems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Carlson </a:t>
            </a:r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et al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(2003) have also shown that the system has </a:t>
            </a:r>
            <a:r>
              <a:rPr lang="en-US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huge pairing gap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en-US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1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Thomas’ Duke group (2002) demonstrated experimentally that such systems</a:t>
            </a:r>
          </a:p>
          <a:p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are (meta)stable.  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76200" y="1177925"/>
            <a:ext cx="9144000" cy="400110"/>
          </a:xfrm>
          <a:prstGeom prst="rect">
            <a:avLst/>
          </a:prstGeom>
          <a:solidFill>
            <a:srgbClr val="006600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Why? Besides pure theoretical curiosity, this problem is relevant to neutron stars!  </a:t>
            </a:r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2438400" y="4897966"/>
          <a:ext cx="3136900" cy="1045634"/>
        </p:xfrm>
        <a:graphic>
          <a:graphicData uri="http://schemas.openxmlformats.org/presentationml/2006/ole">
            <p:oleObj spid="_x0000_s34818" name="Equation" r:id="rId4" imgW="1904760" imgH="6346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57200"/>
            <a:ext cx="56578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28600" y="5561013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Green Function Monte Carlo with Fixed Nodes</a:t>
            </a:r>
          </a:p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Chang, Carlson,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Pandharipande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Schmidt, PRL 91, 050401 (2003)</a:t>
            </a:r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6781800" y="2971800"/>
          <a:ext cx="2019300" cy="965200"/>
        </p:xfrm>
        <a:graphic>
          <a:graphicData uri="http://schemas.openxmlformats.org/presentationml/2006/ole">
            <p:oleObj spid="_x0000_s28674" name="Equation" r:id="rId4" imgW="87624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533400" y="845403"/>
            <a:ext cx="834517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initial </a:t>
            </a:r>
            <a:r>
              <a:rPr lang="en-US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Bertsch’s</a:t>
            </a:r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Many Body challenge has evolved over time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became the problem of </a:t>
            </a:r>
            <a:r>
              <a:rPr lang="en-US" sz="24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Fermions in the Unitary Regime</a:t>
            </a:r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this is part of the BCS-BEC crossover problem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434975" y="2743200"/>
            <a:ext cx="65472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is very dilute, but strongly interacting!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Euclid Extra" pitchFamily="18" charset="2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4419600" y="4057650"/>
            <a:ext cx="2514600" cy="646331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n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|a|</a:t>
            </a:r>
            <a:r>
              <a:rPr lang="en-US" sz="36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Euclid Extra" pitchFamily="18" charset="2"/>
              </a:rPr>
              <a:t> 1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990600" y="4114800"/>
            <a:ext cx="2209800" cy="666750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n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sz="3600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en-US" sz="3600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 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Euclid Extra" pitchFamily="18" charset="2"/>
              </a:rPr>
              <a:t> 1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974725" y="5105400"/>
            <a:ext cx="5216525" cy="666750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sz="36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  </a:t>
            </a: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Euclid Extra" pitchFamily="18" charset="2"/>
              </a:rPr>
              <a:t>    n</a:t>
            </a:r>
            <a:r>
              <a:rPr lang="en-US" sz="3600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Euclid Extra" pitchFamily="18" charset="2"/>
              </a:rPr>
              <a:t>-1/3   </a:t>
            </a: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Euclid Extra" pitchFamily="18" charset="2"/>
              </a:rPr>
              <a:t>≈  </a:t>
            </a: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Euclid Symbol" pitchFamily="18" charset="2"/>
              </a:rPr>
              <a:t></a:t>
            </a:r>
            <a:r>
              <a:rPr lang="en-US" sz="36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Euclid Symbol" pitchFamily="18" charset="2"/>
              </a:rPr>
              <a:t>F </a:t>
            </a: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Euclid Symbol" pitchFamily="18" charset="2"/>
              </a:rPr>
              <a:t>/2</a:t>
            </a:r>
            <a:r>
              <a:rPr lang="en-US" sz="36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  <a:sym typeface="Euclid Symbol" pitchFamily="18" charset="2"/>
              </a:rPr>
              <a:t>     </a:t>
            </a: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Euclid Extra" pitchFamily="18" charset="2"/>
              </a:rPr>
              <a:t> |a|</a:t>
            </a:r>
            <a:endParaRPr lang="en-US" sz="3600" baseline="30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Euclid Extra" pitchFamily="18" charset="2"/>
            </a:endParaRP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593725" y="6061075"/>
            <a:ext cx="27651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r</a:t>
            </a:r>
            <a:r>
              <a:rPr lang="en-US" sz="2000" b="1" baseline="-25000" dirty="0">
                <a:solidFill>
                  <a:srgbClr val="FFFF00"/>
                </a:solidFill>
              </a:rPr>
              <a:t>0</a:t>
            </a:r>
            <a:r>
              <a:rPr lang="en-US" sz="2000" b="1" dirty="0"/>
              <a:t>  </a:t>
            </a:r>
            <a:r>
              <a:rPr lang="en-US" sz="2000" b="1" dirty="0">
                <a:solidFill>
                  <a:srgbClr val="FFFF00"/>
                </a:solidFill>
              </a:rPr>
              <a:t>-</a:t>
            </a:r>
            <a:r>
              <a:rPr lang="en-US" sz="2000" b="1" dirty="0"/>
              <a:t>  </a:t>
            </a:r>
            <a:r>
              <a:rPr lang="en-US" sz="2000" b="1" dirty="0">
                <a:solidFill>
                  <a:srgbClr val="FFFF00"/>
                </a:solidFill>
              </a:rPr>
              <a:t>range of interaction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 flipH="1" flipV="1">
            <a:off x="1371600" y="5715000"/>
            <a:ext cx="76200" cy="457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5775325" y="5984875"/>
            <a:ext cx="23432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a - scattering length</a:t>
            </a:r>
            <a:r>
              <a:rPr lang="en-US" sz="2000" b="1" dirty="0"/>
              <a:t> </a:t>
            </a:r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 flipH="1" flipV="1">
            <a:off x="5943600" y="5638800"/>
            <a:ext cx="304800" cy="38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6400800" y="4765675"/>
            <a:ext cx="21980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 - number density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2718</Words>
  <Application>Microsoft Office PowerPoint</Application>
  <PresentationFormat>On-screen Show (4:3)</PresentationFormat>
  <Paragraphs>381</Paragraphs>
  <Slides>53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Aurel Bulgac</dc:creator>
  <cp:lastModifiedBy>Aurel Bulgac</cp:lastModifiedBy>
  <cp:revision>15</cp:revision>
  <dcterms:created xsi:type="dcterms:W3CDTF">2006-08-16T00:00:00Z</dcterms:created>
  <dcterms:modified xsi:type="dcterms:W3CDTF">2010-07-27T09:43:47Z</dcterms:modified>
</cp:coreProperties>
</file>