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80" r:id="rId3"/>
    <p:sldId id="374" r:id="rId4"/>
    <p:sldId id="335" r:id="rId5"/>
    <p:sldId id="293" r:id="rId6"/>
    <p:sldId id="373" r:id="rId7"/>
    <p:sldId id="258" r:id="rId8"/>
    <p:sldId id="259" r:id="rId9"/>
    <p:sldId id="260" r:id="rId10"/>
    <p:sldId id="379" r:id="rId11"/>
    <p:sldId id="358" r:id="rId12"/>
    <p:sldId id="292" r:id="rId13"/>
    <p:sldId id="381" r:id="rId14"/>
    <p:sldId id="382" r:id="rId15"/>
    <p:sldId id="383" r:id="rId16"/>
    <p:sldId id="384" r:id="rId17"/>
    <p:sldId id="297" r:id="rId18"/>
    <p:sldId id="294" r:id="rId19"/>
    <p:sldId id="295" r:id="rId20"/>
    <p:sldId id="296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85" r:id="rId44"/>
    <p:sldId id="386" r:id="rId45"/>
    <p:sldId id="327" r:id="rId46"/>
    <p:sldId id="387" r:id="rId47"/>
    <p:sldId id="388" r:id="rId48"/>
    <p:sldId id="333" r:id="rId49"/>
    <p:sldId id="344" r:id="rId50"/>
    <p:sldId id="345" r:id="rId51"/>
    <p:sldId id="346" r:id="rId52"/>
    <p:sldId id="349" r:id="rId53"/>
    <p:sldId id="389" r:id="rId54"/>
    <p:sldId id="350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357" r:id="rId63"/>
    <p:sldId id="390" r:id="rId64"/>
    <p:sldId id="351" r:id="rId65"/>
    <p:sldId id="375" r:id="rId66"/>
    <p:sldId id="376" r:id="rId67"/>
    <p:sldId id="377" r:id="rId68"/>
    <p:sldId id="378" r:id="rId69"/>
    <p:sldId id="352" r:id="rId70"/>
    <p:sldId id="353" r:id="rId71"/>
    <p:sldId id="354" r:id="rId72"/>
    <p:sldId id="355" r:id="rId73"/>
    <p:sldId id="359" r:id="rId74"/>
    <p:sldId id="360" r:id="rId75"/>
    <p:sldId id="367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B67C7-460C-460C-AA08-BEF3BB062640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04636-24D3-4EFD-A655-B0DC60D72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2D512-50F4-498A-896A-C2E0E1685C8E}" type="slidenum">
              <a:rPr lang="en-US"/>
              <a:pPr/>
              <a:t>50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872D6A-0463-4908-AC34-6ABCD712E8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A53500-7416-467F-A39F-27C75F2453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7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0.png"/><Relationship Id="rId4" Type="http://schemas.openxmlformats.org/officeDocument/2006/relationships/oleObject" Target="../embeddings/oleObject31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40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43000"/>
            <a:ext cx="8439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Static Properties and Dynamics  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Strongly Interacting Many Fermion Systems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732074"/>
            <a:ext cx="40534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Aurel Bulgac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University of Washington, Seattle, USA</a:t>
            </a: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Collaborators:</a:t>
            </a: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916269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M.M. Forbes, P.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Magierski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Y.-L. (Alan)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Luo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K.J. Roche, I.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Stetcu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S. Yoon, Y. Yu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522149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Funding:  DOE  grants No. DE-FG02-97ER41014  (UW NT Group)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DE-FC02-07ER41457  (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SciDAC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-UNEDF)</a:t>
            </a: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Slides to be posted at: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http://www.phys.washington.edu/users/bulgac/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5486400" cy="412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3763504"/>
            <a:ext cx="4343399" cy="301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466725"/>
            <a:ext cx="43053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5943600"/>
            <a:ext cx="3576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a talk given by G.F.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Bertsch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at 20, July 1-2, 2010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0121" y="2286000"/>
            <a:ext cx="4267200" cy="354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072825"/>
            <a:ext cx="21291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 I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04950"/>
            <a:ext cx="67056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914400" y="838200"/>
            <a:ext cx="5506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Chang and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Bertsch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Phys. Rev. A 76, 021603(R) (2007)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898525" y="193675"/>
            <a:ext cx="3903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Unitary Fermi gas in a harmonic trap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03718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reason: </a:t>
            </a:r>
          </a:p>
          <a:p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(for the nerds, I mean the hard-core theorists,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not  for the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phenomenologists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4913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Bertsch’s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Many-Body X challenge, Seattle, 1999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7625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would one want to study this system?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27667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What are the ground state properties of the many-body system composed of spin ½ fermions interacting via a zero-range, infinite scattering-length contact interaction. 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39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are the scattering length and the effective range?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34946" y="2297113"/>
          <a:ext cx="5346854" cy="2884487"/>
        </p:xfrm>
        <a:graphic>
          <a:graphicData uri="http://schemas.openxmlformats.org/presentationml/2006/ole">
            <p:oleObj spid="_x0000_s113666" name="Equation" r:id="rId3" imgW="1930320" imgH="104112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6096000"/>
            <a:ext cx="6597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the energy is small only the s-wave  is relevant.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57200"/>
            <a:ext cx="745595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us consider a very old example: the hydrogen atom.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ground state energy could only be a function of: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Electron charge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Electron mass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Planck’s constant</a:t>
            </a:r>
          </a:p>
          <a:p>
            <a:pPr>
              <a:buFont typeface="Wingdings" pitchFamily="2" charset="2"/>
              <a:buChar char="ü"/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then trivial dimensional arguments lead to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Only the factor ½ requires some hard work.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20975" y="4419600"/>
          <a:ext cx="2830513" cy="1354138"/>
        </p:xfrm>
        <a:graphic>
          <a:graphicData uri="http://schemas.openxmlformats.org/presentationml/2006/ole">
            <p:oleObj spid="_x0000_s114690" name="Equation" r:id="rId3" imgW="87624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305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us turn now to dilute fermion matter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631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ground state energy is given by a function: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9850" y="1600200"/>
          <a:ext cx="5492750" cy="884237"/>
        </p:xfrm>
        <a:graphic>
          <a:graphicData uri="http://schemas.openxmlformats.org/presentationml/2006/ole">
            <p:oleObj spid="_x0000_s115714" name="Equation" r:id="rId3" imgW="1498320" imgH="2412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072" y="2674203"/>
            <a:ext cx="7268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Taking the scattering length to infinity and the range 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the interaction to zero, we are left with: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28600" y="3733800"/>
          <a:ext cx="6605587" cy="2849267"/>
        </p:xfrm>
        <a:graphic>
          <a:graphicData uri="http://schemas.openxmlformats.org/presentationml/2006/ole">
            <p:oleObj spid="_x0000_s115715" name="Equation" r:id="rId4" imgW="1942920" imgH="838080" progId="Equation.DSMT4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>
            <a:off x="6705600" y="4648200"/>
            <a:ext cx="1295400" cy="1066800"/>
          </a:xfrm>
          <a:prstGeom prst="straightConnector1">
            <a:avLst/>
          </a:prstGeom>
          <a:ln w="38100">
            <a:solidFill>
              <a:srgbClr val="31F9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0" y="5791200"/>
            <a:ext cx="2202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1F9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Pure number</a:t>
            </a:r>
          </a:p>
          <a:p>
            <a:r>
              <a:rPr lang="en-US" sz="2400" b="1" dirty="0" smtClean="0">
                <a:solidFill>
                  <a:srgbClr val="31F9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(dimensionless)</a:t>
            </a:r>
            <a:endParaRPr lang="en-US" sz="2400" b="1" dirty="0">
              <a:solidFill>
                <a:srgbClr val="31F9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17600"/>
            <a:ext cx="630555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3550" y="5888038"/>
            <a:ext cx="784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Solid line with open circles – Chang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PRA, 70, 043602 (2004)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Dashed line with squares  -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Astrakharchik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PRL 93, 200404 (2004)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108325" y="544513"/>
            <a:ext cx="1101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BEC side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699125" y="533400"/>
            <a:ext cx="1075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BCS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905000" y="3048000"/>
            <a:ext cx="50962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What is a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unitary Fermi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69925" y="609600"/>
            <a:ext cx="684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Bertsch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Many-Body X challenge, Seattle, 1999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651875" cy="925513"/>
          </a:xfrm>
          <a:prstGeom prst="rect">
            <a:avLst/>
          </a:prstGeom>
          <a:solidFill>
            <a:srgbClr val="0066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are the ground state properties of the many-body system composed of </a:t>
            </a:r>
          </a:p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spin ½ fermions interacting via a zero-range, infinite scattering-length contact</a:t>
            </a:r>
          </a:p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interaction.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65125" y="2438400"/>
            <a:ext cx="86201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In 1999 it was not yet clear, </a:t>
            </a:r>
            <a:r>
              <a:rPr lang="en-US" sz="1800" b="1" u="sng" dirty="0">
                <a:solidFill>
                  <a:srgbClr val="FFFF00"/>
                </a:solidFill>
                <a:latin typeface="Arial" charset="0"/>
              </a:rPr>
              <a:t>either theoretically or experimentally</a:t>
            </a: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, </a:t>
            </a:r>
          </a:p>
          <a:p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whether such fermion matter is stable or not.</a:t>
            </a:r>
          </a:p>
          <a:p>
            <a:endParaRPr lang="en-US" sz="1800" b="1" dirty="0">
              <a:solidFill>
                <a:srgbClr val="FFFF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   -  </a:t>
            </a:r>
            <a:r>
              <a:rPr lang="en-US" sz="1800" b="1" i="1" dirty="0">
                <a:solidFill>
                  <a:srgbClr val="FFFF00"/>
                </a:solidFill>
                <a:latin typeface="Arial" charset="0"/>
              </a:rPr>
              <a:t>systems of bosons are unstable (</a:t>
            </a:r>
            <a:r>
              <a:rPr lang="en-US" sz="1800" b="1" i="1" dirty="0" err="1">
                <a:solidFill>
                  <a:srgbClr val="FFFF00"/>
                </a:solidFill>
                <a:latin typeface="Arial" charset="0"/>
              </a:rPr>
              <a:t>Efimov</a:t>
            </a:r>
            <a:r>
              <a:rPr lang="en-US" sz="1800" b="1" i="1" dirty="0">
                <a:solidFill>
                  <a:srgbClr val="FFFF00"/>
                </a:solidFill>
                <a:latin typeface="Arial" charset="0"/>
              </a:rPr>
              <a:t> effect)</a:t>
            </a:r>
          </a:p>
          <a:p>
            <a:pPr>
              <a:buFont typeface="Wingdings" pitchFamily="2" charset="2"/>
              <a:buNone/>
            </a:pPr>
            <a:r>
              <a:rPr lang="en-US" sz="1800" b="1" i="1" dirty="0">
                <a:solidFill>
                  <a:srgbClr val="FFFF00"/>
                </a:solidFill>
                <a:latin typeface="Arial" charset="0"/>
              </a:rPr>
              <a:t>    -  systems of  three or more fermion species are unstable (</a:t>
            </a:r>
            <a:r>
              <a:rPr lang="en-US" sz="1800" b="1" i="1" dirty="0" err="1">
                <a:solidFill>
                  <a:srgbClr val="FFFF00"/>
                </a:solidFill>
                <a:latin typeface="Arial" charset="0"/>
              </a:rPr>
              <a:t>Efimov</a:t>
            </a:r>
            <a:r>
              <a:rPr lang="en-US" sz="1800" b="1" i="1" dirty="0">
                <a:solidFill>
                  <a:srgbClr val="FFFF00"/>
                </a:solidFill>
                <a:latin typeface="Arial" charset="0"/>
              </a:rPr>
              <a:t> effect)</a:t>
            </a:r>
          </a:p>
          <a:p>
            <a:endParaRPr lang="en-US" sz="1800" b="1" i="1" dirty="0">
              <a:solidFill>
                <a:srgbClr val="FFFF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Baker (winner of the MBX challenge)  concluded that the system is stable.</a:t>
            </a:r>
          </a:p>
          <a:p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 See also </a:t>
            </a:r>
            <a:r>
              <a:rPr lang="en-US" sz="1800" b="1" dirty="0" err="1">
                <a:solidFill>
                  <a:srgbClr val="FFFF00"/>
                </a:solidFill>
                <a:latin typeface="Arial" charset="0"/>
              </a:rPr>
              <a:t>Heiselberg</a:t>
            </a: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(entry to the same competition)</a:t>
            </a:r>
          </a:p>
          <a:p>
            <a:pPr>
              <a:buFontTx/>
              <a:buChar char="•"/>
            </a:pPr>
            <a:endParaRPr lang="en-US" sz="1800" b="1" dirty="0">
              <a:solidFill>
                <a:srgbClr val="FFFF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Chang et al (2003) Fixed-Node Green Function Monte Carlo</a:t>
            </a:r>
          </a:p>
          <a:p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  and </a:t>
            </a:r>
            <a:r>
              <a:rPr lang="en-US" sz="1800" b="1" dirty="0" err="1">
                <a:solidFill>
                  <a:srgbClr val="FFFF00"/>
                </a:solidFill>
                <a:latin typeface="Arial" charset="0"/>
              </a:rPr>
              <a:t>Astrakharchik</a:t>
            </a: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et al. (2004) FN-DMC provided best the theoretical </a:t>
            </a:r>
          </a:p>
          <a:p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  estimates for the ground state energy of such systems.</a:t>
            </a:r>
          </a:p>
          <a:p>
            <a:endParaRPr lang="en-US" sz="1800" b="1" dirty="0">
              <a:solidFill>
                <a:srgbClr val="FFFF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Thomas’ Duke group (2002) demonstrated experimentally that such systems</a:t>
            </a:r>
          </a:p>
          <a:p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  are (meta)stable.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37370"/>
            <a:ext cx="888050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discuss  properties of two different systems, 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surprisingly share a lot in common:</a:t>
            </a:r>
          </a:p>
          <a:p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Cold atomic gases </a:t>
            </a:r>
          </a:p>
          <a:p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Nuclear systems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4264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Consider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Bertsch’s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MBX challenge (1999): “Find the ground state of infinite homogeneous neutron matter interacting with an infinite scattering length.” </a:t>
            </a:r>
          </a:p>
          <a:p>
            <a:endParaRPr lang="en-US" dirty="0">
              <a:solidFill>
                <a:srgbClr val="FFFF00"/>
              </a:solidFill>
              <a:latin typeface="Arial Unicode MS" pitchFamily="34" charset="-128"/>
            </a:endParaRPr>
          </a:p>
          <a:p>
            <a:endParaRPr lang="en-US" dirty="0" smtClean="0">
              <a:solidFill>
                <a:srgbClr val="FFFF00"/>
              </a:solidFill>
              <a:latin typeface="Arial Unicode MS" pitchFamily="34" charset="-128"/>
            </a:endParaRPr>
          </a:p>
          <a:p>
            <a:endParaRPr lang="en-US" dirty="0">
              <a:solidFill>
                <a:srgbClr val="FFFF00"/>
              </a:solidFill>
              <a:latin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  Carlson, Morales,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Pandharipande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and Ravenhall, 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   PRC 68, 025802 (2003),  with Green Function Monte Carlo (GFMC</a:t>
            </a:r>
            <a:r>
              <a:rPr lang="en-US" sz="2000" dirty="0">
                <a:solidFill>
                  <a:schemeClr val="accent1"/>
                </a:solidFill>
                <a:latin typeface="Arial Unicode MS" pitchFamily="34" charset="-128"/>
              </a:rPr>
              <a:t>) </a:t>
            </a: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accent1"/>
              </a:solidFill>
              <a:latin typeface="Arial Unicode MS" pitchFamily="34" charset="-128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Franklin Gothic Condensed" pitchFamily="34" charset="0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219200" y="2819400"/>
          <a:ext cx="4038600" cy="908050"/>
        </p:xfrm>
        <a:graphic>
          <a:graphicData uri="http://schemas.openxmlformats.org/presentationml/2006/ole">
            <p:oleObj spid="_x0000_s14338" name="Equation" r:id="rId3" imgW="1688760" imgH="393480" progId="Equation.3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219200" y="4724400"/>
          <a:ext cx="4089400" cy="990600"/>
        </p:xfrm>
        <a:graphic>
          <a:graphicData uri="http://schemas.openxmlformats.org/presentationml/2006/ole">
            <p:oleObj spid="_x0000_s14339" name="Equation" r:id="rId4" imgW="1625400" imgH="393480" progId="Equation.3">
              <p:embed/>
            </p:oleObj>
          </a:graphicData>
        </a:graphic>
      </p:graphicFrame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62000" y="3886200"/>
            <a:ext cx="5726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Franklin Gothic Condensed" pitchFamily="34" charset="0"/>
              </a:rPr>
              <a:t> 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Carlson, Chang,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Pandharipande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and Schmidt,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PRL 91, 050401 (2003), with GFMC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537325" y="2667000"/>
            <a:ext cx="17075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Condensed" pitchFamily="34" charset="0"/>
              </a:rPr>
              <a:t>normal state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537325" y="4876800"/>
            <a:ext cx="2092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Condensed" pitchFamily="34" charset="0"/>
              </a:rPr>
              <a:t>superfluid state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50825" y="5867400"/>
            <a:ext cx="8359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This state is half the way from BCS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Arial" charset="0"/>
              </a:rPr>
              <a:t>→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BEC crossover, the pairing correlations are in the strong coupling limit and HFB invalid again.</a:t>
            </a:r>
          </a:p>
          <a:p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2286000" y="914400"/>
          <a:ext cx="4457700" cy="504825"/>
        </p:xfrm>
        <a:graphic>
          <a:graphicData uri="http://schemas.openxmlformats.org/presentationml/2006/ole">
            <p:oleObj spid="_x0000_s14340" name="Equation" r:id="rId5" imgW="20192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56578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55610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Green Function Monte Carlo with Fixed Nodes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Chang, Carlson,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Pandharipande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Schmidt, PRL 91, 050401 (2003)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6781800" y="2971800"/>
          <a:ext cx="2019300" cy="965200"/>
        </p:xfrm>
        <a:graphic>
          <a:graphicData uri="http://schemas.openxmlformats.org/presentationml/2006/ole">
            <p:oleObj spid="_x0000_s15362" name="Equation" r:id="rId4" imgW="8762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00050"/>
            <a:ext cx="50101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438400" y="4191000"/>
          <a:ext cx="3921125" cy="2025650"/>
        </p:xfrm>
        <a:graphic>
          <a:graphicData uri="http://schemas.openxmlformats.org/presentationml/2006/ole">
            <p:oleObj spid="_x0000_s16386" name="Equation" r:id="rId4" imgW="2031840" imgH="990360" progId="Equation.3">
              <p:embed/>
            </p:oleObj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" y="6313488"/>
            <a:ext cx="754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Fixed node GFMC results, S.-Y. Chang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PRA 70, 043602 (2004)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473325" y="76200"/>
            <a:ext cx="2443939" cy="36933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BCS  →BEC crossover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274" y="1581090"/>
            <a:ext cx="5875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 Unicode MS" pitchFamily="34" charset="-128"/>
              </a:rPr>
              <a:t> 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If 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a&lt;0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at 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T=0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a Fermi system is a BCS superfluid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9778" y="739914"/>
            <a:ext cx="77412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Eagles (1960), Leggett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(1980),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Nozieres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and Schmitt-Rink (1985), 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Randeria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et al.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(1993),…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304800" y="2157412"/>
          <a:ext cx="7620000" cy="814388"/>
        </p:xfrm>
        <a:graphic>
          <a:graphicData uri="http://schemas.openxmlformats.org/presentationml/2006/ole">
            <p:oleObj spid="_x0000_s17410" name="Equation" r:id="rId3" imgW="4635360" imgH="495000" progId="Equation.3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381000" y="3979862"/>
          <a:ext cx="6965950" cy="668338"/>
        </p:xfrm>
        <a:graphic>
          <a:graphicData uri="http://schemas.openxmlformats.org/presentationml/2006/ole">
            <p:oleObj spid="_x0000_s17411" name="Equation" r:id="rId4" imgW="4368600" imgH="419040" progId="Equation.3">
              <p:embed/>
            </p:oleObj>
          </a:graphicData>
        </a:graphic>
      </p:graphicFrame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21879" y="3102114"/>
            <a:ext cx="85411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If 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|a|=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∞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 and 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nr</a:t>
            </a:r>
            <a:r>
              <a:rPr lang="en-US" sz="2000" b="1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0</a:t>
            </a:r>
            <a:r>
              <a:rPr lang="en-US" sz="2000" b="1" baseline="30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  <a:sym typeface="Euclid Extra" pitchFamily="18" charset="2"/>
              </a:rPr>
              <a:t>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  <a:sym typeface="Math1" pitchFamily="2" charset="2"/>
              </a:rPr>
              <a:t>1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  <a:sym typeface="Math1" pitchFamily="2" charset="2"/>
              </a:rPr>
              <a:t> a Fermi system is strongly coupled and its properties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  <a:sym typeface="Math1" pitchFamily="2" charset="2"/>
              </a:rPr>
              <a:t>are universal. Carlson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  <a:sym typeface="Math1" pitchFamily="2" charset="2"/>
              </a:rPr>
              <a:t>et al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  <a:sym typeface="Math1" pitchFamily="2" charset="2"/>
              </a:rPr>
              <a:t>. PRL </a:t>
            </a: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  <a:sym typeface="Math1" pitchFamily="2" charset="2"/>
              </a:rPr>
              <a:t>91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  <a:sym typeface="Math1" pitchFamily="2" charset="2"/>
              </a:rPr>
              <a:t>, 050401 (2003)</a:t>
            </a:r>
            <a:endParaRPr lang="en-US" sz="20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cs typeface="Times New Roman" pitchFamily="18" charset="0"/>
              <a:sym typeface="Math1" pitchFamily="2" charset="2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86214" y="4857690"/>
            <a:ext cx="59202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If 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a&gt;0 (a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Euclid Extra" pitchFamily="18" charset="2"/>
              </a:rPr>
              <a:t>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sz="2000" b="1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and 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na</a:t>
            </a:r>
            <a:r>
              <a:rPr lang="en-US" sz="2000" b="1" baseline="30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3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sym typeface="Euclid Extra" pitchFamily="18" charset="2"/>
              </a:rPr>
              <a:t>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sym typeface="Math1" pitchFamily="2" charset="2"/>
              </a:rPr>
              <a:t>1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sym typeface="Math1" pitchFamily="2" charset="2"/>
              </a:rPr>
              <a:t>  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sym typeface="Math1" pitchFamily="2" charset="2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sym typeface="Math1" pitchFamily="2" charset="2"/>
              </a:rPr>
              <a:t>the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sym typeface="Math1" pitchFamily="2" charset="2"/>
              </a:rPr>
              <a:t>system is a dilute  BEC of tightly bound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sym typeface="Math1" pitchFamily="2" charset="2"/>
              </a:rPr>
              <a:t>dimers</a:t>
            </a:r>
            <a:endParaRPr lang="en-US" sz="20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sym typeface="Math1" pitchFamily="2" charset="2"/>
            </a:endParaRPr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304800" y="5613400"/>
          <a:ext cx="7607300" cy="939800"/>
        </p:xfrm>
        <a:graphic>
          <a:graphicData uri="http://schemas.openxmlformats.org/presentationml/2006/ole">
            <p:oleObj spid="_x0000_s17412" name="Equation" r:id="rId5" imgW="4317840" imgH="533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175" y="819150"/>
            <a:ext cx="7361238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447800" y="6289675"/>
            <a:ext cx="6654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Carlson’s talk at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UNEDF meeting, Pack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Forest, WA, August,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60588"/>
            <a:ext cx="647700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048000" y="5957888"/>
            <a:ext cx="549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Bulgac, Forbes,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Schwenk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PRL 97, 020402 (2007)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7371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Fermi gas near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unitarity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has a very complex phase diagram (T=0)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219200" y="3200400"/>
            <a:ext cx="64852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Very brief/skewed summary of DFT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52400" y="539889"/>
            <a:ext cx="5486400" cy="547842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Density Functional Theory (DFT)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Hohenberg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and Kohn, 1964</a:t>
            </a:r>
          </a:p>
          <a:p>
            <a:endParaRPr lang="en-US" b="1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Density Approximation (LDA)  Kohn and Sham, 1965 </a:t>
            </a: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171575" y="1606550"/>
          <a:ext cx="2425700" cy="679450"/>
        </p:xfrm>
        <a:graphic>
          <a:graphicData uri="http://schemas.openxmlformats.org/presentationml/2006/ole">
            <p:oleObj spid="_x0000_s18434" name="Equation" r:id="rId3" imgW="863280" imgH="241200" progId="Equation.DSMT4">
              <p:embed/>
            </p:oleObj>
          </a:graphicData>
        </a:graphic>
      </p:graphicFrame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791200" y="1677987"/>
            <a:ext cx="3200400" cy="455613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particle density only!</a:t>
            </a: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 flipH="1" flipV="1">
            <a:off x="3810000" y="1905000"/>
            <a:ext cx="17526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266700" y="3222625"/>
          <a:ext cx="5243513" cy="2720975"/>
        </p:xfrm>
        <a:graphic>
          <a:graphicData uri="http://schemas.openxmlformats.org/presentationml/2006/ole">
            <p:oleObj spid="_x0000_s18435" name="Equation" r:id="rId4" imgW="2590560" imgH="1346040" progId="Equation.DSMT4">
              <p:embed/>
            </p:oleObj>
          </a:graphicData>
        </a:graphic>
      </p:graphicFrame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562600" y="3259137"/>
            <a:ext cx="3657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energy density is typically </a:t>
            </a:r>
          </a:p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determined in </a:t>
            </a:r>
            <a:r>
              <a:rPr lang="en-US" sz="1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initio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calculations</a:t>
            </a:r>
          </a:p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infinite homogeneous matter.</a:t>
            </a:r>
          </a:p>
          <a:p>
            <a:endParaRPr lang="en-US" sz="1800" b="1" dirty="0">
              <a:solidFill>
                <a:srgbClr val="FFFF00"/>
              </a:solidFill>
            </a:endParaRPr>
          </a:p>
          <a:p>
            <a:r>
              <a:rPr lang="en-US" sz="1800" b="1" dirty="0">
                <a:solidFill>
                  <a:srgbClr val="66FF33"/>
                </a:solidFill>
              </a:rPr>
              <a:t> 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6324600" y="5334000"/>
            <a:ext cx="260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Kohn-Sham equations</a:t>
            </a: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H="1">
            <a:off x="4800600" y="5562600"/>
            <a:ext cx="1447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286000" y="1111250"/>
          <a:ext cx="6419850" cy="4756150"/>
        </p:xfrm>
        <a:graphic>
          <a:graphicData uri="http://schemas.openxmlformats.org/presentationml/2006/ole">
            <p:oleObj spid="_x0000_s19458" name="Equation" r:id="rId3" imgW="3085920" imgH="2286000" progId="Equation.DSMT4">
              <p:embed/>
            </p:oleObj>
          </a:graphicData>
        </a:graphic>
      </p:graphicFrame>
      <p:sp>
        <p:nvSpPr>
          <p:cNvPr id="60419" name="Line 3"/>
          <p:cNvSpPr>
            <a:spLocks noChangeShapeType="1"/>
          </p:cNvSpPr>
          <p:nvPr/>
        </p:nvSpPr>
        <p:spPr bwMode="auto">
          <a:xfrm flipV="1">
            <a:off x="4125913" y="4648200"/>
            <a:ext cx="1676400" cy="1295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86000" y="6035675"/>
            <a:ext cx="3805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Universal functional of density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independent of external potential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24188" y="381000"/>
            <a:ext cx="24787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Kohn-Sham theorem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2276475" y="3962400"/>
            <a:ext cx="480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36525" y="3276600"/>
            <a:ext cx="16850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Injective map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(one-to-one)</a:t>
            </a: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2284413" y="3429000"/>
            <a:ext cx="480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2306638" y="3449638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7053263" y="3429000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04800" y="1079242"/>
            <a:ext cx="736637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How to construct and validate an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initio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EDF?</a:t>
            </a:r>
          </a:p>
          <a:p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Given a many body Hamiltonian determine the properties of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infinite homogeneous system as a function of density</a:t>
            </a:r>
          </a:p>
          <a:p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Extract the energy density functional (EDF)</a:t>
            </a:r>
          </a:p>
          <a:p>
            <a:pPr>
              <a:buFont typeface="Wingdings" pitchFamily="2" charset="2"/>
              <a:buNone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Add gradient corrections, if needed or known how (?)</a:t>
            </a:r>
          </a:p>
          <a:p>
            <a:pPr>
              <a:buFont typeface="Wingdings" pitchFamily="2" charset="2"/>
              <a:buNone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Determine in an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initio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calculation the properties of a 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select number of wisely selected finite systems   </a:t>
            </a:r>
          </a:p>
          <a:p>
            <a:pPr>
              <a:buFont typeface="Wingdings" pitchFamily="2" charset="2"/>
              <a:buNone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Apply the energy density functional to inhomogeneous systems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and compare with the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initio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calculation, and if lucky declare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Victory!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8256" y="1524000"/>
            <a:ext cx="569694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in big trouble:</a:t>
            </a:r>
          </a:p>
          <a:p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too many slides!</a:t>
            </a:r>
          </a:p>
          <a:p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do not have enough slides!!!</a:t>
            </a:r>
          </a:p>
          <a:p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Both statements are correct!!!!!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2676525"/>
            <a:ext cx="82581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6661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One can construct however an EDF which depends both on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particle density and kinetic energy density and use it in a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extended Kohn-Sham approach (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perturbative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result)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00050" y="5018088"/>
            <a:ext cx="6740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Notice that dependence on kinetic energy density and on the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gradient of the particle density  emerges because of finite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range effects.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7200" y="6221413"/>
            <a:ext cx="668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Bhattacharyya and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Furnstahl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Phys. A 747, 268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0386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70363"/>
            <a:ext cx="6553200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"/>
            <a:ext cx="2047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88925" y="3122613"/>
            <a:ext cx="87725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single-particle spectrum of usual Kohn-Sham approach is unphysical, </a:t>
            </a:r>
          </a:p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the exception of the Fermi level.</a:t>
            </a:r>
          </a:p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single-particle spectrum of extended Kohn-Sham approach has physical meaning.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066800" y="2549525"/>
          <a:ext cx="5502275" cy="2771775"/>
        </p:xfrm>
        <a:graphic>
          <a:graphicData uri="http://schemas.openxmlformats.org/presentationml/2006/ole">
            <p:oleObj spid="_x0000_s20482" name="Equation" r:id="rId3" imgW="2717640" imgH="1371600" progId="Equation.DSMT4">
              <p:embed/>
            </p:oleObj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74738" y="990600"/>
            <a:ext cx="37305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Extended Kohn-Sham equations</a:t>
            </a:r>
          </a:p>
          <a:p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Position dependent mass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733675" y="5715000"/>
            <a:ext cx="3278462" cy="400110"/>
          </a:xfrm>
          <a:prstGeom prst="rect">
            <a:avLst/>
          </a:prstGeom>
          <a:solidFill>
            <a:srgbClr val="99CC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Fermi systems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44550" y="2711450"/>
            <a:ext cx="711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However, not everyone is normal!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3400" y="2047875"/>
            <a:ext cx="807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Dilute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atomic Fermi gases                  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baseline="-25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Euclid Symbol" pitchFamily="18" charset="2"/>
              </a:rPr>
              <a:t>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2000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10</a:t>
            </a:r>
            <a:r>
              <a:rPr lang="en-US" sz="2000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Liquid  </a:t>
            </a:r>
            <a:r>
              <a:rPr lang="en-US" sz="2000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                                         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baseline="-25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Euclid Symbol" pitchFamily="18" charset="2"/>
              </a:rPr>
              <a:t></a:t>
            </a:r>
            <a:r>
              <a:rPr lang="en-US" sz="20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Metals, composite materials               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baseline="-25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Euclid Symbol" pitchFamily="18" charset="2"/>
              </a:rPr>
              <a:t>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2000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-3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10</a:t>
            </a:r>
            <a:r>
              <a:rPr lang="en-US" sz="2000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Nuclei, neutron stars                           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baseline="-25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Euclid Symbol" pitchFamily="18" charset="2"/>
              </a:rPr>
              <a:t>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2000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QCD color superconductivity             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baseline="-25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Euclid Symbol" pitchFamily="18" charset="2"/>
              </a:rPr>
              <a:t>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2000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10</a:t>
            </a:r>
            <a:r>
              <a:rPr lang="en-US" sz="2000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" y="814388"/>
            <a:ext cx="7232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Superconductivity and superfluidity in Fermi systems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715000" y="6019800"/>
            <a:ext cx="24803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3300"/>
                </a:solidFill>
                <a:latin typeface="Franklin Gothic Condensed" pitchFamily="34" charset="0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units (1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Euclid Symbol" pitchFamily="18" charset="2"/>
              </a:rPr>
              <a:t>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="1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14400" y="3200400"/>
            <a:ext cx="717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Bogoliubov-de Gennes equations and renormalization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47663" y="1219200"/>
          <a:ext cx="7840662" cy="3932238"/>
        </p:xfrm>
        <a:graphic>
          <a:graphicData uri="http://schemas.openxmlformats.org/presentationml/2006/ole">
            <p:oleObj spid="_x0000_s21506" name="Equation" r:id="rId3" imgW="3441600" imgH="1726920" progId="Equation.DSMT4">
              <p:embed/>
            </p:oleObj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358914"/>
            <a:ext cx="53227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SLDA  - Extension of Kohn-Sham approach to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superfluid Fermi systems  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90550" y="6129338"/>
            <a:ext cx="5606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There is a little problem! The pairing field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Euclid Symbol" pitchFamily="18" charset="2"/>
              </a:rPr>
              <a:t>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diverges.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3400" y="5226050"/>
            <a:ext cx="6220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Mean-field and pairing field are both local fields!</a:t>
            </a:r>
          </a:p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(for sake of simplicity spin degrees of freedom are not shown)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374650" y="4572000"/>
          <a:ext cx="4430713" cy="1155700"/>
        </p:xfrm>
        <a:graphic>
          <a:graphicData uri="http://schemas.openxmlformats.org/presentationml/2006/ole">
            <p:oleObj spid="_x0000_s22530" name="Equation" r:id="rId3" imgW="1752480" imgH="457200" progId="Equation.DSMT4">
              <p:embed/>
            </p:oleObj>
          </a:graphicData>
        </a:graphic>
      </p:graphicFrame>
      <p:pic>
        <p:nvPicPr>
          <p:cNvPr id="1843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7400" y="879475"/>
            <a:ext cx="2878138" cy="2701925"/>
          </a:xfrm>
          <a:noFill/>
          <a:ln/>
        </p:spPr>
      </p:pic>
      <p:graphicFrame>
        <p:nvGraphicFramePr>
          <p:cNvPr id="18436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973138" y="3021013"/>
          <a:ext cx="1655762" cy="820737"/>
        </p:xfrm>
        <a:graphic>
          <a:graphicData uri="http://schemas.openxmlformats.org/presentationml/2006/ole">
            <p:oleObj spid="_x0000_s22531" name="Equation" r:id="rId5" imgW="838080" imgH="431640" progId="Equation.3">
              <p:embed/>
            </p:oleObj>
          </a:graphicData>
        </a:graphic>
      </p:graphicFrame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1000" y="3886200"/>
            <a:ext cx="27174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Franklin Gothic Condensed" pitchFamily="34" charset="0"/>
              </a:rPr>
              <a:t>radius of interaction</a:t>
            </a:r>
            <a:r>
              <a:rPr lang="en-US" sz="2000" b="1" dirty="0">
                <a:latin typeface="Franklin Gothic Condensed" pitchFamily="34" charset="0"/>
              </a:rPr>
              <a:t> 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685800" y="3352800"/>
            <a:ext cx="228600" cy="609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143250" y="3886200"/>
            <a:ext cx="3102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Franklin Gothic Condensed" pitchFamily="34" charset="0"/>
              </a:rPr>
              <a:t>inter-particle</a:t>
            </a:r>
            <a:r>
              <a:rPr lang="en-US" sz="2000" b="1" dirty="0">
                <a:latin typeface="Franklin Gothic Condensed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Franklin Gothic Condensed" pitchFamily="34" charset="0"/>
              </a:rPr>
              <a:t>separation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 flipV="1">
            <a:off x="2590800" y="3505200"/>
            <a:ext cx="1905000" cy="457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>
            <p:ph sz="quarter" idx="4"/>
          </p:nvPr>
        </p:nvGraphicFramePr>
        <p:xfrm>
          <a:off x="5229225" y="4545013"/>
          <a:ext cx="2868613" cy="1203325"/>
        </p:xfrm>
        <a:graphic>
          <a:graphicData uri="http://schemas.openxmlformats.org/presentationml/2006/ole">
            <p:oleObj spid="_x0000_s22532" name="Equation" r:id="rId6" imgW="990360" imgH="431640" progId="Equation.3">
              <p:embed/>
            </p:oleObj>
          </a:graphicData>
        </a:graphic>
      </p:graphicFrame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314950" y="5943600"/>
            <a:ext cx="30171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coherence length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size of the Cooper pair 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 flipV="1">
            <a:off x="5538788" y="5410200"/>
            <a:ext cx="23812" cy="5810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28600" y="352425"/>
            <a:ext cx="575029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Why would one consider a local pairing field?</a:t>
            </a:r>
          </a:p>
          <a:p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Condense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Because it makes sense physically!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The treatment is so much simpler!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Our intuition is so much better also.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 animBg="1"/>
      <p:bldP spid="18439" grpId="0"/>
      <p:bldP spid="18440" grpId="0" animBg="1"/>
      <p:bldP spid="18442" grpId="0"/>
      <p:bldP spid="184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88913" y="914400"/>
          <a:ext cx="5108575" cy="1495425"/>
        </p:xfrm>
        <a:graphic>
          <a:graphicData uri="http://schemas.openxmlformats.org/presentationml/2006/ole">
            <p:oleObj spid="_x0000_s23554" name="Equation" r:id="rId3" imgW="2247840" imgH="660240" progId="Equation.DSMT4">
              <p:embed/>
            </p:oleObj>
          </a:graphicData>
        </a:graphic>
      </p:graphicFrame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285690"/>
            <a:ext cx="26709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Nature of the problem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3988" y="2744788"/>
            <a:ext cx="5580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It is easier to show how this singularity appears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in infinite homogeneous matter.</a:t>
            </a: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65100" y="3481388"/>
          <a:ext cx="8883650" cy="3030537"/>
        </p:xfrm>
        <a:graphic>
          <a:graphicData uri="http://schemas.openxmlformats.org/presentationml/2006/ole">
            <p:oleObj spid="_x0000_s23555" name="Equation" r:id="rId4" imgW="4279680" imgH="1574640" progId="Equation.3">
              <p:embed/>
            </p:oleObj>
          </a:graphicData>
        </a:graphic>
      </p:graphicFrame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627812" y="1143000"/>
            <a:ext cx="24705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at small separations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5410200" y="1371600"/>
            <a:ext cx="990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  <p:bldP spid="1946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0184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Pseudo-potential approach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(appropriate for very slow particles, very transparent,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but somewhat difficult to improve)</a:t>
            </a:r>
          </a:p>
          <a:p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Lenz   (1927), Fermi  (1931),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Blatt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Weiskopf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(1952)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Lee, Huang and Yang  (1957)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81000" y="2297113"/>
          <a:ext cx="8289925" cy="4484687"/>
        </p:xfrm>
        <a:graphic>
          <a:graphicData uri="http://schemas.openxmlformats.org/presentationml/2006/ole">
            <p:oleObj spid="_x0000_s24578" name="Equation" r:id="rId3" imgW="3555720" imgH="2108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228601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 lecture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 Static properties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to implement Density Functional Theory (DFT)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Case of  Superfluid  Fermion Systems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Second Lecture 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Implementation of Time-Dependent DFT 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Superfluid Fermion Systems in 3D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Applications to unitary gas and nuclei and how all this was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implemented on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JaguarPf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(the largest supercomputer in the world) </a:t>
            </a: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265" y="4191000"/>
            <a:ext cx="7537135" cy="254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61963" y="603250"/>
          <a:ext cx="8755062" cy="5354638"/>
        </p:xfrm>
        <a:graphic>
          <a:graphicData uri="http://schemas.openxmlformats.org/presentationml/2006/ole">
            <p:oleObj spid="_x0000_s25602" name="Equation" r:id="rId3" imgW="4889160" imgH="3492360" progId="Equation.DSMT4">
              <p:embed/>
            </p:oleObj>
          </a:graphicData>
        </a:graphic>
      </p:graphicFrame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5943600"/>
            <a:ext cx="9213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Position and momentum dependent running coupling constant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Observables are (obviously) independent of cut-off energy (when chosen properly).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762000" y="4343400"/>
            <a:ext cx="381000" cy="1600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128713" y="4191000"/>
            <a:ext cx="6705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128713" y="3200400"/>
            <a:ext cx="6705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157288" y="3200400"/>
            <a:ext cx="0" cy="9906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7805738" y="3195638"/>
            <a:ext cx="4762" cy="9953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057400" y="66675"/>
            <a:ext cx="4160563" cy="40011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SLDA (renormalized) equations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1981200" y="1066800"/>
            <a:ext cx="1752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4305300" y="1079500"/>
            <a:ext cx="1752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" y="2835275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Superfluid Local Density Approximation (SLDA) 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for a unitary Fermi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990600" y="2057400"/>
          <a:ext cx="7239000" cy="4494948"/>
        </p:xfrm>
        <a:graphic>
          <a:graphicData uri="http://schemas.openxmlformats.org/presentationml/2006/ole">
            <p:oleObj spid="_x0000_s26626" name="Equation" r:id="rId3" imgW="2946240" imgH="1828800" progId="Equation.DSMT4">
              <p:embed/>
            </p:oleObj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20788" y="930275"/>
            <a:ext cx="58278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naïve SLDA energy density functional 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suggested by dimensional arguments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90448" y="1371600"/>
          <a:ext cx="8039152" cy="4754594"/>
        </p:xfrm>
        <a:graphic>
          <a:graphicData uri="http://schemas.openxmlformats.org/presentationml/2006/ole">
            <p:oleObj spid="_x0000_s116738" name="Equation" r:id="rId3" imgW="4101840" imgH="2425680" progId="Equation.DSMT4">
              <p:embed/>
            </p:oleObj>
          </a:graphicData>
        </a:graphic>
      </p:graphicFrame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6200" y="0"/>
            <a:ext cx="713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SLDA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density functional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unitarity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equal numbers of spin-up and spin-down fermions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697468"/>
            <a:ext cx="449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this combination is cutoff independent </a:t>
            </a:r>
            <a:endParaRPr lang="en-US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t Brace 8"/>
          <p:cNvSpPr/>
          <p:nvPr/>
        </p:nvSpPr>
        <p:spPr>
          <a:xfrm rot="5400000">
            <a:off x="2222500" y="0"/>
            <a:ext cx="304800" cy="2438400"/>
          </a:xfrm>
          <a:prstGeom prst="leftBrace">
            <a:avLst>
              <a:gd name="adj1" fmla="val 100000"/>
              <a:gd name="adj2" fmla="val 50000"/>
            </a:avLst>
          </a:prstGeom>
          <a:ln w="38100">
            <a:solidFill>
              <a:srgbClr val="35DF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096000"/>
            <a:ext cx="7415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athematica1"/>
              <a:buChar char="a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take any positive value,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best results are obtained when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athematica1"/>
              </a:rPr>
              <a:t>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fixed by the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-spectrum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76200" y="76200"/>
            <a:ext cx="5265096" cy="83099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Fermions at unitarity in a harmonic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trap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energies E(N)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5334000"/>
            <a:ext cx="891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GFMC     - Chang and Bertsch, Phys. Rev. A 76, 021603(R) (2007)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FN-DMC - von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Stecher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Greene and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Blume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PRL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99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233201 (2007)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PRA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76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053613 (2007)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9708"/>
            <a:ext cx="5334000" cy="439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44564" y="6418266"/>
            <a:ext cx="3759812" cy="40011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Bulgac, PRA  76, 040502(R) (2007)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257800" y="2819400"/>
            <a:ext cx="3135313" cy="12128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NB Particle projection</a:t>
            </a:r>
          </a:p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neither required nor </a:t>
            </a:r>
          </a:p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needed in SLDA!!!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9766" y="914401"/>
            <a:ext cx="490343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5420" y="6421314"/>
            <a:ext cx="3759812" cy="40011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Bulgac, PRA  76, 040502(R) (2007)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" y="5410200"/>
            <a:ext cx="739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GFMC     - Chang and Bertsch, Phys. Rev. A 76, 021603(R) (2007)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FN-DMC - von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Stecher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Greene and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Blume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PRL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99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233201 (2007)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PRA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76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053613 (2007)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59194" y="4876800"/>
          <a:ext cx="4817806" cy="609600"/>
        </p:xfrm>
        <a:graphic>
          <a:graphicData uri="http://schemas.openxmlformats.org/presentationml/2006/ole">
            <p:oleObj spid="_x0000_s117762" name="Equation" r:id="rId4" imgW="3111480" imgH="393480" progId="Equation.DSMT4">
              <p:embed/>
            </p:oleObj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432" y="24384"/>
            <a:ext cx="5265096" cy="83099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Fermions at unitarity in a harmonic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trap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Pairing gaps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87338" y="4495800"/>
            <a:ext cx="68056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solid/dotted blue line        - SLDA, homogeneous GFMC due to Carlson et al </a:t>
            </a:r>
          </a:p>
          <a:p>
            <a:pPr eaLnBrk="1" hangingPunct="1"/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red circles                          - GFMC due to Carlson and Reddy </a:t>
            </a:r>
          </a:p>
          <a:p>
            <a:pPr eaLnBrk="1" hangingPunct="1"/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dashed blue line                - SLDA, homogeneous MC due to Juillet</a:t>
            </a:r>
          </a:p>
          <a:p>
            <a:pPr eaLnBrk="1" hangingPunct="1"/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black dashed-dotted line – meanfield at unitarity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76200"/>
            <a:ext cx="63627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Quasiparticle spectrum in homogeneous matter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587375"/>
            <a:ext cx="478472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88925" y="5562600"/>
            <a:ext cx="77898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Two more universal parameter characterizing the unitary </a:t>
            </a: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Fermi gas and its excitation spectrum: </a:t>
            </a:r>
          </a:p>
          <a:p>
            <a:pPr eaLnBrk="1" hangingPunct="1"/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</a:rPr>
              <a:t>effective mass,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</a:rPr>
              <a:t>meanfield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</a:rPr>
              <a:t> potential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9324" y="6418266"/>
            <a:ext cx="3759812" cy="40011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Bulgac, PRA  76, 040502(R) (2007)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76539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Agreement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between GFMC/FN-DMC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SLDA extremely good,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few percent (at most) accuracy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2454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Why not better?</a:t>
            </a:r>
          </a:p>
          <a:p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better agreement would have really signaled big troubles!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Energy density functional is not unique,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 spite of the strong restrictions imposed by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unitarity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Self-interaction correction neglected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smallest systems affected the most</a:t>
            </a:r>
          </a:p>
          <a:p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Absence of polarization effects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spherical symmetry imposed, odd systems mostly affected</a:t>
            </a:r>
          </a:p>
          <a:p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Spin number densities not included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extension from SLDA to SLSD(A) needed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initio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results for asymmetric system needed</a:t>
            </a:r>
          </a:p>
          <a:p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Gradient corrections not included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52400" y="533400"/>
            <a:ext cx="91963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Until now we kept the numbers of spin-up 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spin-down equal.</a:t>
            </a:r>
          </a:p>
          <a:p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What happens when there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are not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enough partners 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everyone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pair with? 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(In particular this is what one expects to happen in 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color superconductivity, due to a heavier strange 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quark)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381250" y="5587425"/>
            <a:ext cx="44246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What theory tells us?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38200" y="1391483"/>
            <a:ext cx="74072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Outline:</a:t>
            </a:r>
          </a:p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What is a unitary Fermi gas</a:t>
            </a:r>
          </a:p>
          <a:p>
            <a:pPr>
              <a:buFontTx/>
              <a:buChar char="•"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Very brief/skewed summary of DFT</a:t>
            </a:r>
          </a:p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Bogoliubov-de Gennes equations, renormalization</a:t>
            </a:r>
          </a:p>
          <a:p>
            <a:pPr>
              <a:buFontTx/>
              <a:buChar char="•"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Superfluid Local Density Approximation (SLDA) 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for a unitary Fermi gas</a:t>
            </a:r>
          </a:p>
          <a:p>
            <a:pPr>
              <a:buFontTx/>
              <a:buChar char="•"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Fermions at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unitarity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in a harmonic trap within SLDA and comparison with 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intio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>
              <a:buFontTx/>
              <a:buChar char="•"/>
            </a:pP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Challenges one has to face in order to implement DFT in nuclei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228600" y="520700"/>
            <a:ext cx="19812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685800" y="990600"/>
            <a:ext cx="10668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362200" y="1511300"/>
          <a:ext cx="6705600" cy="774700"/>
        </p:xfrm>
        <a:graphic>
          <a:graphicData uri="http://schemas.openxmlformats.org/presentationml/2006/ole">
            <p:oleObj spid="_x0000_s36866" name="Equation" r:id="rId4" imgW="3403440" imgH="393480" progId="Equation.DSMT4">
              <p:embed/>
            </p:oleObj>
          </a:graphicData>
        </a:graphic>
      </p:graphicFrame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304800" y="2743200"/>
            <a:ext cx="19812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1066800" y="3200400"/>
            <a:ext cx="10668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667000" y="3276600"/>
            <a:ext cx="63053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LOFF/FFLO 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 (1964)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Pairing gap becomes a spatially varying function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Translational invariance broken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355600" y="5181600"/>
            <a:ext cx="2616200" cy="127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1320800" y="5334000"/>
            <a:ext cx="6858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413125" y="5486400"/>
            <a:ext cx="41454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Muether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Sedrakian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(2002)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Translational invariant solution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Rotational invariance broken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438400" y="304800"/>
            <a:ext cx="59997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   –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Fermi sphere of spin-up fermions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Yellow  –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Fermi sphere of spin-down fermions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03387"/>
            <a:ext cx="64770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09600" y="6019800"/>
            <a:ext cx="8059258" cy="46166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Bulgac, Forbes,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Schwenk, Phys. Rev.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020402 (2006)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6283" y="609600"/>
            <a:ext cx="715131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Induced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P-wave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superfluidity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Two new superfluid phases where before they were not expected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88925" y="5241925"/>
            <a:ext cx="7259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One Bose superfluid coexisting with one P-wave Fermi superfluid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V="1">
            <a:off x="914400" y="3276600"/>
            <a:ext cx="1600200" cy="1905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957638" y="5622925"/>
            <a:ext cx="4652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Two coexisting P-wave Fermi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superfluids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 flipV="1">
            <a:off x="6172200" y="2667000"/>
            <a:ext cx="1600200" cy="3048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88925" y="376535"/>
            <a:ext cx="7678705" cy="46166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we think is happening in spin imbalanced systems?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7100" y="2562225"/>
            <a:ext cx="1790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1600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914400"/>
            <a:ext cx="737394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300335"/>
            <a:ext cx="5869620" cy="46166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refined EOS for spin unbalanced systems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52400" y="5791200"/>
          <a:ext cx="4552288" cy="990600"/>
        </p:xfrm>
        <a:graphic>
          <a:graphicData uri="http://schemas.openxmlformats.org/presentationml/2006/ole">
            <p:oleObj spid="_x0000_s38914" name="Equation" r:id="rId4" imgW="2450880" imgH="53316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479167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Black line:       normal part of the energy density 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Blue points:    DMC calculations for normal state, Lobo et al, PRL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200403 (2006)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Gray crosses:  experimental EOS due to Shin, Phys. Rev. A 77, 041603(R) (2008)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191000"/>
            <a:ext cx="4059381" cy="707886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Bulgac and Forbes,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Phys. Rev.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215301 (2008)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324290"/>
            <a:ext cx="4192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Red line: Larkin-</a:t>
            </a:r>
            <a:r>
              <a:rPr lang="en-US" sz="2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Ovchinnikov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phase</a:t>
            </a:r>
            <a:endParaRPr lang="en-US" sz="2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4267200" cy="52322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Asymmetric  SLDA (ASLDA)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8600" y="838200"/>
          <a:ext cx="6257924" cy="5562600"/>
        </p:xfrm>
        <a:graphic>
          <a:graphicData uri="http://schemas.openxmlformats.org/presentationml/2006/ole">
            <p:oleObj spid="_x0000_s119810" name="Equation" r:id="rId3" imgW="3886200" imgH="345420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09152" y="6421314"/>
            <a:ext cx="3958648" cy="40011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Bulgac and Forbes, arXiv:0804:3364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2024961"/>
            <a:ext cx="4876800" cy="292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458200" cy="954107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Unitary Fermi Supersolid: 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the Larkin-Ovchinnikov phase   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5000" y="5782056"/>
          <a:ext cx="4622800" cy="990600"/>
        </p:xfrm>
        <a:graphic>
          <a:graphicData uri="http://schemas.openxmlformats.org/presentationml/2006/ole">
            <p:oleObj spid="_x0000_s39938" name="Equation" r:id="rId4" imgW="2489040" imgH="533160" progId="Equation.DSMT4">
              <p:embed/>
            </p:oleObj>
          </a:graphicData>
        </a:graphic>
      </p:graphicFrame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308288"/>
            <a:ext cx="4800600" cy="43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52400" y="5562600"/>
            <a:ext cx="2661306" cy="707886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Bulgac and Forbes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PRL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215301 (2008)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105835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Challenges towards implementation of SLDA in nuclei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496365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143000"/>
            <a:ext cx="535063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7935" y="3505200"/>
            <a:ext cx="372986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504650"/>
            <a:ext cx="4343400" cy="327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220824" y="6412468"/>
            <a:ext cx="3770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Baldo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Schuck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Vinas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arXiv:0706.0658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6131" y="2057400"/>
            <a:ext cx="4901669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82" y="3326028"/>
            <a:ext cx="3595718" cy="278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3330144"/>
            <a:ext cx="3810000" cy="270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" y="214314"/>
            <a:ext cx="3633787" cy="261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1722" y="245875"/>
            <a:ext cx="3671678" cy="253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80622" y="2895600"/>
            <a:ext cx="2930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Gandolfi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et al. arXiv:0805.2513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248400"/>
            <a:ext cx="4182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Gezerlis and Carlson, PRC  77, 032801 (2008)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6316359"/>
            <a:ext cx="4302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Bulgac et al. arXiv:0801.1504, arXiv:0803.3238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69925" y="49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7242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Let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us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summarize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some of the ingredients of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the SLDA in nuclei</a:t>
            </a: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22250" y="2057400"/>
          <a:ext cx="8358188" cy="1782762"/>
        </p:xfrm>
        <a:graphic>
          <a:graphicData uri="http://schemas.openxmlformats.org/presentationml/2006/ole">
            <p:oleObj spid="_x0000_s33794" name="Equation" r:id="rId3" imgW="3809880" imgH="812520" progId="Equation.3">
              <p:embed/>
            </p:oleObj>
          </a:graphicData>
        </a:graphic>
      </p:graphicFrame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88925" y="914400"/>
            <a:ext cx="568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Energy</a:t>
            </a:r>
            <a:r>
              <a:rPr lang="en-US" sz="1800" b="1" u="sng" dirty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US" sz="18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Density (ED) describing the normal system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>
            <a:off x="2133600" y="1524000"/>
            <a:ext cx="0" cy="762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270250" y="1371600"/>
            <a:ext cx="518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 contribution due to superfluid correlations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648200" y="1828800"/>
            <a:ext cx="0" cy="381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9600" y="3810000"/>
            <a:ext cx="744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u="sng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Isospin</a:t>
            </a:r>
            <a:r>
              <a:rPr lang="en-US" sz="18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symmetry  </a:t>
            </a:r>
          </a:p>
          <a:p>
            <a:r>
              <a:rPr lang="en-US" sz="18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sz="1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Coulomb energy and other relatively small terms not shown here.)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304800" y="3505200"/>
            <a:ext cx="0" cy="762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3795" name="Equation" r:id="rId4" imgW="114120" imgH="215640" progId="Equation.3">
              <p:embed/>
            </p:oleObj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228600" y="5181600"/>
          <a:ext cx="8305800" cy="1676400"/>
        </p:xfrm>
        <a:graphic>
          <a:graphicData uri="http://schemas.openxmlformats.org/presentationml/2006/ole">
            <p:oleObj spid="_x0000_s33796" name="Equation" r:id="rId5" imgW="2895480" imgH="711000" progId="Equation.3">
              <p:embed/>
            </p:oleObj>
          </a:graphicData>
        </a:graphic>
      </p:graphicFrame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95250" y="4540250"/>
            <a:ext cx="864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Let us consider the simplest possible ED compatible with nuclear symmetries</a:t>
            </a:r>
          </a:p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with the fact that nuclear pairing 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corrrelations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are relatively weak.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 animBg="1"/>
      <p:bldP spid="26631" grpId="0"/>
      <p:bldP spid="26632" grpId="0" animBg="1"/>
      <p:bldP spid="26633" grpId="0"/>
      <p:bldP spid="2663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184275" y="1736725"/>
          <a:ext cx="6699250" cy="1768475"/>
        </p:xfrm>
        <a:graphic>
          <a:graphicData uri="http://schemas.openxmlformats.org/presentationml/2006/ole">
            <p:oleObj spid="_x0000_s34818" name="Equation" r:id="rId3" imgW="2997000" imgH="749160" progId="Equation.3">
              <p:embed/>
            </p:oleObj>
          </a:graphicData>
        </a:graphic>
      </p:graphicFrame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1000" y="446088"/>
            <a:ext cx="84802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Let us stare at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anomalous part of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ED for a moment, … or two.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669088" y="898525"/>
            <a:ext cx="493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6934200" y="1676400"/>
            <a:ext cx="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6200" y="4495800"/>
            <a:ext cx="898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NB I am dealing here with s-wave pairing only (S=0 and T=1)!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-76200" y="5181600"/>
            <a:ext cx="932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last term could not arise from a two-body bare interaction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6934200" y="2971800"/>
            <a:ext cx="0" cy="2286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6200" y="4511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279525" y="1081088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SU(2) invariant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animBg="1"/>
      <p:bldP spid="27656" grpId="0" animBg="1"/>
      <p:bldP spid="276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3-big-nuc-sl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3581" y="228600"/>
            <a:ext cx="6823821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14400" y="703263"/>
            <a:ext cx="5777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In the end one finds that a suitable superfluid </a:t>
            </a:r>
          </a:p>
          <a:p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nuclear EDF has the following structure: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838200" y="2362200"/>
          <a:ext cx="6934200" cy="3227388"/>
        </p:xfrm>
        <a:graphic>
          <a:graphicData uri="http://schemas.openxmlformats.org/presentationml/2006/ole">
            <p:oleObj spid="_x0000_s35842" name="Equation" r:id="rId3" imgW="2819160" imgH="1244520" progId="Equation.3">
              <p:embed/>
            </p:oleObj>
          </a:graphicData>
        </a:graphic>
      </p:graphicFrame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956300" y="1447800"/>
            <a:ext cx="2107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Isospin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symmetric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>
            <a:off x="4648200" y="1905000"/>
            <a:ext cx="20574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2" name="AutoShape 6"/>
          <p:cNvSpPr>
            <a:spLocks/>
          </p:cNvSpPr>
          <p:nvPr/>
        </p:nvSpPr>
        <p:spPr bwMode="auto">
          <a:xfrm rot="5400000">
            <a:off x="4305300" y="495300"/>
            <a:ext cx="381000" cy="3657600"/>
          </a:xfrm>
          <a:prstGeom prst="leftBrace">
            <a:avLst>
              <a:gd name="adj1" fmla="val 80000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AutoShape 7"/>
          <p:cNvSpPr>
            <a:spLocks/>
          </p:cNvSpPr>
          <p:nvPr/>
        </p:nvSpPr>
        <p:spPr bwMode="auto">
          <a:xfrm rot="5400000">
            <a:off x="4991100" y="509715"/>
            <a:ext cx="381000" cy="5334000"/>
          </a:xfrm>
          <a:prstGeom prst="leftBrace">
            <a:avLst>
              <a:gd name="adj1" fmla="val 116667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6553200" y="1828800"/>
            <a:ext cx="609600" cy="1295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5715000"/>
            <a:ext cx="6711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same coupling constant for both even and odd </a:t>
            </a:r>
          </a:p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neutron/proton numbers!!!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399"/>
            <a:ext cx="4038600" cy="29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4607"/>
            <a:ext cx="4015543" cy="298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3962400" cy="297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276600"/>
            <a:ext cx="402700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854128" y="6324600"/>
            <a:ext cx="5384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single universal  parameter for pairing!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895600"/>
            <a:ext cx="4331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Intermission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895600"/>
            <a:ext cx="2428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 II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2580"/>
            <a:ext cx="469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 Dependent Phenomena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458" y="584537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time-dependent density functional theory is viewed in general as a reformulation of the exact quantum mechanical time evolution of a many-body system when only single-particle properties are considered.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52400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TDDFT for normal systems: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A.K.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Rajagopal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J. Callaway, Phys. Rev. B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1912 (1973)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V.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Peuckert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J. Phys. C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4945 (1978)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E.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E.K.U. Gross, Phys. Rev.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997 (1984)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http://www.tddft.org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14363" y="3465537"/>
          <a:ext cx="7767637" cy="2859063"/>
        </p:xfrm>
        <a:graphic>
          <a:graphicData uri="http://schemas.openxmlformats.org/presentationml/2006/ole">
            <p:oleObj spid="_x0000_s45058" name="Equation" r:id="rId3" imgW="4381200" imgH="1790640" progId="Equation.DSMT4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724400" y="3886200"/>
            <a:ext cx="685800" cy="0"/>
          </a:xfrm>
          <a:prstGeom prst="line">
            <a:avLst/>
          </a:prstGeom>
          <a:ln w="635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6324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time-dependent phenomena one has to add currents!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971800"/>
            <a:ext cx="164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TDSLDA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271463"/>
            <a:ext cx="8015287" cy="61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95800" y="6400800"/>
            <a:ext cx="464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a talk given by I.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Stetcu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UNEDF 2010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247650"/>
            <a:ext cx="7950979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95800" y="6400800"/>
            <a:ext cx="464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a talk given by I.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Stetcu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UNEDF 2010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323850"/>
            <a:ext cx="787828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95800" y="6400800"/>
            <a:ext cx="464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a talk given by I.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Stetcu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UNEDF 2010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1" y="100013"/>
            <a:ext cx="8184714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67200" y="6400800"/>
            <a:ext cx="479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a talk given by K.J. Roche, UNEDF 2010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902803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very rare excitation mode: the Higgs pairing mode.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222"/>
            <a:ext cx="8153400" cy="63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6400800"/>
            <a:ext cx="2592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www.unedf.org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47935"/>
            <a:ext cx="781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Energy of a Fermi system as a function of the pairing gap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031" y="685800"/>
            <a:ext cx="390176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28600" y="4343400"/>
          <a:ext cx="3162300" cy="1455737"/>
        </p:xfrm>
        <a:graphic>
          <a:graphicData uri="http://schemas.openxmlformats.org/presentationml/2006/ole">
            <p:oleObj spid="_x0000_s46082" name="Equation" r:id="rId4" imgW="1600200" imgH="736560" progId="Equation.DSMT4">
              <p:embed/>
            </p:oleObj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3704858" y="4800600"/>
          <a:ext cx="5210542" cy="838200"/>
        </p:xfrm>
        <a:graphic>
          <a:graphicData uri="http://schemas.openxmlformats.org/presentationml/2006/ole">
            <p:oleObj spid="_x0000_s46083" name="Equation" r:id="rId5" imgW="2882880" imgH="4190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6096000"/>
            <a:ext cx="3453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“Landau-Ginzburg” equation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096000"/>
            <a:ext cx="299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Quantum hydrodynamics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9140"/>
            <a:ext cx="6314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Higgs mode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Small amplitude oscillations of the modulus of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order parameter (pairing gap)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75475"/>
            <a:ext cx="4581525" cy="348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09971" y="3505200"/>
          <a:ext cx="2900629" cy="915988"/>
        </p:xfrm>
        <a:graphic>
          <a:graphicData uri="http://schemas.openxmlformats.org/presentationml/2006/ole">
            <p:oleObj spid="_x0000_s47106" name="Equation" r:id="rId4" imgW="723600" imgH="2286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943600"/>
            <a:ext cx="6061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mode has a bit more complex character</a:t>
            </a:r>
          </a:p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cf.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Volkov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Kogan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(1972)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8" y="1647093"/>
            <a:ext cx="4572000" cy="30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781" y="1676400"/>
            <a:ext cx="4581525" cy="299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81400" y="6412468"/>
            <a:ext cx="5446876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Bulgac and Yoon, Phys. Rev.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085302 (2009)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6200"/>
            <a:ext cx="79037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Response of a unitary Fermi system to changing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scattering length with time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Tool: TD DFT extension to superfluid systems (TD-SLDA)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800600"/>
            <a:ext cx="88348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these modes have a very low frequency below the pairing gap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a very large amplitude and excitation energy as well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None of these modes can be described either within Quantum Hydrodynamics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Landau-Ginzburg like approaches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76200"/>
            <a:ext cx="200229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57535"/>
            <a:ext cx="4470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TDSLDA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(equations TDHFB/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TDBdG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like)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6688" y="1905000"/>
          <a:ext cx="8839200" cy="1792287"/>
        </p:xfrm>
        <a:graphic>
          <a:graphicData uri="http://schemas.openxmlformats.org/presentationml/2006/ole">
            <p:oleObj spid="_x0000_s49154" name="Equation" r:id="rId3" imgW="5587920" imgH="109188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768" y="3886200"/>
            <a:ext cx="79452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system is placed on a 3D spatial lattice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Derivatives are computed with FFTW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Fully self-consistent treatment with Galilean invariance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symmetry restrictions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Number of quasiparticle wave functions is of the order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of the number of spatial lattice points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Initial state is the ground state of the SLDA  (formally like HFB/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BdG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code was implementation on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JaguarPf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9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present a few short movies, illustrating the complex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time-dependent dynamics in 3D of a unitary Fermi superfluid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 nuclei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excited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various external probes.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each case we solved on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JaguarPf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TDSLDA equations for a 32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spatial lattice (approximately 30k to 40k quasiparticle wavefunctions) for about 10k to 100k time steps using from about 30K to approximately 40K PEs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Fully unrestricted calculations!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size of the problem we solve here is </a:t>
            </a:r>
            <a:r>
              <a:rPr lang="en-US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several orders of magnitude</a:t>
            </a:r>
          </a:p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larger than any other similar problem studied by other groups (and we plan to further increase the size significantly).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909" y="5706070"/>
            <a:ext cx="604639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movies will be eventually posted at</a:t>
            </a: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http://www.phys.washington.edu/groups/qmbnt/index.html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64488"/>
            <a:ext cx="894988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Created a set of accurate and efficient tools for the petaflop regime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Successfully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implementated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 leadership class computers (Franklin,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JaguarPF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Currently capable of treating nuclear volumes as large as 50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fm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up to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10,000-20,000 fermions , and for times up to a fraction of an attosecond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fully self-consistently and with no symmetry restrictions and under the action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complex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spatio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-temporal external probes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Capable of treating similarly large systems of cold atoms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suites of codes can handle systems and phenomena ranging from: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ground states properties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excited states in the linear response regime,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large amplitude collective motion,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response to various electromagnetic and nuclear probes,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There is a clear path towards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exascale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applications and implementation of the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Stochastic TD(A)SLDA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81" y="838200"/>
            <a:ext cx="897277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9723"/>
            <a:ext cx="6477000" cy="68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2888</Words>
  <Application>Microsoft Office PowerPoint</Application>
  <PresentationFormat>On-screen Show (4:3)</PresentationFormat>
  <Paragraphs>425</Paragraphs>
  <Slides>75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Office Theme</vt:lpstr>
      <vt:lpstr>Equation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Aurel Bulgac</dc:creator>
  <cp:lastModifiedBy>Aurel Bulgac</cp:lastModifiedBy>
  <cp:revision>20</cp:revision>
  <dcterms:created xsi:type="dcterms:W3CDTF">2006-08-16T00:00:00Z</dcterms:created>
  <dcterms:modified xsi:type="dcterms:W3CDTF">2010-07-08T12:57:21Z</dcterms:modified>
</cp:coreProperties>
</file>