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90" r:id="rId2"/>
    <p:sldId id="291" r:id="rId3"/>
    <p:sldId id="300" r:id="rId4"/>
    <p:sldId id="299" r:id="rId5"/>
    <p:sldId id="298" r:id="rId6"/>
    <p:sldId id="301" r:id="rId7"/>
    <p:sldId id="256" r:id="rId8"/>
    <p:sldId id="266" r:id="rId9"/>
    <p:sldId id="293" r:id="rId10"/>
    <p:sldId id="257" r:id="rId11"/>
    <p:sldId id="273" r:id="rId12"/>
    <p:sldId id="289" r:id="rId13"/>
    <p:sldId id="258" r:id="rId14"/>
    <p:sldId id="268" r:id="rId15"/>
    <p:sldId id="264" r:id="rId16"/>
    <p:sldId id="265" r:id="rId17"/>
    <p:sldId id="271" r:id="rId18"/>
    <p:sldId id="274" r:id="rId19"/>
    <p:sldId id="276" r:id="rId20"/>
    <p:sldId id="288" r:id="rId21"/>
    <p:sldId id="269" r:id="rId22"/>
    <p:sldId id="277" r:id="rId23"/>
    <p:sldId id="278" r:id="rId24"/>
    <p:sldId id="292" r:id="rId25"/>
    <p:sldId id="280" r:id="rId26"/>
    <p:sldId id="281" r:id="rId27"/>
    <p:sldId id="282" r:id="rId28"/>
    <p:sldId id="285" r:id="rId29"/>
    <p:sldId id="284" r:id="rId30"/>
    <p:sldId id="286" r:id="rId31"/>
    <p:sldId id="287" r:id="rId32"/>
    <p:sldId id="296" r:id="rId33"/>
    <p:sldId id="259" r:id="rId34"/>
    <p:sldId id="302" r:id="rId35"/>
    <p:sldId id="303" r:id="rId36"/>
    <p:sldId id="306" r:id="rId37"/>
    <p:sldId id="305" r:id="rId38"/>
    <p:sldId id="30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FF"/>
    <a:srgbClr val="99FF66"/>
    <a:srgbClr val="66FF33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728" autoAdjust="0"/>
  </p:normalViewPr>
  <p:slideViewPr>
    <p:cSldViewPr>
      <p:cViewPr varScale="1">
        <p:scale>
          <a:sx n="64" d="100"/>
          <a:sy n="64" d="100"/>
        </p:scale>
        <p:origin x="-6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0D62F-39F1-4ED6-8159-50C4045A4776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D1CD2-E2DF-4E3B-990E-6DDDEEB2C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D1CD2-E2DF-4E3B-990E-6DDDEEB2CB2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ys.washington.edu/groups/qmbnt/vortices_movies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490" y="1295400"/>
            <a:ext cx="63961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Some Open Problems in Nuclear </a:t>
            </a:r>
          </a:p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Large Amplitude Collective Motion</a:t>
            </a:r>
          </a:p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(including fission)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4038600"/>
            <a:ext cx="2694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Aurel Bulgac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University of Washington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579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0" y="5678269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Funding:  DOE  grants No. DE-FG02-97ER41014  (UW NT Group)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DE-FC02-07ER41457  (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SciDAC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-UNEDF)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17210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Present theoretical approaches and phenomenology for 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LACM and fission studies:</a:t>
            </a:r>
          </a:p>
          <a:p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Pure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phenomenogical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stochastic dynamics :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Langevin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Kramers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equations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Stochastic/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Langevin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TDHF 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Font typeface="Courier New" pitchFamily="49" charset="0"/>
              <a:buChar char="o"/>
            </a:pPr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Adiabatic Time-Dependent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Hartree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Fock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-Bogoliubov  (ATDHFB)  theory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The basic assumption is that LACM/nuclear fission can be described with a 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many-body wave function with the GCM- structure: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6200" y="3935628"/>
          <a:ext cx="8959850" cy="1219200"/>
        </p:xfrm>
        <a:graphic>
          <a:graphicData uri="http://schemas.openxmlformats.org/presentationml/2006/ole">
            <p:oleObj spid="_x0000_s1026" name="Equation" r:id="rId3" imgW="3251160" imgH="431640" progId="Equation.DSMT4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533400" y="5352871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Microscopic-macroscopic 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model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not based on </a:t>
            </a:r>
            <a:r>
              <a:rPr lang="en-US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intio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input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no self-consistency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physical intuition drives the definition of relevant degrees of freedom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"/>
            <a:ext cx="8372698" cy="632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438141" y="6400800"/>
            <a:ext cx="3825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Talk of E.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Vardaci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at FISSION 2009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81335"/>
            <a:ext cx="587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Extended, … Stochastic TDHF approaches 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575137"/>
            <a:ext cx="54645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Wong and Tang, Phys. Rev.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40, 1070 (1978)</a:t>
            </a:r>
          </a:p>
          <a:p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Ayik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Z. Phys. A 298, 83 (1980)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Ayik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Phys.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B658, 174 (2008)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61988" y="2947988"/>
          <a:ext cx="4543425" cy="2989262"/>
        </p:xfrm>
        <a:graphic>
          <a:graphicData uri="http://schemas.openxmlformats.org/presentationml/2006/ole">
            <p:oleObj spid="_x0000_s52226" name="Equation" r:id="rId3" imgW="2895480" imgH="190476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62600" y="2895600"/>
            <a:ext cx="34785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Gaussian random numbers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defined a prescribed temperature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a Fermi-Dirac distribution 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3048000" y="3124200"/>
            <a:ext cx="2514600" cy="9144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" y="5943600"/>
            <a:ext cx="8021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Subsequently these equations are 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projected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on a collective subspace and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Langevin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equation is introduced for the collective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DoF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903676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While ATDHFB approximation has a great number of positive 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aspects, it comes with a long series of great deficiencies:</a:t>
            </a:r>
          </a:p>
          <a:p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 determination of the number of relevant degrees of freedom is as a rule determined by the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practioner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using intuition/prejudice or prevailing attitudes.   </a:t>
            </a:r>
          </a:p>
          <a:p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There are knows methods on how to mechanize this process and eliminate arbitrariness,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 they are extremely difficult to implement in practice.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2050" y="2888156"/>
            <a:ext cx="3943350" cy="389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131443"/>
            <a:ext cx="3429000" cy="2659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6059269"/>
            <a:ext cx="4653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Hinohara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Nakatsukasa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Matsuo, and</a:t>
            </a:r>
          </a:p>
          <a:p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Matsuyanagi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Phys. Rev. C  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014305 (2009)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45281"/>
            <a:ext cx="883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Computing the potential energy surface alone for only 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collective degrees of freedom is equivalent to computing the entire nuclear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mass table. 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P. </a:t>
            </a:r>
            <a:r>
              <a:rPr lang="en-US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Moller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collaborators  need more than 5,000,000 shapes  in a </a:t>
            </a:r>
            <a:r>
              <a:rPr lang="en-US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five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dimensional space. </a:t>
            </a:r>
          </a:p>
          <a:p>
            <a:endParaRPr lang="en-US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 this the right and the entire complete set of collective coordinates?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8813" y="2819400"/>
            <a:ext cx="3252787" cy="36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600" y="6412468"/>
            <a:ext cx="4628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P.Moller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et al.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Phys. Rev. C 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79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064304 (2009)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" y="2828925"/>
            <a:ext cx="42862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76200" y="457200"/>
          <a:ext cx="8959850" cy="1219200"/>
        </p:xfrm>
        <a:graphic>
          <a:graphicData uri="http://schemas.openxmlformats.org/presentationml/2006/ole">
            <p:oleObj spid="_x0000_s15362" name="Equation" r:id="rId3" imgW="3251160" imgH="431640" progId="Equation.DSMT4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1981200"/>
            <a:ext cx="829816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 order to determine the collective part of the wave function one needs to solve 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Hill-Wheeler integral equation in the corresponding 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-dimensional space.</a:t>
            </a:r>
          </a:p>
          <a:p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is routinely (but not always) performed by invoking a further approximation </a:t>
            </a:r>
          </a:p>
          <a:p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(Gaussian Overlap Approximation) the accuracy of which is difficult to assess and </a:t>
            </a:r>
          </a:p>
          <a:p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one generates a Schrödinger equation in collective coordinates.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4459069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ATDHFB theory is based on the assumption that an expansion in velocities is accurate up to second order terms. However there are clear examples where this is wrong.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5678269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 inertial tensor is usually hard to evaluate and often approximate methods are used.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316772"/>
            <a:ext cx="861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 is obvious that a significantly larger number of degrees of freedom are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necessary to describe LACM and fission in particular. </a:t>
            </a:r>
          </a:p>
          <a:p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One would like to have as well: charge asymmetry, shapes of the fragments, excitation energy of the fragments, …</a:t>
            </a:r>
          </a:p>
          <a:p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this case the ATHFB approach becomes clearly unmanageable, even for computers envision in the next decade, and the veracity of the approximation is questionable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199"/>
            <a:ext cx="4038600" cy="458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4800" y="5410200"/>
            <a:ext cx="7193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J.W. Negele, Nucl. Phys. 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502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371c (1989)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 unpublished calculation due to R. Wolff, G. Puddu and J.W. Negele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4027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``Spontaneous fission“ of </a:t>
            </a:r>
            <a:r>
              <a:rPr lang="en-US" sz="24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2360474"/>
            <a:ext cx="442307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Even though the initial and final states 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have axial symmetry, along the fission path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symmetry is broken in order to 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rearrange occupation probabilities and 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avoid a diabolical point/level crossing, 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where a 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Dirac monopole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resides.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6012359"/>
            <a:ext cx="861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occupied orbitals evolved in 3D and imaginary time on a mesh 20</a:t>
            </a:r>
            <a:r>
              <a:rPr lang="en-US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x1000 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no isospin dof, no pairing, simplified nuclear EDF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61026" y="6183868"/>
            <a:ext cx="4401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J.W. Negele,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Nucl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Phys. 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502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371c (1989)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5387" y="1447800"/>
            <a:ext cx="5892213" cy="38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47935"/>
            <a:ext cx="3252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do nuclei deform?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6073914"/>
            <a:ext cx="72635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D.L. Hill and J.A. Wheeler, Phys. Rev.  89, 1102 (1953)</a:t>
            </a:r>
          </a:p>
          <a:p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Nuclear Constitution and the Interpretation of Fission Phenomena</a:t>
            </a:r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3163557" cy="403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2424" y="2118359"/>
            <a:ext cx="3076286" cy="382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5070" y="381000"/>
            <a:ext cx="2998930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295400"/>
            <a:ext cx="707116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will consist mostly a discussion of some issues with LACM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future possible approaches </a:t>
            </a:r>
          </a:p>
          <a:p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will show some results due to my collaboration with: 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940076"/>
            <a:ext cx="8458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Sukjin YOON                (UW)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Kenneth J. ROCHE     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(PNNL-Seattle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Yongle YU                  (now at Wuhan Institute of Physics and Mathematics)</a:t>
            </a:r>
          </a:p>
          <a:p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Yuan Lung LUO        (UW)</a:t>
            </a:r>
          </a:p>
          <a:p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Piotr MAGIERSKI    (Warsaw and UW) </a:t>
            </a:r>
          </a:p>
          <a:p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Ionel STETCU           (UW)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19800"/>
            <a:ext cx="7178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G.F. Bertsch, F.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Barranco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and R.A.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Broglia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Nuclei Change Shape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Windsurfing the Fermi Sea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eds. T.T.S.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Kuo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J.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Speth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22764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52400"/>
            <a:ext cx="62293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209800"/>
            <a:ext cx="620077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55392" y="3800475"/>
            <a:ext cx="61722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2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 is not obvious that the Slater determinant wave function should minimize the energy. Entropy production, level crossings, symmetry breaking.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1676400"/>
            <a:ext cx="584903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4800" y="1290935"/>
            <a:ext cx="7220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Generic adiabatic  large amplitude potential energy </a:t>
            </a:r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SURFACES</a:t>
            </a:r>
            <a:endParaRPr lang="en-US" sz="20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197495"/>
            <a:ext cx="883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LACM adiabaticity/isentropic or isothermal behavior  is not a guaranteed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 most efficient mechanism for transitions at level crossing is due to pairing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Level crossings are a great source of : entropy production (dissipation), dynamical symmetry breaking , non-abelian gauge fields (Dirac monopoles reside at level crossings)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54559"/>
            <a:ext cx="80387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Evolution operator of an interacting  many-body system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(after a Trotter expansion and a Hubbard-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Stratonovich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transformation)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28600" y="2133600"/>
          <a:ext cx="8610600" cy="1752600"/>
        </p:xfrm>
        <a:graphic>
          <a:graphicData uri="http://schemas.openxmlformats.org/presentationml/2006/ole">
            <p:oleObj spid="_x0000_s35842" name="Equation" r:id="rId3" imgW="4368600" imgH="939600" progId="Equation.DSMT4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4546937"/>
            <a:ext cx="7315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representation is not unique!</a:t>
            </a:r>
          </a:p>
          <a:p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one-body evolution operator is arbitrary!!!</a:t>
            </a:r>
          </a:p>
          <a:p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Kerman,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Levit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Troudet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Ann. Phys. </a:t>
            </a:r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148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443 (1983)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5486401" y="4571999"/>
            <a:ext cx="1143000" cy="38100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Brace 8"/>
          <p:cNvSpPr/>
          <p:nvPr/>
        </p:nvSpPr>
        <p:spPr>
          <a:xfrm rot="5400000">
            <a:off x="5555290" y="1440494"/>
            <a:ext cx="287053" cy="5061559"/>
          </a:xfrm>
          <a:prstGeom prst="rightBrace">
            <a:avLst>
              <a:gd name="adj1" fmla="val 8333"/>
              <a:gd name="adj2" fmla="val 47302"/>
            </a:avLst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4696361"/>
            <a:ext cx="685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is the </a:t>
            </a:r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best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one-body propagator?</a:t>
            </a:r>
          </a:p>
          <a:p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Stationary phase approximation leads to some form of 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Time-Dependent Meanfield 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5057" name="Object 1"/>
          <p:cNvGraphicFramePr>
            <a:graphicFrameLocks noChangeAspect="1"/>
          </p:cNvGraphicFramePr>
          <p:nvPr/>
        </p:nvGraphicFramePr>
        <p:xfrm>
          <a:off x="228600" y="2057400"/>
          <a:ext cx="8610600" cy="1752600"/>
        </p:xfrm>
        <a:graphic>
          <a:graphicData uri="http://schemas.openxmlformats.org/presentationml/2006/ole">
            <p:oleObj spid="_x0000_s45057" name="Equation" r:id="rId3" imgW="4368600" imgH="939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However, there is a bright spot if one is interested in one-body observables alone </a:t>
            </a:r>
          </a:p>
          <a:p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Time-Dependent Density Functional Theory (TDDFT) asserts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that there exists an </a:t>
            </a:r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exact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description, which formally looks like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Time-Dependent Selfconsistent Meanfield.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2529007"/>
            <a:ext cx="8153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A.K.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Rajagopal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J. Callaway, Phys. Rev. B </a:t>
            </a:r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1912 (1973)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Peuckert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J. Phys. C </a:t>
            </a:r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4945 (1978)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Runge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E.K.U. Gross, Phys. Rev.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52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997 (1984)</a:t>
            </a:r>
          </a:p>
          <a:p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http://www.tddft.org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4842808"/>
            <a:ext cx="85050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There is a problem however!</a:t>
            </a:r>
          </a:p>
          <a:p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Nobody knows how the true Time-Dependent (or not) Density Functional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really looks like and there are no known exact algorithms  for its generation.</a:t>
            </a:r>
          </a:p>
          <a:p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we know  that it exits for sure. 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2891135"/>
            <a:ext cx="3593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what is this DFT stuff?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2133600" y="533400"/>
          <a:ext cx="6684962" cy="4756150"/>
        </p:xfrm>
        <a:graphic>
          <a:graphicData uri="http://schemas.openxmlformats.org/presentationml/2006/ole">
            <p:oleObj spid="_x0000_s36866" name="Equation" r:id="rId3" imgW="3213000" imgH="2286000" progId="Equation.DSMT4">
              <p:embed/>
            </p:oleObj>
          </a:graphicData>
        </a:graphic>
      </p:graphicFrame>
      <p:sp>
        <p:nvSpPr>
          <p:cNvPr id="60419" name="Line 3"/>
          <p:cNvSpPr>
            <a:spLocks noChangeShapeType="1"/>
          </p:cNvSpPr>
          <p:nvPr/>
        </p:nvSpPr>
        <p:spPr bwMode="auto">
          <a:xfrm flipV="1">
            <a:off x="4125913" y="4038600"/>
            <a:ext cx="1676400" cy="1295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2286000" y="5334000"/>
            <a:ext cx="59728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Universal functional of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particle density alone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Independent of external potential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024188" y="76200"/>
            <a:ext cx="2919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Kohn-Sham theorem</a:t>
            </a:r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2133600" y="3352800"/>
            <a:ext cx="48006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136525" y="2667000"/>
            <a:ext cx="191142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Injective map</a:t>
            </a:r>
          </a:p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(one-to-one)</a:t>
            </a:r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>
            <a:off x="2133600" y="2819400"/>
            <a:ext cx="48006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>
            <a:off x="2160104" y="2819400"/>
            <a:ext cx="0" cy="533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>
            <a:off x="6911008" y="2819400"/>
            <a:ext cx="0" cy="533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514600" y="6229350"/>
            <a:ext cx="3884613" cy="476250"/>
          </a:xfrm>
          <a:prstGeom prst="rect">
            <a:avLst/>
          </a:prstGeom>
          <a:solidFill>
            <a:srgbClr val="99CCFF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Normal Fermi systems only!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44550" y="2711450"/>
            <a:ext cx="7118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However, not everyone is normal!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347663" y="1219200"/>
          <a:ext cx="7840662" cy="3932238"/>
        </p:xfrm>
        <a:graphic>
          <a:graphicData uri="http://schemas.openxmlformats.org/presentationml/2006/ole">
            <p:oleObj spid="_x0000_s38914" name="Equation" r:id="rId3" imgW="3441600" imgH="1726920" progId="Equation.DSMT4">
              <p:embed/>
            </p:oleObj>
          </a:graphicData>
        </a:graphic>
      </p:graphicFrame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1000" y="241300"/>
            <a:ext cx="63560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SLDA  - Extension of Kohn-Sham approach to </a:t>
            </a:r>
          </a:p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superfluid Fermi systems  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90550" y="6019800"/>
            <a:ext cx="77741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Condensed" pitchFamily="34" charset="0"/>
              </a:rPr>
              <a:t>There is a little problem! The </a:t>
            </a:r>
            <a:r>
              <a:rPr lang="en-US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Condensed" pitchFamily="34" charset="0"/>
              </a:rPr>
              <a:t>densities </a:t>
            </a:r>
            <a:r>
              <a:rPr lang="en-US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Condensed" pitchFamily="34" charset="0"/>
                <a:sym typeface="Mathematica1"/>
              </a:rPr>
              <a:t></a:t>
            </a:r>
            <a:r>
              <a:rPr lang="en-US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Condensed" pitchFamily="34" charset="0"/>
              </a:rPr>
              <a:t> </a:t>
            </a:r>
            <a:r>
              <a:rPr lang="en-US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Condensed" pitchFamily="34" charset="0"/>
                <a:sym typeface="Euclid Symbol" pitchFamily="18" charset="2"/>
              </a:rPr>
              <a:t>and </a:t>
            </a:r>
            <a:r>
              <a:rPr lang="en-US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Condensed" pitchFamily="34" charset="0"/>
                <a:sym typeface="Mathematica1"/>
              </a:rPr>
              <a:t></a:t>
            </a:r>
            <a:r>
              <a:rPr lang="en-US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Condensed" pitchFamily="34" charset="0"/>
                <a:sym typeface="Euclid Symbol" pitchFamily="18" charset="2"/>
              </a:rPr>
              <a:t> </a:t>
            </a:r>
            <a:r>
              <a:rPr lang="en-US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Condensed" pitchFamily="34" charset="0"/>
              </a:rPr>
              <a:t>diverges!</a:t>
            </a:r>
          </a:p>
          <a:p>
            <a:r>
              <a:rPr lang="en-US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Condensed" pitchFamily="34" charset="0"/>
              </a:rPr>
              <a:t>But all this can be fixed rather easily. </a:t>
            </a:r>
            <a:endParaRPr lang="en-US" sz="24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33400" y="5226050"/>
            <a:ext cx="80441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Condensed" pitchFamily="34" charset="0"/>
              </a:rPr>
              <a:t>Mean-field and pairing field are both local fields!</a:t>
            </a:r>
          </a:p>
          <a:p>
            <a:r>
              <a:rPr lang="en-US" sz="2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(for sake of simplicity </a:t>
            </a:r>
            <a:r>
              <a:rPr lang="en-US" sz="2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spin/</a:t>
            </a:r>
            <a:r>
              <a:rPr lang="en-US" sz="20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isopsin</a:t>
            </a:r>
            <a:r>
              <a:rPr lang="en-US" sz="2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</a:t>
            </a:r>
            <a:r>
              <a:rPr lang="en-US" sz="2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degrees of freedom are not shown)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4763" y="2286000"/>
          <a:ext cx="9139237" cy="3363912"/>
        </p:xfrm>
        <a:graphic>
          <a:graphicData uri="http://schemas.openxmlformats.org/presentationml/2006/ole">
            <p:oleObj spid="_x0000_s37890" name="Equation" r:id="rId3" imgW="4381200" imgH="1790640" progId="Equation.DSMT4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120009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time-dependent phenomena one has to add currents.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876800" y="2743200"/>
            <a:ext cx="762000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4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04800" y="1295400"/>
          <a:ext cx="8587748" cy="4191000"/>
        </p:xfrm>
        <a:graphic>
          <a:graphicData uri="http://schemas.openxmlformats.org/presentationml/2006/ole">
            <p:oleObj spid="_x0000_s76804" name="Video Clip" r:id="rId3" imgW="9535856" imgH="4657143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91122" y="5867400"/>
            <a:ext cx="6747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Coulomb excitation of </a:t>
            </a:r>
            <a:r>
              <a:rPr lang="en-US" sz="20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 by an ultra-relativistic heavy ion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641207" y="3384407"/>
            <a:ext cx="1600200" cy="12986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429512" y="4178808"/>
            <a:ext cx="1237488" cy="697992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443164" y="3950208"/>
            <a:ext cx="1220788" cy="228600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90800" y="4648200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90800" y="3667780"/>
            <a:ext cx="370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lang="en-US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5400" y="2133600"/>
            <a:ext cx="356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endParaRPr lang="en-US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020431"/>
            <a:ext cx="888736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DFT has however a serious restriction. One can not extract any information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about two-body observables.</a:t>
            </a:r>
          </a:p>
          <a:p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example, if we were to study the fission of a nucleus, we will  in principle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determine the average masses of the daughters, but we will have no information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about the width of the mass distribution.  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438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There is a relatively simple solution in time-dependent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meanfield theory due to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Balian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Veneroni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(late 1980’s and early 1990’s) 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036703" y="1600200"/>
          <a:ext cx="4745097" cy="3962400"/>
        </p:xfrm>
        <a:graphic>
          <a:graphicData uri="http://schemas.openxmlformats.org/presentationml/2006/ole">
            <p:oleObj spid="_x0000_s53250" name="Equation" r:id="rId3" imgW="2463480" imgH="2057400" progId="Equation.DSMT4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5848290"/>
            <a:ext cx="8157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method allows in principle the evaluation of both averages and widths.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4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-1588" y="458788"/>
          <a:ext cx="9251951" cy="6016625"/>
        </p:xfrm>
        <a:graphic>
          <a:graphicData uri="http://schemas.openxmlformats.org/presentationml/2006/ole">
            <p:oleObj spid="_x0000_s71684" name="Video Clip" r:id="rId3" imgW="10285714" imgH="6687483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87514"/>
            <a:ext cx="85545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main problem  however is that we have to consider the generic situation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 multiple potential energy surfaces, and not only one self-consistent field.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0816" y="2081784"/>
            <a:ext cx="5486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243" y="1753502"/>
            <a:ext cx="3163557" cy="403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466" y="457200"/>
            <a:ext cx="74379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John C. Tully suggested the following recipe for condensed matter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chemistry applications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J. Chem. Phys. </a:t>
            </a:r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93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1061 (1990)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81200"/>
            <a:ext cx="34290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9300" y="1219200"/>
            <a:ext cx="30861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03213" y="5618163"/>
          <a:ext cx="5110162" cy="1028700"/>
        </p:xfrm>
        <a:graphic>
          <a:graphicData uri="http://schemas.openxmlformats.org/presentationml/2006/ole">
            <p:oleObj spid="_x0000_s77828" name="Equation" r:id="rId5" imgW="1828800" imgH="368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228600" y="2667000"/>
          <a:ext cx="8610600" cy="1752600"/>
        </p:xfrm>
        <a:graphic>
          <a:graphicData uri="http://schemas.openxmlformats.org/presentationml/2006/ole">
            <p:oleObj spid="_x0000_s78850" name="Equation" r:id="rId3" imgW="4368600" imgH="939600" progId="Equation.DSMT4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762000"/>
            <a:ext cx="7999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best solution however is to implement and treat the auxiliary fields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stochastic                  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Stochastic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TD-SLDA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543490"/>
            <a:ext cx="7520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3D this is a problem for the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petaflop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exaflop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supercomputers  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981200" y="1179576"/>
            <a:ext cx="76200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153" y="1371600"/>
            <a:ext cx="475824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209490"/>
            <a:ext cx="79823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do we gain following this route?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 are going to solve the interacting quantum many-body problem in a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manner similar to how this experimental result was obtained.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01676"/>
            <a:ext cx="82787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the point of view of numerical simulations we could say that </a:t>
            </a:r>
          </a:p>
          <a:p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work of the founding fathers of statistical mechanics has been </a:t>
            </a:r>
          </a:p>
          <a:p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transform a simple problem (B) into  a terrible mess (A). Of </a:t>
            </a:r>
          </a:p>
          <a:p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course we have learned a lot in this process.</a:t>
            </a:r>
          </a:p>
          <a:p>
            <a:endParaRPr lang="en-US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Statistical Field Theory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by Giorgio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Parisi</a:t>
            </a:r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Addison-Wesley, 1988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600200" y="4074537"/>
          <a:ext cx="6415088" cy="2554863"/>
        </p:xfrm>
        <a:graphic>
          <a:graphicData uri="http://schemas.openxmlformats.org/presentationml/2006/ole">
            <p:oleObj spid="_x0000_s79874" name="Equation" r:id="rId3" imgW="3124080" imgH="1244520" progId="Equation.DSMT4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457200"/>
            <a:ext cx="536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going to get away from the terrible mess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 solve instead a simpler problem.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653010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the sake of discussion let us see what  we could in principle be able to</a:t>
            </a:r>
          </a:p>
          <a:p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calculate?</a:t>
            </a:r>
          </a:p>
          <a:p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We do not need to determine any collective coordinates,  potential energy 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surfaces,  inertia tensor, non-abelian gauge fields, etc. as the system will find 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naturally the right collective manifold</a:t>
            </a:r>
          </a:p>
          <a:p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We will not need to assume either isentropic, isothermal, … meanfield solutions. 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Instead the temperature and entropy of the collective subsystem will evolve according 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the rules of QM. This will be the most natural framework to describe dissipation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collective nuclear motion.</a:t>
            </a:r>
          </a:p>
          <a:p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We should be able to compute directly the mass, charge distributions and the 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excitation energy distributions of each fragment</a:t>
            </a:r>
          </a:p>
          <a:p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 should be able to follow in real time a real experimental situation, 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such as induced fission or fusion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5181600"/>
            <a:ext cx="74211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this is naturally not limited to nuclear physics alone, this is a </a:t>
            </a:r>
          </a:p>
          <a:p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approach to solve a large class of many-body problems </a:t>
            </a:r>
          </a:p>
          <a:p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numerically exactly, with quantifying errors, within the next decade </a:t>
            </a:r>
          </a:p>
          <a:p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or sooner.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12776" y="838200"/>
          <a:ext cx="8900030" cy="5334000"/>
        </p:xfrm>
        <a:graphic>
          <a:graphicData uri="http://schemas.openxmlformats.org/presentationml/2006/ole">
            <p:oleObj spid="_x0000_s75778" name="Video Clip" r:id="rId3" imgW="9888330" imgH="592381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6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57200" y="304799"/>
          <a:ext cx="7772400" cy="6291355"/>
        </p:xfrm>
        <a:graphic>
          <a:graphicData uri="http://schemas.openxmlformats.org/presentationml/2006/ole">
            <p:oleObj spid="_x0000_s74756" name="Video Clip" r:id="rId3" imgW="8640381" imgH="6916115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066800"/>
            <a:ext cx="839204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few details of the calculation:</a:t>
            </a:r>
          </a:p>
          <a:p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We solved the time-dependent 3D  SLDA (HFB) equations for </a:t>
            </a:r>
            <a:r>
              <a:rPr lang="en-US" sz="20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</a:t>
            </a:r>
            <a:endParaRPr lang="en-US" sz="2000" b="1" baseline="30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Only Coulomb interaction between the projectile and target </a:t>
            </a:r>
          </a:p>
          <a:p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(10 fm impact parameter)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We described </a:t>
            </a:r>
            <a:r>
              <a:rPr lang="en-US" sz="20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 with approximately 3,600 quasiparticle wave functions</a:t>
            </a:r>
          </a:p>
          <a:p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(this is already about an order of magnitude above all current TDHF </a:t>
            </a:r>
          </a:p>
          <a:p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calculations, and we still have about two or more orders of magnitude in store</a:t>
            </a:r>
          </a:p>
          <a:p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expand easily)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We used 3,600 processors on Franklin at NERSC for about 10 hours</a:t>
            </a:r>
          </a:p>
          <a:p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(both weak and strong scaling properties of the code are essentially perfect</a:t>
            </a:r>
          </a:p>
          <a:p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up to about 50,000 processors so far)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5442228"/>
            <a:ext cx="8001000" cy="141577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More movies of TD-SLDA simulations are available for viewing at</a:t>
            </a:r>
          </a:p>
          <a:p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FFFF00"/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rgbClr val="FFFF00">
                    <a:alpha val="0"/>
                  </a:srgbClr>
                </a:solidFill>
                <a:hlinkClick r:id="rId2"/>
              </a:rPr>
              <a:t>www.phys.washington.edu/groups/qmbnt/vortices_movies.html</a:t>
            </a:r>
            <a:endParaRPr lang="en-US" b="1" dirty="0">
              <a:solidFill>
                <a:srgbClr val="FFFF00">
                  <a:alpha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609600"/>
            <a:ext cx="8610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Outline:</a:t>
            </a:r>
          </a:p>
          <a:p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Where do we stand right now with the theory? 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Open problems in (nuclear) LACM. 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Current approaches and their limitations. 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The computational tools we have developed so far for today’s leadership class computers  and beyond.</a:t>
            </a:r>
          </a:p>
          <a:p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Our long-range vision for the study of: 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Nuclear dynamics - large and small amplitude collective motion  (LACM), reactions and fission 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Vortex creation and dynamics in neutron stars (pinning and de-pinning mechanism)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Cold atoms in static and dynamic traps and optical lattices and other condensed matter systems. 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65974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the point of view of numerical simulations we could say that </a:t>
            </a:r>
          </a:p>
          <a:p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work of the founding fathers of statistical mechanics has been </a:t>
            </a:r>
          </a:p>
          <a:p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transform a simple problem (B) into  a terrible mess (A). Of </a:t>
            </a:r>
          </a:p>
          <a:p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course we have learned a lot in this process.</a:t>
            </a:r>
          </a:p>
          <a:p>
            <a:endParaRPr lang="en-US" sz="24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Statistical Field Theory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by Giorgio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Parisi</a:t>
            </a:r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Addison-Wesley, 1988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087438" y="3638550"/>
          <a:ext cx="6927850" cy="2759075"/>
        </p:xfrm>
        <a:graphic>
          <a:graphicData uri="http://schemas.openxmlformats.org/presentationml/2006/ole">
            <p:oleObj spid="_x0000_s17410" name="Equation" r:id="rId3" imgW="3124080" imgH="12445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85800"/>
            <a:ext cx="5334000" cy="58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7429</TotalTime>
  <Words>1929</Words>
  <Application>Microsoft Office PowerPoint</Application>
  <PresentationFormat>On-screen Show (4:3)</PresentationFormat>
  <Paragraphs>237</Paragraphs>
  <Slides>38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Office Theme</vt:lpstr>
      <vt:lpstr>Video Clip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Aurel Bulgac</cp:lastModifiedBy>
  <cp:revision>21</cp:revision>
  <dcterms:created xsi:type="dcterms:W3CDTF">2006-08-16T00:00:00Z</dcterms:created>
  <dcterms:modified xsi:type="dcterms:W3CDTF">2010-03-24T13:10:49Z</dcterms:modified>
</cp:coreProperties>
</file>