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1684" r:id="rId2"/>
    <p:sldId id="1722" r:id="rId3"/>
    <p:sldId id="1734" r:id="rId4"/>
    <p:sldId id="1731" r:id="rId5"/>
    <p:sldId id="1732" r:id="rId6"/>
    <p:sldId id="1737" r:id="rId7"/>
    <p:sldId id="1709" r:id="rId8"/>
    <p:sldId id="1727" r:id="rId9"/>
    <p:sldId id="1728" r:id="rId10"/>
    <p:sldId id="1716" r:id="rId11"/>
    <p:sldId id="1710" r:id="rId12"/>
    <p:sldId id="1714" r:id="rId13"/>
    <p:sldId id="1735" r:id="rId14"/>
    <p:sldId id="1736" r:id="rId15"/>
    <p:sldId id="1751" r:id="rId16"/>
    <p:sldId id="1757" r:id="rId17"/>
    <p:sldId id="1759" r:id="rId18"/>
    <p:sldId id="1760" r:id="rId19"/>
    <p:sldId id="1739" r:id="rId20"/>
    <p:sldId id="1740" r:id="rId21"/>
    <p:sldId id="1756" r:id="rId22"/>
    <p:sldId id="1741" r:id="rId23"/>
    <p:sldId id="1754" r:id="rId24"/>
    <p:sldId id="1742" r:id="rId25"/>
    <p:sldId id="1743" r:id="rId26"/>
    <p:sldId id="1744" r:id="rId27"/>
    <p:sldId id="1749" r:id="rId28"/>
    <p:sldId id="1750" r:id="rId29"/>
    <p:sldId id="1753" r:id="rId30"/>
    <p:sldId id="1752" r:id="rId31"/>
    <p:sldId id="1755" r:id="rId32"/>
    <p:sldId id="1745" r:id="rId33"/>
    <p:sldId id="1746" r:id="rId34"/>
    <p:sldId id="1747" r:id="rId35"/>
    <p:sldId id="1748" r:id="rId36"/>
    <p:sldId id="1729" r:id="rId37"/>
    <p:sldId id="1723" r:id="rId38"/>
    <p:sldId id="1733" r:id="rId39"/>
    <p:sldId id="1712" r:id="rId40"/>
    <p:sldId id="1713" r:id="rId41"/>
    <p:sldId id="1719" r:id="rId42"/>
    <p:sldId id="1720" r:id="rId43"/>
    <p:sldId id="1730" r:id="rId44"/>
    <p:sldId id="1725" r:id="rId45"/>
    <p:sldId id="1715" r:id="rId46"/>
    <p:sldId id="1717" r:id="rId47"/>
    <p:sldId id="1718" r:id="rId48"/>
    <p:sldId id="1726" r:id="rId49"/>
    <p:sldId id="1721" r:id="rId50"/>
    <p:sldId id="1711" r:id="rId51"/>
  </p:sldIdLst>
  <p:sldSz cx="9144000" cy="6858000" type="screen4x3"/>
  <p:notesSz cx="6789738" cy="9929813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66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sullenb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00"/>
    <a:srgbClr val="FF0000"/>
    <a:srgbClr val="FFFF00"/>
    <a:srgbClr val="3C2347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593" autoAdjust="0"/>
    <p:restoredTop sz="90409" autoAdjust="0"/>
  </p:normalViewPr>
  <p:slideViewPr>
    <p:cSldViewPr>
      <p:cViewPr>
        <p:scale>
          <a:sx n="60" d="100"/>
          <a:sy n="60" d="100"/>
        </p:scale>
        <p:origin x="-132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74" tIns="46337" rIns="92674" bIns="46337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74" tIns="46337" rIns="92674" bIns="46337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10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74" tIns="46337" rIns="92674" bIns="46337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10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31338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74" tIns="46337" rIns="92674" bIns="46337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2EBBB395-0ACC-4B65-84D2-BCE15B1AD8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5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D6D2B-BE7C-48A9-8A83-7B3F9ED92384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0838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2072B-C88C-46FC-9F49-B0FFA0EA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1E3614-563F-41D0-8468-82A4B9D3FDCC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Times New Roman" pitchFamily="18" charset="0"/>
              </a:rPr>
              <a:t>Discussion appears on pages 226 and 227.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DAA467-E4D1-4D97-BC3F-B2522F21853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http://advan.physiology.org/content/40/1/123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2072B-C88C-46FC-9F49-B0FFA0EAB1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38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1E3614-563F-41D0-8468-82A4B9D3FDCC}" type="slidenum">
              <a:rPr lang="en-US" altLang="en-US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E3C95-59E1-408F-A2D0-F80B8D4C6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093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E338B-4477-4D6A-B8D6-EF5B749CC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275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A2D75-155B-4A9D-B0A5-2CE4BDC9C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956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3ED84-23F3-456B-9619-D85236431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268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E5D5E-0113-496A-B52A-9361850A3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341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2FE57-9C3E-4D76-995A-EADDE35D6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002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24CA6-961F-456D-9940-84F81E2C2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349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AA85A-F529-47E8-8D5E-FE4CBFD21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959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547F6-2CDA-4F9C-BAA2-5F32019EB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1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29570-A1F1-4041-BDC5-0E30A4102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076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58E7D-54D5-47BF-908C-76CF5F8AE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686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46A7B-AB4E-4342-8743-F604318E2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212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90606F8-A0D7-4888-8D92-8D7B67D7C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ci.stanford.edu/jheer/files/2010-MTurk-CHI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getalifephd.blogspot.com/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hyperlink" Target="http://www.phrasebank.manchester.ac.uk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hyperlink" Target="https://twitter.com/WriteThatPhD" TargetMode="External"/><Relationship Id="rId5" Type="http://schemas.openxmlformats.org/officeDocument/2006/relationships/image" Target="../media/image44.png"/><Relationship Id="rId10" Type="http://schemas.openxmlformats.org/officeDocument/2006/relationships/hyperlink" Target="https://thesiswhisperer.com/" TargetMode="External"/><Relationship Id="rId4" Type="http://schemas.openxmlformats.org/officeDocument/2006/relationships/image" Target="../media/image43.png"/><Relationship Id="rId9" Type="http://schemas.openxmlformats.org/officeDocument/2006/relationships/hyperlink" Target="http://www.phd2published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59" y="5229200"/>
            <a:ext cx="224292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 smtClean="0">
                <a:solidFill>
                  <a:schemeClr val="bg2"/>
                </a:solidFill>
              </a:rPr>
              <a:t>Ben Marwick</a:t>
            </a:r>
            <a:endParaRPr lang="en-AU" sz="2800" dirty="0">
              <a:solidFill>
                <a:schemeClr val="bg2"/>
              </a:solidFill>
            </a:endParaRPr>
          </a:p>
          <a:p>
            <a:r>
              <a:rPr lang="en-AU" sz="1400" dirty="0" smtClean="0">
                <a:solidFill>
                  <a:schemeClr val="bg2"/>
                </a:solidFill>
              </a:rPr>
              <a:t>ARC Future Fellow, UOW</a:t>
            </a:r>
          </a:p>
          <a:p>
            <a:r>
              <a:rPr lang="en-AU" sz="1400" dirty="0" smtClean="0">
                <a:solidFill>
                  <a:schemeClr val="bg2"/>
                </a:solidFill>
              </a:rPr>
              <a:t>Associate Professor, UW</a:t>
            </a:r>
          </a:p>
          <a:p>
            <a:r>
              <a:rPr lang="en-AU" sz="1400" dirty="0" smtClean="0">
                <a:solidFill>
                  <a:schemeClr val="bg2"/>
                </a:solidFill>
              </a:rPr>
              <a:t>bmarwick@uw.edu</a:t>
            </a:r>
            <a:endParaRPr lang="en-AU" sz="14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229200"/>
            <a:ext cx="1425278" cy="117281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51" y="5394546"/>
            <a:ext cx="1968649" cy="96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620688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dirty="0"/>
              <a:t>Publishing scholarly articles</a:t>
            </a:r>
            <a:endParaRPr lang="en-AU" sz="9600" dirty="0"/>
          </a:p>
        </p:txBody>
      </p:sp>
    </p:spTree>
    <p:extLst>
      <p:ext uri="{BB962C8B-B14F-4D97-AF65-F5344CB8AC3E}">
        <p14:creationId xmlns:p14="http://schemas.microsoft.com/office/powerpoint/2010/main" val="1395789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8" t="14009" r="9001" b="8190"/>
          <a:stretch/>
        </p:blipFill>
        <p:spPr bwMode="auto">
          <a:xfrm>
            <a:off x="374590" y="692696"/>
            <a:ext cx="8373874" cy="609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589" y="0"/>
            <a:ext cx="9146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The Abstract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003472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0" t="18283" r="29722" b="22014"/>
          <a:stretch/>
        </p:blipFill>
        <p:spPr bwMode="auto">
          <a:xfrm>
            <a:off x="1151620" y="603513"/>
            <a:ext cx="6840760" cy="62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589" y="0"/>
            <a:ext cx="9146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Five stages of an Introduction </a:t>
            </a:r>
          </a:p>
        </p:txBody>
      </p:sp>
    </p:spTree>
    <p:extLst>
      <p:ext uri="{BB962C8B-B14F-4D97-AF65-F5344CB8AC3E}">
        <p14:creationId xmlns:p14="http://schemas.microsoft.com/office/powerpoint/2010/main" val="3774156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7" t="12069" r="35538" b="6250"/>
          <a:stretch/>
        </p:blipFill>
        <p:spPr bwMode="auto">
          <a:xfrm>
            <a:off x="1115616" y="16388"/>
            <a:ext cx="6877715" cy="68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376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4394" y="0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800" dirty="0" smtClean="0"/>
              <a:t>Discussion</a:t>
            </a:r>
          </a:p>
          <a:p>
            <a:endParaRPr lang="en-AU" sz="2800" dirty="0"/>
          </a:p>
          <a:p>
            <a:r>
              <a:rPr lang="en-AU" sz="2800" dirty="0"/>
              <a:t>Begin the Discussion with the answer to the question you posed in the Introduction. </a:t>
            </a:r>
            <a:endParaRPr lang="en-AU" sz="2800" dirty="0" smtClean="0"/>
          </a:p>
          <a:p>
            <a:endParaRPr lang="en-AU" sz="2800" dirty="0" smtClean="0"/>
          </a:p>
          <a:p>
            <a:r>
              <a:rPr lang="en-AU" sz="2800" dirty="0" smtClean="0"/>
              <a:t>Explain the </a:t>
            </a:r>
            <a:r>
              <a:rPr lang="en-AU" sz="2800" dirty="0"/>
              <a:t>meaning and significance of your results </a:t>
            </a:r>
            <a:r>
              <a:rPr lang="en-AU" sz="2800" dirty="0" smtClean="0"/>
              <a:t>do not merely repeat them</a:t>
            </a:r>
          </a:p>
          <a:p>
            <a:endParaRPr lang="en-AU" sz="2800" dirty="0"/>
          </a:p>
          <a:p>
            <a:r>
              <a:rPr lang="en-AU" sz="2800" dirty="0"/>
              <a:t>Explain how they fit with those of other studies, extending, refuting, or confirming their findings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1614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800" dirty="0" smtClean="0"/>
              <a:t>Results</a:t>
            </a:r>
          </a:p>
          <a:p>
            <a:endParaRPr lang="en-AU" sz="2800" dirty="0"/>
          </a:p>
          <a:p>
            <a:r>
              <a:rPr lang="en-AU" sz="2800" dirty="0" smtClean="0"/>
              <a:t>You </a:t>
            </a:r>
            <a:r>
              <a:rPr lang="en-AU" sz="2800" dirty="0"/>
              <a:t>have three basic choices: organization 1) by chronology or type, 2) from most to least important, or 3) in the same order as that of the Methods</a:t>
            </a:r>
            <a:r>
              <a:rPr lang="en-AU" sz="2800" dirty="0" smtClean="0"/>
              <a:t>.</a:t>
            </a:r>
          </a:p>
          <a:p>
            <a:endParaRPr lang="en-AU" sz="2800" dirty="0"/>
          </a:p>
          <a:p>
            <a:r>
              <a:rPr lang="en-AU" sz="2800" dirty="0" smtClean="0"/>
              <a:t>Stick </a:t>
            </a:r>
            <a:r>
              <a:rPr lang="en-AU" sz="2800" dirty="0"/>
              <a:t>to the facts. Present the factual trends and reserve all discussion of their meaning and significance for the </a:t>
            </a:r>
            <a:r>
              <a:rPr lang="en-AU" sz="2800" dirty="0" smtClean="0"/>
              <a:t>Discussion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193936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516" y="188640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dirty="0" smtClean="0"/>
              <a:t>Conclusion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/>
              <a:t>S</a:t>
            </a:r>
            <a:r>
              <a:rPr lang="en-AU" sz="3200" dirty="0" smtClean="0"/>
              <a:t>tate </a:t>
            </a:r>
            <a:r>
              <a:rPr lang="en-AU" sz="3200" dirty="0"/>
              <a:t>the most important outcome of your work. </a:t>
            </a:r>
            <a:endParaRPr lang="en-A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 smtClean="0"/>
              <a:t>Do </a:t>
            </a:r>
            <a:r>
              <a:rPr lang="en-AU" sz="3200" dirty="0"/>
              <a:t>not simply summarize the points already made in the body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 smtClean="0"/>
              <a:t>Show </a:t>
            </a:r>
            <a:r>
              <a:rPr lang="en-AU" sz="3200" dirty="0"/>
              <a:t>whether, or to what extent, you </a:t>
            </a:r>
            <a:r>
              <a:rPr lang="en-AU" sz="3200" dirty="0" smtClean="0"/>
              <a:t>have succeeded </a:t>
            </a:r>
            <a:r>
              <a:rPr lang="en-AU" sz="3200" dirty="0"/>
              <a:t>in addressing the need stated in the </a:t>
            </a:r>
            <a:r>
              <a:rPr lang="en-AU" sz="3200" i="1" dirty="0"/>
              <a:t>Introduction</a:t>
            </a:r>
            <a:r>
              <a:rPr lang="en-AU" sz="3200" dirty="0"/>
              <a:t>. </a:t>
            </a:r>
            <a:endParaRPr lang="en-A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 smtClean="0"/>
              <a:t>Make </a:t>
            </a:r>
            <a:r>
              <a:rPr lang="en-AU" sz="3200" dirty="0"/>
              <a:t>the </a:t>
            </a:r>
            <a:r>
              <a:rPr lang="en-AU" sz="3200" i="1" dirty="0" smtClean="0"/>
              <a:t>Conclusion </a:t>
            </a:r>
            <a:r>
              <a:rPr lang="en-AU" sz="3200" dirty="0" smtClean="0"/>
              <a:t>interesting </a:t>
            </a:r>
            <a:r>
              <a:rPr lang="en-AU" sz="3200" dirty="0"/>
              <a:t>and memorable for </a:t>
            </a:r>
            <a:r>
              <a:rPr lang="en-AU" sz="3200" dirty="0" smtClean="0"/>
              <a:t>the reader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 smtClean="0"/>
              <a:t>Give an </a:t>
            </a:r>
            <a:r>
              <a:rPr lang="en-AU" sz="3200" dirty="0"/>
              <a:t>idea of what could or should still be done in relation to the issue addressed in the </a:t>
            </a:r>
            <a:r>
              <a:rPr lang="en-AU" sz="3200" dirty="0" smtClean="0"/>
              <a:t>paper, the future directions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7733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 sz="54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Citations and references</a:t>
            </a:r>
            <a:endParaRPr lang="en-US" altLang="en-US" sz="54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60240"/>
            <a:ext cx="4392488" cy="4114800"/>
          </a:xfrm>
        </p:spPr>
        <p:txBody>
          <a:bodyPr/>
          <a:lstStyle/>
          <a:p>
            <a:pPr marL="381000" lvl="1" indent="-381000">
              <a:defRPr/>
            </a:pPr>
            <a:r>
              <a:rPr lang="en-US" altLang="en-US" sz="29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up-to-date citations </a:t>
            </a:r>
            <a:endParaRPr lang="en-US" altLang="en-US" sz="29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lvl="1" indent="-381000">
              <a:defRPr/>
            </a:pPr>
            <a:r>
              <a:rPr lang="en-US" altLang="en-US" sz="29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sci-hub.cc &amp; libgen.io to get literature</a:t>
            </a:r>
          </a:p>
          <a:p>
            <a:pPr marL="381000" lvl="1" indent="-381000">
              <a:defRPr/>
            </a:pPr>
            <a:r>
              <a:rPr lang="en-US" altLang="en-US" sz="29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journal style</a:t>
            </a:r>
          </a:p>
          <a:p>
            <a:pPr marL="381000" lvl="1" indent="-381000">
              <a:defRPr/>
            </a:pPr>
            <a:r>
              <a:rPr lang="en-US" altLang="en-US" sz="29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reference manager software to save time and frustration (e.g. </a:t>
            </a:r>
            <a:r>
              <a:rPr lang="en-US" altLang="en-US" sz="2900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en-US" altLang="en-US" sz="29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900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en-US" altLang="en-US" sz="29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both free!)</a:t>
            </a:r>
            <a:endParaRPr lang="en-US" altLang="en-US" sz="29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860032" y="1268760"/>
            <a:ext cx="3528392" cy="46085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Arial" charset="0"/>
            </a:endParaRPr>
          </a:p>
        </p:txBody>
      </p:sp>
      <p:pic>
        <p:nvPicPr>
          <p:cNvPr id="37890" name="Picture 2" descr="Zot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54721"/>
            <a:ext cx="28670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Image result for mendel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88" y="3909087"/>
            <a:ext cx="3384376" cy="67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160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mende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4" y="31531"/>
            <a:ext cx="8875791" cy="66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4750296" cy="11430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altLang="en-US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manager</a:t>
            </a:r>
            <a:endParaRPr lang="en-US" alt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588224" y="188640"/>
            <a:ext cx="2304256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3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Image result for in text c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44624"/>
            <a:ext cx="8820472" cy="661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5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 result for how to write a scholarly art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2" y="2067099"/>
            <a:ext cx="8876715" cy="301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40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09550"/>
            <a:ext cx="8477250" cy="749116"/>
          </a:xfrm>
          <a:noFill/>
        </p:spPr>
        <p:txBody>
          <a:bodyPr anchor="t">
            <a:spAutoFit/>
          </a:bodyPr>
          <a:lstStyle/>
          <a:p>
            <a:pPr>
              <a:lnSpc>
                <a:spcPct val="97000"/>
              </a:lnSpc>
            </a:pPr>
            <a:r>
              <a:rPr lang="en-AU" altLang="en-US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 and Tables</a:t>
            </a:r>
            <a:endParaRPr lang="en-US" altLang="en-US" sz="4800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066800"/>
            <a:ext cx="911066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63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filesystem:chrome-extension://fdpohaocaechififmbbbbbknoalclacl/temporary/screencapture-mts-spd-nature-apps-spd-plex-149425832879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filesystem:chrome-extension://fdpohaocaechififmbbbbbknoalclacl/temporary/screencapture-mts-spd-nature-apps-spd-plex-149425832879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6" descr="filesystem:chrome-extension://fdpohaocaechififmbbbbbknoalclacl/temporary/screencapture-mts-spd-nature-apps-spd-plex-1494258328798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AutoShape 8" descr="filesystem:chrome-extension://fdpohaocaechififmbbbbbknoalclacl/temporary/screencapture-mts-spd-nature-apps-spd-plex-1494258328798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8" r="13243" b="3218"/>
          <a:stretch/>
        </p:blipFill>
        <p:spPr bwMode="auto">
          <a:xfrm>
            <a:off x="313912" y="160338"/>
            <a:ext cx="8218527" cy="664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78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0" y="116632"/>
            <a:ext cx="91440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altLang="en-US" sz="32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</a:t>
            </a:r>
            <a:r>
              <a:rPr lang="en-AU" altLang="en-US" sz="32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 principles </a:t>
            </a:r>
            <a:r>
              <a:rPr lang="en-AU" altLang="en-US" sz="32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tables and figures…</a:t>
            </a:r>
            <a:endParaRPr lang="en-US" altLang="en-US" sz="32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US" altLang="en-US" sz="32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 all else, show the data </a:t>
            </a:r>
            <a:r>
              <a:rPr lang="en-US" altLang="en-US" sz="32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US" altLang="en-US" sz="32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fake it, tell the truth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the data-to-ink </a:t>
            </a:r>
            <a:r>
              <a:rPr lang="en-US" altLang="en-US" sz="32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</a:t>
            </a:r>
            <a:r>
              <a:rPr lang="en-US" altLang="en-US" sz="32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altLang="en-US" sz="3200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chartjunk</a:t>
            </a:r>
            <a:r>
              <a:rPr lang="en-US" altLang="en-US" sz="32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decorative elements that provide no data and cause confusion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Erase redundant and </a:t>
            </a:r>
            <a:r>
              <a:rPr lang="en-US" altLang="en-US" sz="3200" b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non-data-ink </a:t>
            </a:r>
            <a:r>
              <a:rPr lang="en-AU" altLang="en-US" sz="32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AU" altLang="en-US" sz="32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 lines, discrete data containers, subtle graphics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 and edit </a:t>
            </a:r>
          </a:p>
        </p:txBody>
      </p:sp>
    </p:spTree>
    <p:extLst>
      <p:ext uri="{BB962C8B-B14F-4D97-AF65-F5344CB8AC3E}">
        <p14:creationId xmlns:p14="http://schemas.microsoft.com/office/powerpoint/2010/main" val="38948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bmarwick\Downloads\F2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516"/>
            <a:ext cx="5616624" cy="66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8144" y="332656"/>
            <a:ext cx="30243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a graph that suits your data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370748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t="9023" r="16222" b="8733"/>
          <a:stretch>
            <a:fillRect/>
          </a:stretch>
        </p:blipFill>
        <p:spPr bwMode="auto">
          <a:xfrm>
            <a:off x="268288" y="381000"/>
            <a:ext cx="8607425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338" y="5984875"/>
            <a:ext cx="89836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Crowdsourcing Graphical Perception: Using Mechanical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Turk to Assess Visualization Design Jeffrey </a:t>
            </a:r>
            <a:r>
              <a:rPr lang="en-US" sz="1600" dirty="0" err="1">
                <a:latin typeface="+mn-lt"/>
              </a:rPr>
              <a:t>Heer</a:t>
            </a:r>
            <a:r>
              <a:rPr lang="en-US" sz="1600" dirty="0">
                <a:latin typeface="+mn-lt"/>
              </a:rPr>
              <a:t> and Michael </a:t>
            </a:r>
            <a:r>
              <a:rPr lang="en-US" sz="1600" dirty="0" err="1">
                <a:latin typeface="+mn-lt"/>
              </a:rPr>
              <a:t>Bostock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600" dirty="0">
                <a:hlinkClick r:id="rId3"/>
              </a:rPr>
              <a:t>http://hci.stanford.edu/jheer/files/2010-MTurk-CHI.pdf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131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bs.twimg.com/media/C-YPFd6XkAADF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80" y="868379"/>
            <a:ext cx="8336076" cy="597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107921"/>
            <a:ext cx="4055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use pie charts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27437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4" t="16142" r="48746" b="4509"/>
          <a:stretch>
            <a:fillRect/>
          </a:stretch>
        </p:blipFill>
        <p:spPr bwMode="auto">
          <a:xfrm>
            <a:off x="14288" y="2008188"/>
            <a:ext cx="4541837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t="14058" r="49031" b="7957"/>
          <a:stretch>
            <a:fillRect/>
          </a:stretch>
        </p:blipFill>
        <p:spPr bwMode="auto">
          <a:xfrm>
            <a:off x="4627563" y="2008188"/>
            <a:ext cx="4567237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Delet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Check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6525"/>
            <a:ext cx="17081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356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altLang="en-US" sz="4000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Tufte’s</a:t>
            </a:r>
            <a:r>
              <a:rPr lang="en-US" altLang="en-US" sz="40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Data-Ink ratio</a:t>
            </a:r>
            <a:endParaRPr lang="en-US" altLang="en-US" sz="40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68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en-US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Data-Ink: Ink </a:t>
            </a:r>
            <a:r>
              <a:rPr lang="en-US" altLang="en-US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changes as the data changes</a:t>
            </a:r>
          </a:p>
        </p:txBody>
      </p:sp>
      <p:graphicFrame>
        <p:nvGraphicFramePr>
          <p:cNvPr id="2048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275479"/>
              </p:ext>
            </p:extLst>
          </p:nvPr>
        </p:nvGraphicFramePr>
        <p:xfrm>
          <a:off x="2057400" y="1905000"/>
          <a:ext cx="4876800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Chart" r:id="rId3" imgW="4876800" imgH="3638550" progId="Excel.Chart.8">
                  <p:embed/>
                </p:oleObj>
              </mc:Choice>
              <mc:Fallback>
                <p:oleObj name="Chart" r:id="rId3" imgW="4876800" imgH="36385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4876800" cy="379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324225" y="4891088"/>
            <a:ext cx="228600" cy="1000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838575" y="4752975"/>
            <a:ext cx="228600" cy="2381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352925" y="4392613"/>
            <a:ext cx="228600" cy="600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876800" y="3657600"/>
            <a:ext cx="228600" cy="1333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391150" y="2805113"/>
            <a:ext cx="228600" cy="2185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5905500" y="4160838"/>
            <a:ext cx="228600" cy="8302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3533775" y="4908550"/>
            <a:ext cx="1588" cy="825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4057650" y="4779963"/>
            <a:ext cx="1588" cy="2095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4572000" y="4410075"/>
            <a:ext cx="1588" cy="576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5086350" y="3665538"/>
            <a:ext cx="1588" cy="1333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5600700" y="2813050"/>
            <a:ext cx="1588" cy="21859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6107113" y="4168775"/>
            <a:ext cx="1587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2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nimBg="1"/>
      <p:bldP spid="44039" grpId="1" animBg="1"/>
      <p:bldP spid="44040" grpId="0" animBg="1"/>
      <p:bldP spid="44040" grpId="1" animBg="1"/>
      <p:bldP spid="44041" grpId="0" animBg="1"/>
      <p:bldP spid="44041" grpId="1" animBg="1"/>
      <p:bldP spid="44042" grpId="0" animBg="1"/>
      <p:bldP spid="44042" grpId="1" animBg="1"/>
      <p:bldP spid="44043" grpId="0" animBg="1"/>
      <p:bldP spid="44043" grpId="1" animBg="1"/>
      <p:bldP spid="44044" grpId="0" animBg="1"/>
      <p:bldP spid="44044" grpId="1" animBg="1"/>
      <p:bldP spid="44045" grpId="0" animBg="1"/>
      <p:bldP spid="44046" grpId="0" animBg="1"/>
      <p:bldP spid="44047" grpId="0" animBg="1"/>
      <p:bldP spid="44048" grpId="0" animBg="1"/>
      <p:bldP spid="44049" grpId="0" animBg="1"/>
      <p:bldP spid="440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1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 sz="36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Erase redundant data-ink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162300" y="13716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Histogram of Midterm Results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4217988" y="5678488"/>
            <a:ext cx="1441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Scoring Buckets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 rot="-5400000">
            <a:off x="896144" y="3386931"/>
            <a:ext cx="1441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 Students</a:t>
            </a: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3024188" y="5127625"/>
            <a:ext cx="279400" cy="169863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3724275" y="4968875"/>
            <a:ext cx="290513" cy="328613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4425950" y="4494213"/>
            <a:ext cx="303213" cy="803275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5138738" y="3532188"/>
            <a:ext cx="303212" cy="17653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5827713" y="2374900"/>
            <a:ext cx="303212" cy="2922588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6527800" y="4167188"/>
            <a:ext cx="303213" cy="11303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60" name="Text Box 13"/>
          <p:cNvSpPr txBox="1">
            <a:spLocks noChangeArrowheads="1"/>
          </p:cNvSpPr>
          <p:nvPr/>
        </p:nvSpPr>
        <p:spPr bwMode="auto">
          <a:xfrm>
            <a:off x="3033713" y="5408613"/>
            <a:ext cx="315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7661" name="Text Box 14"/>
          <p:cNvSpPr txBox="1">
            <a:spLocks noChangeArrowheads="1"/>
          </p:cNvSpPr>
          <p:nvPr/>
        </p:nvSpPr>
        <p:spPr bwMode="auto">
          <a:xfrm>
            <a:off x="3695700" y="5407025"/>
            <a:ext cx="414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</a:t>
            </a:r>
          </a:p>
        </p:txBody>
      </p:sp>
      <p:sp>
        <p:nvSpPr>
          <p:cNvPr id="27662" name="Text Box 15"/>
          <p:cNvSpPr txBox="1">
            <a:spLocks noChangeArrowheads="1"/>
          </p:cNvSpPr>
          <p:nvPr/>
        </p:nvSpPr>
        <p:spPr bwMode="auto">
          <a:xfrm>
            <a:off x="4418013" y="5402263"/>
            <a:ext cx="315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663" name="Text Box 16"/>
          <p:cNvSpPr txBox="1">
            <a:spLocks noChangeArrowheads="1"/>
          </p:cNvSpPr>
          <p:nvPr/>
        </p:nvSpPr>
        <p:spPr bwMode="auto">
          <a:xfrm>
            <a:off x="5091113" y="5400675"/>
            <a:ext cx="4619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B+</a:t>
            </a:r>
          </a:p>
        </p:txBody>
      </p:sp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5819775" y="5399088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6540500" y="5400675"/>
            <a:ext cx="315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rgbClr val="FFFF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rgbClr val="FFFF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rgbClr val="FFFF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FFFF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27666" name="Group 19"/>
          <p:cNvGrpSpPr>
            <a:grpSpLocks/>
          </p:cNvGrpSpPr>
          <p:nvPr/>
        </p:nvGrpSpPr>
        <p:grpSpPr bwMode="auto">
          <a:xfrm>
            <a:off x="1689100" y="5168900"/>
            <a:ext cx="506413" cy="274638"/>
            <a:chOff x="1355" y="3711"/>
            <a:chExt cx="319" cy="173"/>
          </a:xfrm>
        </p:grpSpPr>
        <p:sp>
          <p:nvSpPr>
            <p:cNvPr id="27685" name="Text Box 20"/>
            <p:cNvSpPr txBox="1">
              <a:spLocks noChangeArrowheads="1"/>
            </p:cNvSpPr>
            <p:nvPr/>
          </p:nvSpPr>
          <p:spPr bwMode="auto">
            <a:xfrm>
              <a:off x="1355" y="3711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rgbClr val="FFFF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rgbClr val="FFFF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FF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FFFF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7686" name="Line 21"/>
            <p:cNvSpPr>
              <a:spLocks noChangeShapeType="1"/>
            </p:cNvSpPr>
            <p:nvPr/>
          </p:nvSpPr>
          <p:spPr bwMode="auto">
            <a:xfrm>
              <a:off x="1597" y="3794"/>
              <a:ext cx="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667" name="Group 22"/>
          <p:cNvGrpSpPr>
            <a:grpSpLocks/>
          </p:cNvGrpSpPr>
          <p:nvPr/>
        </p:nvGrpSpPr>
        <p:grpSpPr bwMode="auto">
          <a:xfrm>
            <a:off x="1689100" y="4991100"/>
            <a:ext cx="506413" cy="274638"/>
            <a:chOff x="1355" y="3711"/>
            <a:chExt cx="319" cy="173"/>
          </a:xfrm>
        </p:grpSpPr>
        <p:sp>
          <p:nvSpPr>
            <p:cNvPr id="27683" name="Text Box 23"/>
            <p:cNvSpPr txBox="1">
              <a:spLocks noChangeArrowheads="1"/>
            </p:cNvSpPr>
            <p:nvPr/>
          </p:nvSpPr>
          <p:spPr bwMode="auto">
            <a:xfrm>
              <a:off x="1355" y="3711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rgbClr val="FFFF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rgbClr val="FFFF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FF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FFFF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7684" name="Line 24"/>
            <p:cNvSpPr>
              <a:spLocks noChangeShapeType="1"/>
            </p:cNvSpPr>
            <p:nvPr/>
          </p:nvSpPr>
          <p:spPr bwMode="auto">
            <a:xfrm>
              <a:off x="1597" y="3794"/>
              <a:ext cx="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668" name="Group 25"/>
          <p:cNvGrpSpPr>
            <a:grpSpLocks/>
          </p:cNvGrpSpPr>
          <p:nvPr/>
        </p:nvGrpSpPr>
        <p:grpSpPr bwMode="auto">
          <a:xfrm>
            <a:off x="1689100" y="4838700"/>
            <a:ext cx="506413" cy="274638"/>
            <a:chOff x="1355" y="3711"/>
            <a:chExt cx="319" cy="173"/>
          </a:xfrm>
        </p:grpSpPr>
        <p:sp>
          <p:nvSpPr>
            <p:cNvPr id="27681" name="Text Box 26"/>
            <p:cNvSpPr txBox="1">
              <a:spLocks noChangeArrowheads="1"/>
            </p:cNvSpPr>
            <p:nvPr/>
          </p:nvSpPr>
          <p:spPr bwMode="auto">
            <a:xfrm>
              <a:off x="1355" y="3711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rgbClr val="FFFF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rgbClr val="FFFF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FF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FFFF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7682" name="Line 27"/>
            <p:cNvSpPr>
              <a:spLocks noChangeShapeType="1"/>
            </p:cNvSpPr>
            <p:nvPr/>
          </p:nvSpPr>
          <p:spPr bwMode="auto">
            <a:xfrm>
              <a:off x="1597" y="3794"/>
              <a:ext cx="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669" name="Group 28"/>
          <p:cNvGrpSpPr>
            <a:grpSpLocks/>
          </p:cNvGrpSpPr>
          <p:nvPr/>
        </p:nvGrpSpPr>
        <p:grpSpPr bwMode="auto">
          <a:xfrm>
            <a:off x="1689100" y="4343400"/>
            <a:ext cx="506413" cy="274638"/>
            <a:chOff x="1355" y="3711"/>
            <a:chExt cx="319" cy="173"/>
          </a:xfrm>
        </p:grpSpPr>
        <p:sp>
          <p:nvSpPr>
            <p:cNvPr id="27679" name="Text Box 29"/>
            <p:cNvSpPr txBox="1">
              <a:spLocks noChangeArrowheads="1"/>
            </p:cNvSpPr>
            <p:nvPr/>
          </p:nvSpPr>
          <p:spPr bwMode="auto">
            <a:xfrm>
              <a:off x="1355" y="3711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rgbClr val="FFFF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rgbClr val="FFFF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FF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FFFF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7680" name="Line 30"/>
            <p:cNvSpPr>
              <a:spLocks noChangeShapeType="1"/>
            </p:cNvSpPr>
            <p:nvPr/>
          </p:nvSpPr>
          <p:spPr bwMode="auto">
            <a:xfrm>
              <a:off x="1597" y="3794"/>
              <a:ext cx="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670" name="Group 31"/>
          <p:cNvGrpSpPr>
            <a:grpSpLocks/>
          </p:cNvGrpSpPr>
          <p:nvPr/>
        </p:nvGrpSpPr>
        <p:grpSpPr bwMode="auto">
          <a:xfrm>
            <a:off x="1692275" y="3389313"/>
            <a:ext cx="506413" cy="274637"/>
            <a:chOff x="1355" y="3711"/>
            <a:chExt cx="319" cy="173"/>
          </a:xfrm>
        </p:grpSpPr>
        <p:sp>
          <p:nvSpPr>
            <p:cNvPr id="27677" name="Text Box 32"/>
            <p:cNvSpPr txBox="1">
              <a:spLocks noChangeArrowheads="1"/>
            </p:cNvSpPr>
            <p:nvPr/>
          </p:nvSpPr>
          <p:spPr bwMode="auto">
            <a:xfrm>
              <a:off x="1355" y="3711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rgbClr val="FFFF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rgbClr val="FFFF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FF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FFFF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27678" name="Line 33"/>
            <p:cNvSpPr>
              <a:spLocks noChangeShapeType="1"/>
            </p:cNvSpPr>
            <p:nvPr/>
          </p:nvSpPr>
          <p:spPr bwMode="auto">
            <a:xfrm>
              <a:off x="1597" y="3794"/>
              <a:ext cx="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671" name="Group 34"/>
          <p:cNvGrpSpPr>
            <a:grpSpLocks/>
          </p:cNvGrpSpPr>
          <p:nvPr/>
        </p:nvGrpSpPr>
        <p:grpSpPr bwMode="auto">
          <a:xfrm>
            <a:off x="1697038" y="2236788"/>
            <a:ext cx="506412" cy="274637"/>
            <a:chOff x="1355" y="3711"/>
            <a:chExt cx="319" cy="173"/>
          </a:xfrm>
        </p:grpSpPr>
        <p:sp>
          <p:nvSpPr>
            <p:cNvPr id="27675" name="Text Box 35"/>
            <p:cNvSpPr txBox="1">
              <a:spLocks noChangeArrowheads="1"/>
            </p:cNvSpPr>
            <p:nvPr/>
          </p:nvSpPr>
          <p:spPr bwMode="auto">
            <a:xfrm>
              <a:off x="1355" y="3711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rgbClr val="FFFF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rgbClr val="FFFF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FF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FFFF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27676" name="Line 36"/>
            <p:cNvSpPr>
              <a:spLocks noChangeShapeType="1"/>
            </p:cNvSpPr>
            <p:nvPr/>
          </p:nvSpPr>
          <p:spPr bwMode="auto">
            <a:xfrm>
              <a:off x="1597" y="3794"/>
              <a:ext cx="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672" name="Group 37"/>
          <p:cNvGrpSpPr>
            <a:grpSpLocks/>
          </p:cNvGrpSpPr>
          <p:nvPr/>
        </p:nvGrpSpPr>
        <p:grpSpPr bwMode="auto">
          <a:xfrm>
            <a:off x="1689100" y="4037013"/>
            <a:ext cx="506413" cy="274637"/>
            <a:chOff x="1355" y="3711"/>
            <a:chExt cx="319" cy="173"/>
          </a:xfrm>
        </p:grpSpPr>
        <p:sp>
          <p:nvSpPr>
            <p:cNvPr id="27673" name="Text Box 38"/>
            <p:cNvSpPr txBox="1">
              <a:spLocks noChangeArrowheads="1"/>
            </p:cNvSpPr>
            <p:nvPr/>
          </p:nvSpPr>
          <p:spPr bwMode="auto">
            <a:xfrm>
              <a:off x="1355" y="3711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l"/>
                <a:defRPr sz="3200">
                  <a:solidFill>
                    <a:srgbClr val="FFFF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l"/>
                <a:defRPr sz="2800">
                  <a:solidFill>
                    <a:srgbClr val="FFFF99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l"/>
                <a:defRPr sz="2400">
                  <a:solidFill>
                    <a:srgbClr val="FFFF99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defRPr sz="2000">
                  <a:solidFill>
                    <a:srgbClr val="FFFF99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FFFF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7674" name="Line 39"/>
            <p:cNvSpPr>
              <a:spLocks noChangeShapeType="1"/>
            </p:cNvSpPr>
            <p:nvPr/>
          </p:nvSpPr>
          <p:spPr bwMode="auto">
            <a:xfrm>
              <a:off x="1597" y="3794"/>
              <a:ext cx="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514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30389" r="50927" b="21335"/>
          <a:stretch/>
        </p:blipFill>
        <p:spPr bwMode="auto">
          <a:xfrm>
            <a:off x="251520" y="137078"/>
            <a:ext cx="8136904" cy="646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530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30389" r="50927" b="21335"/>
          <a:stretch/>
        </p:blipFill>
        <p:spPr bwMode="auto">
          <a:xfrm>
            <a:off x="251520" y="137078"/>
            <a:ext cx="8136904" cy="646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ele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32" y="404664"/>
            <a:ext cx="5234880" cy="523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929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6" t="11207" r="32509" b="25862"/>
          <a:stretch/>
        </p:blipFill>
        <p:spPr bwMode="auto">
          <a:xfrm>
            <a:off x="1691680" y="836712"/>
            <a:ext cx="580170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31840" y="107921"/>
            <a:ext cx="2803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Show the data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278246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79740"/>
            <a:ext cx="8424936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-1371600">
              <a:buFont typeface="+mj-lt"/>
              <a:buAutoNum type="arabicPeriod"/>
            </a:pPr>
            <a:r>
              <a:rPr lang="en-US" sz="5300" dirty="0" smtClean="0"/>
              <a:t>Choosing a journal</a:t>
            </a:r>
          </a:p>
          <a:p>
            <a:pPr marL="1371600" indent="-1371600">
              <a:buFont typeface="+mj-lt"/>
              <a:buAutoNum type="arabicPeriod"/>
            </a:pPr>
            <a:r>
              <a:rPr lang="en-US" sz="5300" dirty="0" smtClean="0">
                <a:effectLst/>
              </a:rPr>
              <a:t>Structuring your article</a:t>
            </a:r>
          </a:p>
          <a:p>
            <a:pPr marL="1371600" indent="-1371600">
              <a:buFont typeface="+mj-lt"/>
              <a:buAutoNum type="arabicPeriod"/>
            </a:pPr>
            <a:r>
              <a:rPr lang="en-US" sz="5300" dirty="0" smtClean="0"/>
              <a:t>Citations &amp; references</a:t>
            </a:r>
            <a:endParaRPr lang="en-US" sz="5300" dirty="0" smtClean="0">
              <a:effectLst/>
            </a:endParaRPr>
          </a:p>
          <a:p>
            <a:pPr marL="1371600" indent="-1371600">
              <a:buFont typeface="+mj-lt"/>
              <a:buAutoNum type="arabicPeriod"/>
            </a:pPr>
            <a:r>
              <a:rPr lang="en-US" sz="5300" dirty="0" smtClean="0"/>
              <a:t>Figures &amp; tables</a:t>
            </a:r>
            <a:endParaRPr lang="en-US" sz="5300" dirty="0" smtClean="0">
              <a:effectLst/>
            </a:endParaRPr>
          </a:p>
          <a:p>
            <a:pPr marL="1371600" indent="-1371600">
              <a:buFont typeface="+mj-lt"/>
              <a:buAutoNum type="arabicPeriod"/>
            </a:pPr>
            <a:r>
              <a:rPr lang="en-US" sz="5300" dirty="0" smtClean="0"/>
              <a:t>Managing peer reviews</a:t>
            </a:r>
          </a:p>
          <a:p>
            <a:pPr marL="1371600" indent="-1371600">
              <a:buFont typeface="+mj-lt"/>
              <a:buAutoNum type="arabicPeriod"/>
            </a:pPr>
            <a:r>
              <a:rPr lang="en-US" sz="5300" dirty="0" smtClean="0"/>
              <a:t>Some rules</a:t>
            </a:r>
            <a:endParaRPr lang="en-AU" sz="53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638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pbs.twimg.com/media/C-z5EBTXkAEDO2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591300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89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670357" cy="284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RStu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66578"/>
            <a:ext cx="4032448" cy="14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107921"/>
            <a:ext cx="43204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Use R for data analysis </a:t>
            </a:r>
          </a:p>
          <a:p>
            <a:r>
              <a:rPr lang="en-A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And making graphs</a:t>
            </a:r>
          </a:p>
          <a:p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Free!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Very powerful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help and tutorials on the internet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176867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>
              <a:defRPr/>
            </a:pPr>
            <a:r>
              <a:rPr lang="en-US" sz="8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or Table?</a:t>
            </a:r>
            <a:endParaRPr lang="en-AU" sz="8800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13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to tabulate? There are no hard rules</a:t>
            </a:r>
            <a:endParaRPr lang="en-US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important is it to be able to see exact  individual values? </a:t>
            </a:r>
            <a:r>
              <a:rPr lang="en-US" sz="2800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important is it to understand the overall trend? </a:t>
            </a:r>
            <a:r>
              <a:rPr lang="en-US" sz="2800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lot of data? </a:t>
            </a:r>
            <a:r>
              <a:rPr lang="en-US" sz="2800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comparisons? </a:t>
            </a:r>
            <a:r>
              <a:rPr lang="en-US" sz="2800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endParaRPr lang="en-US" sz="2800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12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24400" y="304800"/>
            <a:ext cx="4267200" cy="45307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“Unless the object is to transmit precise numerical values … to the reader, tables appear to be inferior to charts as display devices”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8" t="24554" r="29723" b="6328"/>
          <a:stretch>
            <a:fillRect/>
          </a:stretch>
        </p:blipFill>
        <p:spPr bwMode="auto">
          <a:xfrm>
            <a:off x="-28575" y="685800"/>
            <a:ext cx="444817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9700" y="6324600"/>
            <a:ext cx="900430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Spence, I., and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Lewandowsky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S. (1991), “Displaying Proportions and Percentages,”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Applied Cognitive Psychology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5, 61–77.</a:t>
            </a:r>
          </a:p>
        </p:txBody>
      </p:sp>
    </p:spTree>
    <p:extLst>
      <p:ext uri="{BB962C8B-B14F-4D97-AF65-F5344CB8AC3E}">
        <p14:creationId xmlns:p14="http://schemas.microsoft.com/office/powerpoint/2010/main" val="1962129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all tables should have…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60240"/>
            <a:ext cx="7772400" cy="4114800"/>
          </a:xfrm>
        </p:spPr>
        <p:txBody>
          <a:bodyPr/>
          <a:lstStyle/>
          <a:p>
            <a:pPr lvl="1">
              <a:defRPr/>
            </a:pPr>
            <a:endParaRPr lang="en-US" altLang="en-US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en-US" sz="32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caption that is a commentary on the data, highlighting the main features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altLang="en-US" sz="3200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en-US" sz="32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sensible number of significant figures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altLang="en-US" sz="3200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en-US" sz="32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logical order – ranked by values, alphabetical, etc. </a:t>
            </a:r>
            <a:endParaRPr lang="en-US" altLang="en-US" sz="32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sz="9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None/>
              <a:defRPr/>
            </a:pPr>
            <a:endParaRPr lang="en-US" altLang="en-US" sz="10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23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24" y="0"/>
            <a:ext cx="892992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3272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2" t="17673" r="31176" b="12500"/>
          <a:stretch/>
        </p:blipFill>
        <p:spPr bwMode="auto">
          <a:xfrm>
            <a:off x="1115616" y="102475"/>
            <a:ext cx="6840760" cy="661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629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how to  publish a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33" y="60151"/>
            <a:ext cx="7267575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21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2" t="31640" r="27178" b="17026"/>
          <a:stretch/>
        </p:blipFill>
        <p:spPr bwMode="auto">
          <a:xfrm>
            <a:off x="165736" y="980729"/>
            <a:ext cx="8798752" cy="58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685800"/>
          </a:xfrm>
          <a:ln>
            <a:noFill/>
          </a:ln>
        </p:spPr>
        <p:txBody>
          <a:bodyPr/>
          <a:lstStyle/>
          <a:p>
            <a:r>
              <a:rPr lang="en-GB" altLang="en-US" sz="32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&amp; where Peer Reviewers look for</a:t>
            </a:r>
            <a:endParaRPr lang="en-GB" altLang="en-US" sz="32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73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5646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400" dirty="0" smtClean="0"/>
              <a:t>How to choose a journal for your article?</a:t>
            </a:r>
          </a:p>
          <a:p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Only </a:t>
            </a:r>
            <a:r>
              <a:rPr lang="en-AU" sz="2800" dirty="0"/>
              <a:t>submit </a:t>
            </a:r>
            <a:r>
              <a:rPr lang="en-AU" sz="2800" dirty="0" smtClean="0"/>
              <a:t>to one journal at a time, and </a:t>
            </a:r>
            <a:r>
              <a:rPr lang="en-AU" sz="2800" dirty="0"/>
              <a:t>wait for the response of the editor and the reviewers.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Look </a:t>
            </a:r>
            <a:r>
              <a:rPr lang="en-AU" sz="2800" dirty="0"/>
              <a:t>at the articles you have consulted to prepare your manuscript</a:t>
            </a:r>
            <a:r>
              <a:rPr lang="en-AU" sz="2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Read </a:t>
            </a:r>
            <a:r>
              <a:rPr lang="en-AU" sz="2800" dirty="0"/>
              <a:t>very recent publications in each </a:t>
            </a:r>
            <a:r>
              <a:rPr lang="en-AU" sz="2800" dirty="0" smtClean="0"/>
              <a:t>journal, and </a:t>
            </a:r>
            <a:r>
              <a:rPr lang="en-AU" sz="2800" dirty="0"/>
              <a:t>find out the hot topics and the types of articles accepted</a:t>
            </a:r>
            <a:r>
              <a:rPr lang="en-AU" sz="2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 smtClean="0"/>
              <a:t>Avoid predatory journals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831404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685800"/>
          </a:xfrm>
          <a:ln>
            <a:noFill/>
          </a:ln>
        </p:spPr>
        <p:txBody>
          <a:bodyPr/>
          <a:lstStyle/>
          <a:p>
            <a:r>
              <a:rPr lang="en-GB" altLang="en-US" sz="32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&amp; where Peer Reviewers look for</a:t>
            </a:r>
            <a:endParaRPr lang="en-GB" altLang="en-US" sz="32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8" t="22413" r="4519" b="6250"/>
          <a:stretch/>
        </p:blipFill>
        <p:spPr bwMode="auto">
          <a:xfrm>
            <a:off x="1403648" y="1043091"/>
            <a:ext cx="6264696" cy="57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759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7" t="29742" r="10093" b="11207"/>
          <a:stretch/>
        </p:blipFill>
        <p:spPr bwMode="auto">
          <a:xfrm>
            <a:off x="899592" y="382358"/>
            <a:ext cx="7272808" cy="628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079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27" y="260648"/>
            <a:ext cx="490901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/>
              <a:t>THE 3 GOLDEN </a:t>
            </a:r>
            <a:r>
              <a:rPr lang="en-AU" sz="3600" dirty="0" smtClean="0"/>
              <a:t>RULES OF RESPONDING TO PEER REVIEWS</a:t>
            </a:r>
          </a:p>
          <a:p>
            <a:endParaRPr lang="en-A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dirty="0" smtClean="0"/>
              <a:t>Rule </a:t>
            </a:r>
            <a:r>
              <a:rPr lang="en-AU" sz="3600" dirty="0"/>
              <a:t>1: Answer </a:t>
            </a:r>
            <a:r>
              <a:rPr lang="en-AU" sz="3600" dirty="0" smtClean="0"/>
              <a:t>completely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dirty="0"/>
              <a:t>Rule 2: Answer </a:t>
            </a:r>
            <a:r>
              <a:rPr lang="en-AU" sz="3600" dirty="0" smtClean="0"/>
              <a:t>politely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600" dirty="0"/>
              <a:t>Rule 3: Answer with evidence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5949" r="22210" b="6250"/>
          <a:stretch/>
        </p:blipFill>
        <p:spPr bwMode="auto">
          <a:xfrm>
            <a:off x="4854470" y="1052736"/>
            <a:ext cx="3966002" cy="497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982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ar_peer_review_comic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624"/>
            <a:ext cx="6409284" cy="672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632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068393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smtClean="0"/>
              <a:t>There are no rules, but…</a:t>
            </a:r>
            <a:endParaRPr lang="en-AU" sz="8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1295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3" t="21552" r="17726" b="10344"/>
          <a:stretch/>
        </p:blipFill>
        <p:spPr bwMode="auto">
          <a:xfrm>
            <a:off x="107503" y="476672"/>
            <a:ext cx="901877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849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929021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800" dirty="0"/>
              <a:t>Rule 1: Read many papers, and </a:t>
            </a:r>
            <a:r>
              <a:rPr lang="en-AU" sz="1800" dirty="0" smtClean="0"/>
              <a:t>learn from </a:t>
            </a:r>
            <a:r>
              <a:rPr lang="en-AU" sz="1800" dirty="0"/>
              <a:t>both the good and the </a:t>
            </a:r>
            <a:r>
              <a:rPr lang="en-AU" sz="1800" dirty="0" smtClean="0"/>
              <a:t>bad work </a:t>
            </a:r>
            <a:r>
              <a:rPr lang="en-AU" sz="1800" dirty="0"/>
              <a:t>of others</a:t>
            </a:r>
            <a:r>
              <a:rPr lang="en-AU" sz="1800" dirty="0" smtClean="0"/>
              <a:t>.</a:t>
            </a:r>
          </a:p>
          <a:p>
            <a:endParaRPr lang="en-AU" sz="1800" dirty="0"/>
          </a:p>
          <a:p>
            <a:r>
              <a:rPr lang="en-AU" sz="1800" dirty="0"/>
              <a:t>Rule 2: The more objective you </a:t>
            </a:r>
            <a:r>
              <a:rPr lang="en-AU" sz="1800" dirty="0" smtClean="0"/>
              <a:t>can be </a:t>
            </a:r>
            <a:r>
              <a:rPr lang="en-AU" sz="1800" dirty="0"/>
              <a:t>about your work, the better </a:t>
            </a:r>
            <a:r>
              <a:rPr lang="en-AU" sz="1800" dirty="0" smtClean="0"/>
              <a:t>that work </a:t>
            </a:r>
            <a:r>
              <a:rPr lang="en-AU" sz="1800" dirty="0"/>
              <a:t>will ultimately become</a:t>
            </a:r>
            <a:r>
              <a:rPr lang="en-AU" sz="1800" dirty="0" smtClean="0"/>
              <a:t>.</a:t>
            </a:r>
          </a:p>
          <a:p>
            <a:endParaRPr lang="en-AU" sz="1800" dirty="0"/>
          </a:p>
          <a:p>
            <a:r>
              <a:rPr lang="en-AU" sz="1800" dirty="0"/>
              <a:t>Rule 3: Good editors and </a:t>
            </a:r>
            <a:r>
              <a:rPr lang="en-AU" sz="1800" dirty="0" smtClean="0"/>
              <a:t>reviewers will </a:t>
            </a:r>
            <a:r>
              <a:rPr lang="en-AU" sz="1800" dirty="0"/>
              <a:t>be objective about your work</a:t>
            </a:r>
            <a:r>
              <a:rPr lang="en-AU" sz="1800" dirty="0" smtClean="0"/>
              <a:t>.</a:t>
            </a:r>
          </a:p>
          <a:p>
            <a:endParaRPr lang="en-AU" sz="1800" dirty="0"/>
          </a:p>
          <a:p>
            <a:r>
              <a:rPr lang="en-AU" sz="1800" dirty="0"/>
              <a:t>Rule 4: If you do not write well in </a:t>
            </a:r>
            <a:r>
              <a:rPr lang="en-AU" sz="1800" dirty="0" smtClean="0"/>
              <a:t>the English </a:t>
            </a:r>
            <a:r>
              <a:rPr lang="en-AU" sz="1800" dirty="0"/>
              <a:t>language, take lessons </a:t>
            </a:r>
            <a:r>
              <a:rPr lang="en-AU" sz="1800" dirty="0" smtClean="0"/>
              <a:t>early; it </a:t>
            </a:r>
            <a:r>
              <a:rPr lang="en-AU" sz="1800" dirty="0"/>
              <a:t>will be invaluable later</a:t>
            </a:r>
            <a:r>
              <a:rPr lang="en-AU" sz="1800" dirty="0" smtClean="0"/>
              <a:t>.</a:t>
            </a:r>
          </a:p>
          <a:p>
            <a:endParaRPr lang="en-AU" sz="1800" dirty="0"/>
          </a:p>
          <a:p>
            <a:r>
              <a:rPr lang="en-AU" sz="1800" dirty="0"/>
              <a:t>Rule 5: Learn to live with rejection.</a:t>
            </a:r>
          </a:p>
          <a:p>
            <a:endParaRPr lang="en-AU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16163" r="7063" b="55388"/>
          <a:stretch/>
        </p:blipFill>
        <p:spPr bwMode="auto">
          <a:xfrm>
            <a:off x="101125" y="72082"/>
            <a:ext cx="9104328" cy="165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184482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800" dirty="0" smtClean="0"/>
              <a:t>Rule </a:t>
            </a:r>
            <a:r>
              <a:rPr lang="en-AU" sz="1800" dirty="0"/>
              <a:t>6: </a:t>
            </a:r>
            <a:r>
              <a:rPr lang="en-AU" sz="1800" dirty="0" smtClean="0"/>
              <a:t>The ingredients </a:t>
            </a:r>
            <a:r>
              <a:rPr lang="en-AU" sz="1800" dirty="0"/>
              <a:t>of good </a:t>
            </a:r>
            <a:r>
              <a:rPr lang="en-AU" sz="1800" dirty="0" smtClean="0"/>
              <a:t>science reporting </a:t>
            </a:r>
            <a:r>
              <a:rPr lang="en-AU" sz="1800" dirty="0"/>
              <a:t>are obvious—good</a:t>
            </a:r>
          </a:p>
          <a:p>
            <a:r>
              <a:rPr lang="en-AU" sz="1800" dirty="0"/>
              <a:t>organization, the appropriate use of</a:t>
            </a:r>
          </a:p>
          <a:p>
            <a:r>
              <a:rPr lang="en-AU" sz="1800" dirty="0"/>
              <a:t>tables and figures, the right length,</a:t>
            </a:r>
          </a:p>
          <a:p>
            <a:r>
              <a:rPr lang="en-AU" sz="1800" dirty="0"/>
              <a:t>writing to the intended audience—</a:t>
            </a:r>
          </a:p>
          <a:p>
            <a:r>
              <a:rPr lang="en-AU" sz="1800" dirty="0"/>
              <a:t>do not ignore the obvious</a:t>
            </a:r>
            <a:r>
              <a:rPr lang="en-AU" sz="1800" dirty="0" smtClean="0"/>
              <a:t>.</a:t>
            </a:r>
          </a:p>
          <a:p>
            <a:endParaRPr lang="en-AU" sz="1800" dirty="0"/>
          </a:p>
          <a:p>
            <a:r>
              <a:rPr lang="en-AU" sz="1800" dirty="0"/>
              <a:t>Rule 7: Start writing the paper the</a:t>
            </a:r>
          </a:p>
          <a:p>
            <a:r>
              <a:rPr lang="en-AU" sz="1800" dirty="0"/>
              <a:t>day you have the idea of what</a:t>
            </a:r>
          </a:p>
          <a:p>
            <a:r>
              <a:rPr lang="en-AU" sz="1800" dirty="0"/>
              <a:t>questions to pursue</a:t>
            </a:r>
            <a:r>
              <a:rPr lang="en-AU" sz="1800" dirty="0" smtClean="0"/>
              <a:t>.</a:t>
            </a:r>
          </a:p>
          <a:p>
            <a:endParaRPr lang="en-AU" sz="1800" dirty="0"/>
          </a:p>
          <a:p>
            <a:r>
              <a:rPr lang="en-AU" sz="1800" dirty="0"/>
              <a:t>Rule 8: Become a reviewer early in</a:t>
            </a:r>
          </a:p>
          <a:p>
            <a:r>
              <a:rPr lang="en-AU" sz="1800" dirty="0"/>
              <a:t>your career</a:t>
            </a:r>
            <a:r>
              <a:rPr lang="en-AU" sz="1800" dirty="0" smtClean="0"/>
              <a:t>.</a:t>
            </a:r>
          </a:p>
          <a:p>
            <a:endParaRPr lang="en-AU" sz="1800" dirty="0"/>
          </a:p>
          <a:p>
            <a:r>
              <a:rPr lang="en-AU" sz="1800" dirty="0"/>
              <a:t>Rule 9: Decide early on where to try</a:t>
            </a:r>
          </a:p>
          <a:p>
            <a:r>
              <a:rPr lang="en-AU" sz="1800" dirty="0"/>
              <a:t>to publish your paper</a:t>
            </a:r>
            <a:r>
              <a:rPr lang="en-AU" sz="1800" dirty="0" smtClean="0"/>
              <a:t>.</a:t>
            </a:r>
          </a:p>
          <a:p>
            <a:endParaRPr lang="en-AU" sz="1800" dirty="0"/>
          </a:p>
          <a:p>
            <a:r>
              <a:rPr lang="en-AU" sz="1800" dirty="0"/>
              <a:t>Rule 10: Quality is everything.</a:t>
            </a:r>
          </a:p>
        </p:txBody>
      </p:sp>
    </p:spTree>
    <p:extLst>
      <p:ext uri="{BB962C8B-B14F-4D97-AF65-F5344CB8AC3E}">
        <p14:creationId xmlns:p14="http://schemas.microsoft.com/office/powerpoint/2010/main" val="3435420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46876" r="7426" b="29686"/>
          <a:stretch/>
        </p:blipFill>
        <p:spPr bwMode="auto">
          <a:xfrm>
            <a:off x="107504" y="12500"/>
            <a:ext cx="8856984" cy="136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1484784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Principle 1: </a:t>
            </a:r>
            <a:r>
              <a:rPr lang="en-AU" sz="2000" dirty="0" smtClean="0"/>
              <a:t>Properly Organize </a:t>
            </a:r>
            <a:r>
              <a:rPr lang="en-AU" sz="2000" dirty="0"/>
              <a:t>the </a:t>
            </a:r>
            <a:r>
              <a:rPr lang="en-AU" sz="2000" dirty="0" smtClean="0"/>
              <a:t>Manuscript</a:t>
            </a:r>
          </a:p>
          <a:p>
            <a:endParaRPr lang="en-AU" sz="2000" dirty="0"/>
          </a:p>
          <a:p>
            <a:r>
              <a:rPr lang="en-AU" sz="2000" dirty="0"/>
              <a:t>Principle 2: Clearly State the </a:t>
            </a:r>
            <a:r>
              <a:rPr lang="en-AU" sz="2000" dirty="0" smtClean="0"/>
              <a:t>Study Question </a:t>
            </a:r>
            <a:r>
              <a:rPr lang="en-AU" sz="2000" dirty="0"/>
              <a:t>and Study </a:t>
            </a:r>
            <a:r>
              <a:rPr lang="en-AU" sz="2000" dirty="0" smtClean="0"/>
              <a:t>Rationale</a:t>
            </a:r>
          </a:p>
          <a:p>
            <a:endParaRPr lang="en-AU" sz="2000" dirty="0"/>
          </a:p>
          <a:p>
            <a:r>
              <a:rPr lang="en-AU" sz="2000" dirty="0"/>
              <a:t>Principle 3: Explain the Materials </a:t>
            </a:r>
            <a:r>
              <a:rPr lang="en-AU" sz="2000" dirty="0" smtClean="0"/>
              <a:t>and Methods </a:t>
            </a:r>
            <a:r>
              <a:rPr lang="en-AU" sz="2000" dirty="0"/>
              <a:t>in a Systematic </a:t>
            </a:r>
            <a:r>
              <a:rPr lang="en-AU" sz="2000" dirty="0" smtClean="0"/>
              <a:t>Manner</a:t>
            </a:r>
          </a:p>
          <a:p>
            <a:endParaRPr lang="en-AU" sz="2000" dirty="0"/>
          </a:p>
          <a:p>
            <a:r>
              <a:rPr lang="en-AU" sz="2000" dirty="0"/>
              <a:t>Principle 4: Structure the Materials </a:t>
            </a:r>
            <a:r>
              <a:rPr lang="en-AU" sz="2000" dirty="0" smtClean="0"/>
              <a:t>and Methods </a:t>
            </a:r>
            <a:r>
              <a:rPr lang="en-AU" sz="2000" dirty="0"/>
              <a:t>and Results Sections in </a:t>
            </a:r>
            <a:r>
              <a:rPr lang="en-AU" sz="2000" dirty="0" smtClean="0"/>
              <a:t>a Similar Manner</a:t>
            </a:r>
          </a:p>
          <a:p>
            <a:endParaRPr lang="en-AU" sz="2000" dirty="0"/>
          </a:p>
          <a:p>
            <a:r>
              <a:rPr lang="en-AU" sz="2000" dirty="0"/>
              <a:t>Principle 5: Make </a:t>
            </a:r>
            <a:r>
              <a:rPr lang="en-AU" sz="2000" dirty="0" smtClean="0"/>
              <a:t>the Discussion </a:t>
            </a:r>
            <a:r>
              <a:rPr lang="en-AU" sz="2000" dirty="0"/>
              <a:t>Section Concise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378737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Principle 6: Explain If—and Why—</a:t>
            </a:r>
          </a:p>
          <a:p>
            <a:r>
              <a:rPr lang="en-AU" sz="2000" dirty="0"/>
              <a:t>Your Study Results Are </a:t>
            </a:r>
            <a:r>
              <a:rPr lang="en-AU" sz="2000" dirty="0" smtClean="0"/>
              <a:t>Important</a:t>
            </a:r>
          </a:p>
          <a:p>
            <a:endParaRPr lang="en-AU" sz="2000" dirty="0"/>
          </a:p>
          <a:p>
            <a:r>
              <a:rPr lang="en-AU" sz="2000" dirty="0"/>
              <a:t>Principle 7: Avoid </a:t>
            </a:r>
            <a:r>
              <a:rPr lang="en-AU" sz="2000" dirty="0" err="1"/>
              <a:t>Overinterpretation</a:t>
            </a:r>
            <a:endParaRPr lang="en-AU" sz="2000" dirty="0"/>
          </a:p>
          <a:p>
            <a:r>
              <a:rPr lang="en-AU" sz="2000" dirty="0"/>
              <a:t>of the </a:t>
            </a:r>
            <a:r>
              <a:rPr lang="en-AU" sz="2000" dirty="0" smtClean="0"/>
              <a:t>Results</a:t>
            </a:r>
          </a:p>
          <a:p>
            <a:endParaRPr lang="en-AU" sz="2000" dirty="0"/>
          </a:p>
          <a:p>
            <a:r>
              <a:rPr lang="en-AU" sz="2000" dirty="0"/>
              <a:t>Principle 8: Explain </a:t>
            </a:r>
            <a:r>
              <a:rPr lang="en-AU" sz="2000" dirty="0" smtClean="0"/>
              <a:t>the Limitations </a:t>
            </a:r>
            <a:r>
              <a:rPr lang="en-AU" sz="2000" dirty="0"/>
              <a:t>of the </a:t>
            </a:r>
            <a:r>
              <a:rPr lang="en-AU" sz="2000" dirty="0" smtClean="0"/>
              <a:t>Study</a:t>
            </a:r>
          </a:p>
          <a:p>
            <a:endParaRPr lang="en-AU" sz="2000" dirty="0"/>
          </a:p>
          <a:p>
            <a:r>
              <a:rPr lang="en-AU" sz="2000" dirty="0"/>
              <a:t>Principle 9: Account </a:t>
            </a:r>
            <a:r>
              <a:rPr lang="en-AU" sz="2000" dirty="0" smtClean="0"/>
              <a:t>for Unexpected Results</a:t>
            </a:r>
          </a:p>
          <a:p>
            <a:endParaRPr lang="en-AU" sz="2000" dirty="0"/>
          </a:p>
          <a:p>
            <a:r>
              <a:rPr lang="en-AU" sz="2000" dirty="0"/>
              <a:t>Principle 10: Fully </a:t>
            </a:r>
            <a:r>
              <a:rPr lang="en-AU" sz="2000" dirty="0" smtClean="0"/>
              <a:t>Incorporate Reviewers</a:t>
            </a:r>
            <a:r>
              <a:rPr lang="en-AU" sz="2000" dirty="0"/>
              <a:t>’ Suggestions into </a:t>
            </a:r>
            <a:r>
              <a:rPr lang="en-AU" sz="2000" dirty="0" smtClean="0"/>
              <a:t>a Revised </a:t>
            </a:r>
            <a:r>
              <a:rPr lang="en-AU" sz="2000" dirty="0"/>
              <a:t>Manuscript</a:t>
            </a:r>
          </a:p>
        </p:txBody>
      </p:sp>
    </p:spTree>
    <p:extLst>
      <p:ext uri="{BB962C8B-B14F-4D97-AF65-F5344CB8AC3E}">
        <p14:creationId xmlns:p14="http://schemas.microsoft.com/office/powerpoint/2010/main" val="1244691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2361"/>
            <a:ext cx="87484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 smtClean="0"/>
              <a:t>Why do papers get rejected?</a:t>
            </a:r>
          </a:p>
          <a:p>
            <a:endParaRPr lang="en-AU" dirty="0"/>
          </a:p>
          <a:p>
            <a:pPr marL="742950" indent="-742950">
              <a:buFont typeface="+mj-lt"/>
              <a:buAutoNum type="arabicPeriod"/>
            </a:pPr>
            <a:r>
              <a:rPr lang="en-AU" sz="3600" dirty="0" smtClean="0"/>
              <a:t> They </a:t>
            </a:r>
            <a:r>
              <a:rPr lang="en-AU" sz="3600" dirty="0"/>
              <a:t>are overcrowded with ideas. </a:t>
            </a:r>
            <a:endParaRPr lang="en-AU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AU" sz="3600" dirty="0" smtClean="0"/>
              <a:t> They</a:t>
            </a:r>
            <a:r>
              <a:rPr lang="en-AU" sz="3600" dirty="0"/>
              <a:t> don’t reassure the reader that the research is </a:t>
            </a:r>
            <a:r>
              <a:rPr lang="en-AU" sz="3600" dirty="0" smtClean="0"/>
              <a:t>trustworthy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3600" dirty="0" smtClean="0"/>
              <a:t> They</a:t>
            </a:r>
            <a:r>
              <a:rPr lang="en-AU" sz="3600" dirty="0"/>
              <a:t> don’t fit the journal</a:t>
            </a:r>
            <a:r>
              <a:rPr lang="en-AU" sz="3600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3600" dirty="0" smtClean="0"/>
              <a:t> There’s</a:t>
            </a:r>
            <a:r>
              <a:rPr lang="en-AU" sz="3600" dirty="0"/>
              <a:t> no sense that the paper is adding anything new</a:t>
            </a:r>
            <a:r>
              <a:rPr lang="en-AU" sz="3600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3600" dirty="0" smtClean="0"/>
              <a:t> The</a:t>
            </a:r>
            <a:r>
              <a:rPr lang="en-AU" sz="3600" dirty="0"/>
              <a:t> writing sounds inexperienced</a:t>
            </a:r>
            <a:endParaRPr lang="en-AU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AU" sz="3600" dirty="0" smtClean="0"/>
              <a:t> The </a:t>
            </a:r>
            <a:r>
              <a:rPr lang="en-AU" sz="3600" dirty="0"/>
              <a:t>paper is poorly structured</a:t>
            </a:r>
            <a:r>
              <a:rPr lang="en-AU" sz="3600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AU" sz="3600" dirty="0" smtClean="0"/>
              <a:t> It’s </a:t>
            </a:r>
            <a:r>
              <a:rPr lang="en-AU" sz="3600" dirty="0"/>
              <a:t>just too local, too small, too insignificant.</a:t>
            </a:r>
            <a:r>
              <a:rPr lang="en-A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07557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gets you accepted?</a:t>
            </a:r>
            <a:br>
              <a:rPr lang="en-US" altLang="en-US" b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b="1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2088" y="19812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ttention to details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heck and double check your work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onsider the reviews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nglish must be as good as possible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resentation is important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ake your time with revision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cknowledge those who have helped you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ew, original and previously unpublished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ritically evaluate your own manuscript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thical rules must be obeyed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3759200" y="4572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endParaRPr lang="en-US" altLang="en-US" sz="4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 rot="16200000" flipH="1">
            <a:off x="-2006151" y="3631338"/>
            <a:ext cx="53869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spcBef>
                <a:spcPct val="0"/>
              </a:spcBef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</a:p>
        </p:txBody>
      </p:sp>
    </p:spTree>
    <p:extLst>
      <p:ext uri="{BB962C8B-B14F-4D97-AF65-F5344CB8AC3E}">
        <p14:creationId xmlns:p14="http://schemas.microsoft.com/office/powerpoint/2010/main" val="2328745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000" fill="hold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0" fill="hold"/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000" fill="hold"/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decel="100000" fill="hold"/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1000" fill="hold"/>
                                        <p:tgtEl>
                                          <p:spTgt spid="190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190466" grpId="1"/>
      <p:bldP spid="1904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5646"/>
            <a:ext cx="8784976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400" dirty="0" smtClean="0"/>
              <a:t>How to choose a journal for your article?</a:t>
            </a:r>
          </a:p>
          <a:p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4300" dirty="0" smtClean="0"/>
              <a:t>Check on Google Scholar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4300" dirty="0" smtClean="0"/>
              <a:t>Check the names of the editorial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4300" dirty="0" smtClean="0"/>
              <a:t>Check for Society affiliation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4300" dirty="0" smtClean="0"/>
              <a:t>Check for frequency of publication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4300" dirty="0" smtClean="0"/>
              <a:t>Check with your senior colleagues </a:t>
            </a:r>
            <a:endParaRPr lang="en-AU" sz="4300" dirty="0"/>
          </a:p>
        </p:txBody>
      </p:sp>
    </p:spTree>
    <p:extLst>
      <p:ext uri="{BB962C8B-B14F-4D97-AF65-F5344CB8AC3E}">
        <p14:creationId xmlns:p14="http://schemas.microsoft.com/office/powerpoint/2010/main" val="26803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59183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 smtClean="0"/>
              <a:t>How to improve?</a:t>
            </a:r>
          </a:p>
          <a:p>
            <a:endParaRPr lang="en-AU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 smtClean="0"/>
              <a:t>Journal club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 smtClean="0"/>
              <a:t>Writing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 smtClean="0"/>
              <a:t>Ask for others to give feedback on your writing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 smtClean="0"/>
              <a:t>Read published articles often</a:t>
            </a:r>
            <a:endParaRPr lang="en-AU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22267" r="36750" b="14870"/>
          <a:stretch/>
        </p:blipFill>
        <p:spPr bwMode="auto">
          <a:xfrm>
            <a:off x="4716017" y="188641"/>
            <a:ext cx="131730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5" t="11538" r="44504" b="6250"/>
          <a:stretch/>
        </p:blipFill>
        <p:spPr bwMode="auto">
          <a:xfrm>
            <a:off x="6481704" y="188640"/>
            <a:ext cx="1041996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1"/>
            <a:ext cx="1101703" cy="167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0" t="11538" r="32915" b="6250"/>
          <a:stretch/>
        </p:blipFill>
        <p:spPr bwMode="auto">
          <a:xfrm>
            <a:off x="4773524" y="2060849"/>
            <a:ext cx="123066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7" t="11538" r="33115" b="6250"/>
          <a:stretch/>
        </p:blipFill>
        <p:spPr bwMode="auto">
          <a:xfrm>
            <a:off x="6140215" y="2071663"/>
            <a:ext cx="1301097" cy="171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2" t="13899" r="32387" b="6250"/>
          <a:stretch/>
        </p:blipFill>
        <p:spPr bwMode="auto">
          <a:xfrm>
            <a:off x="7674641" y="2071663"/>
            <a:ext cx="1377139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79780" y="387831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>
                <a:hlinkClick r:id="rId8"/>
              </a:rPr>
              <a:t>http://</a:t>
            </a:r>
            <a:r>
              <a:rPr lang="en-AU" sz="2000" dirty="0" smtClean="0">
                <a:hlinkClick r:id="rId8"/>
              </a:rPr>
              <a:t>getalifephd.blogspot.com</a:t>
            </a:r>
            <a:endParaRPr lang="en-AU" sz="2000" dirty="0" smtClean="0"/>
          </a:p>
          <a:p>
            <a:r>
              <a:rPr lang="en-AU" sz="2000" dirty="0">
                <a:hlinkClick r:id="rId9"/>
              </a:rPr>
              <a:t>http://</a:t>
            </a:r>
            <a:r>
              <a:rPr lang="en-AU" sz="2000" dirty="0" smtClean="0">
                <a:hlinkClick r:id="rId9"/>
              </a:rPr>
              <a:t>www.phd2published.com</a:t>
            </a:r>
            <a:endParaRPr lang="en-AU" sz="2000" dirty="0" smtClean="0"/>
          </a:p>
          <a:p>
            <a:r>
              <a:rPr lang="en-AU" sz="2000" dirty="0">
                <a:hlinkClick r:id="rId10"/>
              </a:rPr>
              <a:t>https://thesiswhisperer.com</a:t>
            </a:r>
            <a:r>
              <a:rPr lang="en-AU" sz="2000" dirty="0" smtClean="0">
                <a:hlinkClick r:id="rId10"/>
              </a:rPr>
              <a:t>/</a:t>
            </a:r>
            <a:r>
              <a:rPr lang="en-AU" sz="2000" dirty="0" smtClean="0"/>
              <a:t>  </a:t>
            </a:r>
          </a:p>
          <a:p>
            <a:r>
              <a:rPr lang="en-AU" sz="2000" dirty="0">
                <a:hlinkClick r:id="rId11"/>
              </a:rPr>
              <a:t>https://</a:t>
            </a:r>
            <a:r>
              <a:rPr lang="en-AU" sz="2000" dirty="0" smtClean="0">
                <a:hlinkClick r:id="rId11"/>
              </a:rPr>
              <a:t>twitter.com/WriteThatPhD</a:t>
            </a:r>
            <a:endParaRPr lang="en-AU" sz="2000" dirty="0" smtClean="0"/>
          </a:p>
          <a:p>
            <a:r>
              <a:rPr lang="en-AU" sz="2000" dirty="0">
                <a:hlinkClick r:id="rId12"/>
              </a:rPr>
              <a:t>http://www.phrasebank.manchester.ac.uk</a:t>
            </a:r>
            <a:r>
              <a:rPr lang="en-AU" sz="2000" dirty="0" smtClean="0">
                <a:hlinkClick r:id="rId12"/>
              </a:rPr>
              <a:t>/</a:t>
            </a:r>
            <a:r>
              <a:rPr lang="en-AU" sz="2000" dirty="0" smtClean="0"/>
              <a:t> 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210847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-99392"/>
            <a:ext cx="878497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500" dirty="0" smtClean="0"/>
              <a:t>Read &amp; follow the instructions to authors </a:t>
            </a:r>
            <a:endParaRPr lang="en-AU" sz="9600" dirty="0"/>
          </a:p>
        </p:txBody>
      </p:sp>
    </p:spTree>
    <p:extLst>
      <p:ext uri="{BB962C8B-B14F-4D97-AF65-F5344CB8AC3E}">
        <p14:creationId xmlns:p14="http://schemas.microsoft.com/office/powerpoint/2010/main" val="377402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4" t="11940" r="24162" b="15299"/>
          <a:stretch/>
        </p:blipFill>
        <p:spPr bwMode="auto">
          <a:xfrm>
            <a:off x="107504" y="116632"/>
            <a:ext cx="8602553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272804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tx1"/>
                </a:solidFill>
              </a:rPr>
              <a:t>A good</a:t>
            </a:r>
          </a:p>
          <a:p>
            <a:r>
              <a:rPr lang="en-AU" sz="3600" dirty="0" smtClean="0">
                <a:solidFill>
                  <a:schemeClr val="tx1"/>
                </a:solidFill>
              </a:rPr>
              <a:t>generic article structure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47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tatic-content.springer.com/image/art%3A10.1007%2Fs10980-011-9674-3/MediaObjects/10980_2011_9674_Fig1_HTM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073718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98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 t="16811" r="47775" b="17887"/>
          <a:stretch/>
        </p:blipFill>
        <p:spPr bwMode="auto">
          <a:xfrm>
            <a:off x="755576" y="116632"/>
            <a:ext cx="7632848" cy="655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934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16950</TotalTime>
  <Words>1049</Words>
  <Application>Microsoft Office PowerPoint</Application>
  <PresentationFormat>On-screen Show (4:3)</PresentationFormat>
  <Paragraphs>207</Paragraphs>
  <Slides>50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Times New Roman</vt:lpstr>
      <vt:lpstr>Wingdings</vt:lpstr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Citations and references</vt:lpstr>
      <vt:lpstr>Reference manager</vt:lpstr>
      <vt:lpstr>PowerPoint Presentation</vt:lpstr>
      <vt:lpstr>PowerPoint Presentation</vt:lpstr>
      <vt:lpstr>Figures and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Tufte’s Data-Ink ratio</vt:lpstr>
      <vt:lpstr>Erase redundant data-ink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 or Table?</vt:lpstr>
      <vt:lpstr>When to tabulate? There are no hard rules</vt:lpstr>
      <vt:lpstr>PowerPoint Presentation</vt:lpstr>
      <vt:lpstr>What all tables should have…</vt:lpstr>
      <vt:lpstr>PowerPoint Presentation</vt:lpstr>
      <vt:lpstr>PowerPoint Presentation</vt:lpstr>
      <vt:lpstr>PowerPoint Presentation</vt:lpstr>
      <vt:lpstr>What &amp; where Peer Reviewers look for</vt:lpstr>
      <vt:lpstr>What &amp; where Peer Reviewers look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gets you accepted?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scanning of lithics</dc:title>
  <dc:creator>Ben Marwick</dc:creator>
  <cp:lastModifiedBy>Benjamin Marwick</cp:lastModifiedBy>
  <cp:revision>1069</cp:revision>
  <dcterms:created xsi:type="dcterms:W3CDTF">1601-01-01T00:00:00Z</dcterms:created>
  <dcterms:modified xsi:type="dcterms:W3CDTF">2018-04-03T16:34:28Z</dcterms:modified>
</cp:coreProperties>
</file>